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0" r:id="rId3"/>
    <p:sldId id="419" r:id="rId4"/>
    <p:sldId id="400" r:id="rId5"/>
    <p:sldId id="414" r:id="rId6"/>
    <p:sldId id="416" r:id="rId7"/>
    <p:sldId id="415" r:id="rId8"/>
    <p:sldId id="401" r:id="rId9"/>
    <p:sldId id="408" r:id="rId10"/>
    <p:sldId id="418" r:id="rId11"/>
    <p:sldId id="403" r:id="rId12"/>
    <p:sldId id="420" r:id="rId13"/>
    <p:sldId id="406" r:id="rId14"/>
    <p:sldId id="417" r:id="rId15"/>
    <p:sldId id="410" r:id="rId16"/>
    <p:sldId id="412" r:id="rId17"/>
    <p:sldId id="413" r:id="rId18"/>
    <p:sldId id="407" r:id="rId19"/>
    <p:sldId id="402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rlý Tomáš" initials="KT" lastIdx="4" clrIdx="0">
    <p:extLst>
      <p:ext uri="{19B8F6BF-5375-455C-9EA6-DF929625EA0E}">
        <p15:presenceInfo xmlns:p15="http://schemas.microsoft.com/office/powerpoint/2012/main" userId="S-1-5-21-1453678106-484518242-318601546-1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16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mar2\Desktop\P&#345;ehled%20soci&#225;ln&#237;ch%20poh&#345;b&#367;%20podle%20Kraj-Rok%20&#8211;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03F-4AFD-9A7B-750E8F4FA0A7}"/>
              </c:ext>
            </c:extLst>
          </c:dPt>
          <c:dLbls>
            <c:dLbl>
              <c:idx val="0"/>
              <c:layout>
                <c:manualLayout>
                  <c:x val="-0.10282901357436376"/>
                  <c:y val="1.46168102534061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MMR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3F-4AFD-9A7B-750E8F4FA0A7}"/>
                </c:ext>
              </c:extLst>
            </c:dLbl>
            <c:dLbl>
              <c:idx val="1"/>
              <c:layout>
                <c:manualLayout>
                  <c:x val="0.10222966571115136"/>
                  <c:y val="-0.125553221359242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F-4AFD-9A7B-750E8F4FA0A7}"/>
                </c:ext>
              </c:extLst>
            </c:dLbl>
            <c:dLbl>
              <c:idx val="2"/>
              <c:layout>
                <c:manualLayout>
                  <c:x val="7.5064716785068875E-2"/>
                  <c:y val="0.180538021027966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F-4AFD-9A7B-750E8F4FA0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List1!$B$2:$B$4</c:f>
              <c:strCache>
                <c:ptCount val="3"/>
                <c:pt idx="0">
                  <c:v>MMR</c:v>
                </c:pt>
                <c:pt idx="1">
                  <c:v>ÚZSVM</c:v>
                </c:pt>
                <c:pt idx="2">
                  <c:v>dědicové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1500</c:v>
                </c:pt>
                <c:pt idx="1">
                  <c:v>1000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3F-4AFD-9A7B-750E8F4FA0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Průměrná cena Kč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List1!$A$2:$A$15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List1!$B$2:$B$15</c:f>
              <c:numCache>
                <c:formatCode>#\ ##0</c:formatCode>
                <c:ptCount val="14"/>
                <c:pt idx="0">
                  <c:v>6064</c:v>
                </c:pt>
                <c:pt idx="1">
                  <c:v>5875</c:v>
                </c:pt>
                <c:pt idx="2">
                  <c:v>6096</c:v>
                </c:pt>
                <c:pt idx="3">
                  <c:v>6335</c:v>
                </c:pt>
                <c:pt idx="4">
                  <c:v>6269</c:v>
                </c:pt>
                <c:pt idx="5">
                  <c:v>6593</c:v>
                </c:pt>
                <c:pt idx="6">
                  <c:v>6508</c:v>
                </c:pt>
                <c:pt idx="7">
                  <c:v>6670</c:v>
                </c:pt>
                <c:pt idx="8">
                  <c:v>6651</c:v>
                </c:pt>
                <c:pt idx="9">
                  <c:v>6618</c:v>
                </c:pt>
                <c:pt idx="10">
                  <c:v>7365</c:v>
                </c:pt>
                <c:pt idx="11">
                  <c:v>8016</c:v>
                </c:pt>
                <c:pt idx="12">
                  <c:v>8788</c:v>
                </c:pt>
                <c:pt idx="13">
                  <c:v>9106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B7-477D-80BA-18806F932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40824"/>
        <c:axId val="392846400"/>
      </c:lineChart>
      <c:catAx>
        <c:axId val="39284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2846400"/>
        <c:crosses val="autoZero"/>
        <c:auto val="1"/>
        <c:lblAlgn val="ctr"/>
        <c:lblOffset val="100"/>
        <c:tickLblSkip val="1"/>
        <c:noMultiLvlLbl val="0"/>
      </c:catAx>
      <c:valAx>
        <c:axId val="392846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 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2840824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List3!$B$4:$B$56</c:f>
              <c:strCache>
                <c:ptCount val="14"/>
                <c:pt idx="0">
                  <c:v>Královéhradecký kraj</c:v>
                </c:pt>
                <c:pt idx="1">
                  <c:v>Pardubický kraj</c:v>
                </c:pt>
                <c:pt idx="2">
                  <c:v>Zlínský kraj</c:v>
                </c:pt>
                <c:pt idx="3">
                  <c:v>Jihočeský kraj</c:v>
                </c:pt>
                <c:pt idx="4">
                  <c:v>Kraj Vysočina</c:v>
                </c:pt>
                <c:pt idx="5">
                  <c:v>Olomoucký kraj</c:v>
                </c:pt>
                <c:pt idx="6">
                  <c:v>Karlovarský kraj</c:v>
                </c:pt>
                <c:pt idx="7">
                  <c:v>Liberecký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Ústecký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List3!$C$4:$C$56</c:f>
              <c:numCache>
                <c:formatCode>#,##0</c:formatCode>
                <c:ptCount val="14"/>
                <c:pt idx="0">
                  <c:v>26</c:v>
                </c:pt>
                <c:pt idx="1">
                  <c:v>26</c:v>
                </c:pt>
                <c:pt idx="2">
                  <c:v>33</c:v>
                </c:pt>
                <c:pt idx="3">
                  <c:v>38</c:v>
                </c:pt>
                <c:pt idx="4">
                  <c:v>48</c:v>
                </c:pt>
                <c:pt idx="5">
                  <c:v>69</c:v>
                </c:pt>
                <c:pt idx="6">
                  <c:v>70</c:v>
                </c:pt>
                <c:pt idx="7">
                  <c:v>80</c:v>
                </c:pt>
                <c:pt idx="8">
                  <c:v>86</c:v>
                </c:pt>
                <c:pt idx="9">
                  <c:v>96</c:v>
                </c:pt>
                <c:pt idx="10">
                  <c:v>126</c:v>
                </c:pt>
                <c:pt idx="11">
                  <c:v>174</c:v>
                </c:pt>
                <c:pt idx="12">
                  <c:v>178</c:v>
                </c:pt>
                <c:pt idx="13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5-410F-B284-475D64A27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5225616"/>
        <c:axId val="1754542512"/>
      </c:barChart>
      <c:lineChart>
        <c:grouping val="standard"/>
        <c:varyColors val="0"/>
        <c:ser>
          <c:idx val="1"/>
          <c:order val="1"/>
          <c:spPr>
            <a:ln w="28575" cap="rnd" cmpd="sng">
              <a:solidFill>
                <a:schemeClr val="accent2">
                  <a:alpha val="8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List3!$B$4:$B$56</c:f>
              <c:strCache>
                <c:ptCount val="14"/>
                <c:pt idx="0">
                  <c:v>Královéhradecký kraj</c:v>
                </c:pt>
                <c:pt idx="1">
                  <c:v>Pardubický kraj</c:v>
                </c:pt>
                <c:pt idx="2">
                  <c:v>Zlínský kraj</c:v>
                </c:pt>
                <c:pt idx="3">
                  <c:v>Jihočeský kraj</c:v>
                </c:pt>
                <c:pt idx="4">
                  <c:v>Kraj Vysočina</c:v>
                </c:pt>
                <c:pt idx="5">
                  <c:v>Olomoucký kraj</c:v>
                </c:pt>
                <c:pt idx="6">
                  <c:v>Karlovarský kraj</c:v>
                </c:pt>
                <c:pt idx="7">
                  <c:v>Liberecký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Jihomoravský kraj</c:v>
                </c:pt>
                <c:pt idx="11">
                  <c:v>Hlavní město Praha</c:v>
                </c:pt>
                <c:pt idx="12">
                  <c:v>Ústecký kraj</c:v>
                </c:pt>
                <c:pt idx="13">
                  <c:v>Moravskoslezský kraj</c:v>
                </c:pt>
              </c:strCache>
            </c:strRef>
          </c:cat>
          <c:val>
            <c:numRef>
              <c:f>List3!$D$4:$D$56</c:f>
              <c:numCache>
                <c:formatCode>#,##0.00</c:formatCode>
                <c:ptCount val="14"/>
                <c:pt idx="0">
                  <c:v>323736</c:v>
                </c:pt>
                <c:pt idx="1">
                  <c:v>258515</c:v>
                </c:pt>
                <c:pt idx="2">
                  <c:v>354521</c:v>
                </c:pt>
                <c:pt idx="3">
                  <c:v>359543.5</c:v>
                </c:pt>
                <c:pt idx="4">
                  <c:v>493696.64999999997</c:v>
                </c:pt>
                <c:pt idx="5">
                  <c:v>525836</c:v>
                </c:pt>
                <c:pt idx="6">
                  <c:v>771668.37</c:v>
                </c:pt>
                <c:pt idx="7">
                  <c:v>892405.33000000007</c:v>
                </c:pt>
                <c:pt idx="8">
                  <c:v>723306</c:v>
                </c:pt>
                <c:pt idx="9">
                  <c:v>1063793.8500000001</c:v>
                </c:pt>
                <c:pt idx="10">
                  <c:v>1083560</c:v>
                </c:pt>
                <c:pt idx="11">
                  <c:v>1347296.9</c:v>
                </c:pt>
                <c:pt idx="12">
                  <c:v>1435320.5</c:v>
                </c:pt>
                <c:pt idx="13">
                  <c:v>2687078.3000000007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75-410F-B284-475D64A27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093008"/>
        <c:axId val="1756568544"/>
      </c:lineChart>
      <c:catAx>
        <c:axId val="190522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4542512"/>
        <c:crosses val="autoZero"/>
        <c:auto val="1"/>
        <c:lblAlgn val="ctr"/>
        <c:lblOffset val="100"/>
        <c:noMultiLvlLbl val="0"/>
      </c:catAx>
      <c:valAx>
        <c:axId val="17545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Počet pohřbů</a:t>
                </a:r>
              </a:p>
            </c:rich>
          </c:tx>
          <c:overlay val="0"/>
          <c:spPr>
            <a:noFill/>
            <a:ln>
              <a:solidFill>
                <a:schemeClr val="accent1"/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5225616"/>
        <c:crosses val="autoZero"/>
        <c:crossBetween val="between"/>
      </c:valAx>
      <c:valAx>
        <c:axId val="1756568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0" i="0" baseline="0">
                    <a:effectLst/>
                  </a:rPr>
                  <a:t>Celkem Kč</a:t>
                </a:r>
                <a:endParaRPr lang="cs-CZ" sz="1000">
                  <a:effectLst/>
                </a:endParaRPr>
              </a:p>
            </c:rich>
          </c:tx>
          <c:overlay val="0"/>
          <c:spPr>
            <a:noFill/>
            <a:ln>
              <a:solidFill>
                <a:schemeClr val="accent2"/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35093008"/>
        <c:crosses val="max"/>
        <c:crossBetween val="between"/>
      </c:valAx>
      <c:catAx>
        <c:axId val="193509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656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08.06.2021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3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13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37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9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33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96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6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366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10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83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7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3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65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45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6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62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0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80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6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uvodce.gov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ohrebnictvi@mmr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cs/ministerstvo/pohrebnictvi/socialni-pohrby/zakladni-informa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cs/Caste-dotazy/Pohrebnictvi/Socialni-pohrb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hrebiste.cz/umrbrana/umrbrana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hrebiste.cz/umrbrana/umrbrana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Telč				      15. června 2021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283152" cy="1800200"/>
          </a:xfrm>
        </p:spPr>
        <p:txBody>
          <a:bodyPr/>
          <a:lstStyle/>
          <a:p>
            <a:r>
              <a:rPr lang="cs-CZ" sz="2800" dirty="0" smtClean="0">
                <a:solidFill>
                  <a:schemeClr val="accent1"/>
                </a:solidFill>
              </a:rPr>
              <a:t>Praxe sociálních odborů obecních úřadů při řešení problematiky sociálních pohřbů v době pandemie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Uvedené statistické údaje se neshodují s počtem zemřelých, </a:t>
            </a:r>
            <a:br>
              <a:rPr lang="cs-CZ" sz="2200" dirty="0" smtClean="0"/>
            </a:br>
            <a:r>
              <a:rPr lang="cs-CZ" sz="2200" dirty="0" smtClean="0"/>
              <a:t>jimž v daném roce obce zajistily pohřbení</a:t>
            </a:r>
          </a:p>
          <a:p>
            <a:r>
              <a:rPr lang="cs-CZ" sz="2200" dirty="0" smtClean="0"/>
              <a:t>Jedná se pouze o přehled objemu finančních prostředků vyplacených v daném roce MMR</a:t>
            </a:r>
          </a:p>
          <a:p>
            <a:r>
              <a:rPr lang="cs-CZ" sz="2200" dirty="0" smtClean="0"/>
              <a:t>Obce uplatňují refundaci účelně vynaložených nákladů za různá období, až deset let zpětně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Přehled čerpání rozpočtu v letech </a:t>
            </a:r>
            <a:r>
              <a:rPr lang="cs-CZ" sz="2800" dirty="0" smtClean="0"/>
              <a:t>2007–2020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526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Subjekty úhrad nákladů obcím za pohřeb</a:t>
            </a:r>
          </a:p>
        </p:txBody>
      </p:sp>
      <p:graphicFrame>
        <p:nvGraphicFramePr>
          <p:cNvPr id="4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238236"/>
              </p:ext>
            </p:extLst>
          </p:nvPr>
        </p:nvGraphicFramePr>
        <p:xfrm>
          <a:off x="395288" y="2060575"/>
          <a:ext cx="8291512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40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200" dirty="0" smtClean="0"/>
              <a:t>Začátek roku 2020 – nedostatek pracovních ochranných pomůcek Dezinfekční prostředky → Ministerstvo životního prostředí + MMR (Čepro distribuce)</a:t>
            </a:r>
          </a:p>
          <a:p>
            <a:r>
              <a:rPr lang="cs-CZ" sz="2200" dirty="0"/>
              <a:t>Pohřbívání ve vacích – stanovisko MMR v souladu s WHO, není nutné pokud nestanoví </a:t>
            </a:r>
            <a:r>
              <a:rPr lang="cs-CZ" sz="2200" dirty="0" smtClean="0"/>
              <a:t>písemně </a:t>
            </a:r>
            <a:r>
              <a:rPr lang="cs-CZ" sz="2200" dirty="0" err="1" smtClean="0"/>
              <a:t>KHS</a:t>
            </a:r>
            <a:endParaRPr lang="cs-CZ" sz="2200" dirty="0" smtClean="0"/>
          </a:p>
          <a:p>
            <a:r>
              <a:rPr lang="cs-CZ" sz="2200" dirty="0" smtClean="0"/>
              <a:t>Spolupráce se Správou státních hmotných rezerv – objednávka do pohotovostních zásob: chladicí boxy/polní márnice, vaky pro zemřelé</a:t>
            </a:r>
          </a:p>
          <a:p>
            <a:r>
              <a:rPr lang="cs-CZ" sz="2200" dirty="0" smtClean="0"/>
              <a:t>Leden 2021 - spolupráce s hasiči – monitoring kapacity krematorií, chladicích a mrazicích zařízení - krajní kapacita Ostrava a Karlovy Vary. Pomoc ze strany volných krematorií Liberec + Ústí nad Labem (zákaz „dovozu těl ze zahraničí“)</a:t>
            </a:r>
          </a:p>
          <a:p>
            <a:endParaRPr lang="cs-CZ" sz="22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Doba </a:t>
            </a:r>
            <a:r>
              <a:rPr lang="cs-CZ" sz="2800" dirty="0" err="1" smtClean="0"/>
              <a:t>Covidová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468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Převoz mezi krematorii – pomohli bezúplatně hasiči se svou technikou</a:t>
            </a:r>
          </a:p>
          <a:p>
            <a:r>
              <a:rPr lang="cs-CZ" sz="2000" dirty="0" smtClean="0"/>
              <a:t>Navýšení kapacity míst pro uložení zemřelých – chladicí kontejnery </a:t>
            </a:r>
          </a:p>
          <a:p>
            <a:r>
              <a:rPr lang="cs-CZ" sz="2000" dirty="0" smtClean="0"/>
              <a:t>Omezení počtu osob na pohřbech, cestování mezi okresy/kraji</a:t>
            </a:r>
          </a:p>
          <a:p>
            <a:r>
              <a:rPr lang="cs-CZ" sz="2000" dirty="0" smtClean="0"/>
              <a:t>V roce 2020 zemřelo 129,1 tisíc obyvatel ČR, v roce 2019 to bylo o 17 tisíc méně. Nejvyšší počet v listopadu 2020 (15,7 tisíc)</a:t>
            </a:r>
          </a:p>
          <a:p>
            <a:r>
              <a:rPr lang="cs-CZ" sz="2000" dirty="0" smtClean="0"/>
              <a:t>Počet podaných žádostí </a:t>
            </a:r>
            <a:r>
              <a:rPr lang="cs-CZ" sz="2000" dirty="0"/>
              <a:t>obcí o úhradu účelně vynaložených nákladů se po dobu </a:t>
            </a:r>
            <a:r>
              <a:rPr lang="cs-CZ" sz="2000" dirty="0" err="1"/>
              <a:t>covid</a:t>
            </a:r>
            <a:r>
              <a:rPr lang="cs-CZ" sz="2000" dirty="0"/>
              <a:t> </a:t>
            </a:r>
            <a:r>
              <a:rPr lang="cs-CZ" sz="2000" dirty="0" smtClean="0"/>
              <a:t>nezměnil</a:t>
            </a:r>
            <a:endParaRPr lang="cs-CZ" sz="2000" dirty="0"/>
          </a:p>
          <a:p>
            <a:endParaRPr lang="cs-CZ" sz="22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Doba </a:t>
            </a:r>
            <a:r>
              <a:rPr lang="cs-CZ" sz="2800" dirty="0" err="1"/>
              <a:t>Covidová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6325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83752" y="1340768"/>
          <a:ext cx="8576496" cy="482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9144000" imgH="5143500" progId="AcroExch.Document.DC">
                  <p:embed/>
                </p:oleObj>
              </mc:Choice>
              <mc:Fallback>
                <p:oleObj name="Acrobat Document" r:id="rId4" imgW="9144000" imgH="5143500" progId="AcroExch.Document.DC">
                  <p:embed/>
                  <p:pic>
                    <p:nvPicPr>
                      <p:cNvPr id="4" name="Zástupný symbol pro obsah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752" y="1340768"/>
                        <a:ext cx="8576496" cy="4824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72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u="sng" dirty="0">
                <a:hlinkClick r:id="rId3"/>
              </a:rPr>
              <a:t>https://pruvodce.gov.cz/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Průvodce životními událostmi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636912"/>
            <a:ext cx="2808312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1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Vývoj průměrné ceny sociálních pohřbů </a:t>
            </a:r>
            <a:r>
              <a:rPr lang="cs-CZ" sz="2800" dirty="0" smtClean="0"/>
              <a:t>2007– </a:t>
            </a:r>
            <a:r>
              <a:rPr lang="cs-CZ" sz="2800" dirty="0"/>
              <a:t>2020</a:t>
            </a:r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45864"/>
              </p:ext>
            </p:extLst>
          </p:nvPr>
        </p:nvGraphicFramePr>
        <p:xfrm>
          <a:off x="159222" y="2132856"/>
          <a:ext cx="8763892" cy="405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137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Sociální pohřby podle krajů rok 2020</a:t>
            </a:r>
            <a:br>
              <a:rPr lang="pl-PL" sz="2800" dirty="0"/>
            </a:br>
            <a:endParaRPr lang="cs-CZ" sz="28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B173906-3943-4760-9E86-4A1444411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805475"/>
              </p:ext>
            </p:extLst>
          </p:nvPr>
        </p:nvGraphicFramePr>
        <p:xfrm>
          <a:off x="296333" y="2132856"/>
          <a:ext cx="8740164" cy="4412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844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7056784" cy="478549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Sociální pohřby podle krajů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1760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396044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/>
              <a:t>Hana Augustinová</a:t>
            </a:r>
            <a:endParaRPr lang="cs-CZ" sz="22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tel.: 224 864 </a:t>
            </a:r>
            <a:r>
              <a:rPr lang="cs-CZ" sz="2200" dirty="0" smtClean="0"/>
              <a:t>079</a:t>
            </a:r>
            <a:endParaRPr lang="cs-CZ" sz="22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hlinkClick r:id="rId3"/>
              </a:rPr>
              <a:t>pohrebnictvi@mmr.cz</a:t>
            </a:r>
            <a:endParaRPr lang="cs-CZ" sz="22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hana.augustinova@mmr.cz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https://www.mmr.cz/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Kontaktní údaje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02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852936"/>
            <a:ext cx="8291264" cy="360040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Sociální pohřeb </a:t>
            </a:r>
            <a:r>
              <a:rPr lang="cs-CZ" sz="2200" dirty="0"/>
              <a:t>– </a:t>
            </a:r>
            <a:r>
              <a:rPr lang="cs-CZ" sz="2200" dirty="0" smtClean="0"/>
              <a:t>§ 5 zákonná povinnost obce zajistit pohřeb slušným způsobem podle místních zvyklostí obce </a:t>
            </a:r>
            <a:r>
              <a:rPr lang="cs-CZ" sz="2200" dirty="0" smtClean="0">
                <a:hlinkClick r:id="rId3"/>
              </a:rPr>
              <a:t>https</a:t>
            </a:r>
            <a:r>
              <a:rPr lang="cs-CZ" sz="2200" dirty="0">
                <a:hlinkClick r:id="rId3"/>
              </a:rPr>
              <a:t>://</a:t>
            </a:r>
            <a:r>
              <a:rPr lang="cs-CZ" sz="2200" dirty="0" smtClean="0">
                <a:hlinkClick r:id="rId3"/>
              </a:rPr>
              <a:t>www.mmr.cz/cs/ministerstvo/pohrebnictvi/socialni-pohrby/zakladni-informace</a:t>
            </a:r>
            <a:endParaRPr lang="cs-CZ" sz="2200" dirty="0" smtClean="0"/>
          </a:p>
          <a:p>
            <a:r>
              <a:rPr lang="cs-CZ" sz="2200" dirty="0"/>
              <a:t>Přenesená působnost obce</a:t>
            </a:r>
            <a:endParaRPr lang="cs-CZ" sz="2200" dirty="0" smtClean="0"/>
          </a:p>
          <a:p>
            <a:r>
              <a:rPr lang="cs-CZ" sz="2200" dirty="0"/>
              <a:t>O zajištění pohřbení může obec uzavřít veřejnoprávní smlouvu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s </a:t>
            </a:r>
            <a:r>
              <a:rPr lang="cs-CZ" sz="2200" dirty="0"/>
              <a:t>jinou obcí</a:t>
            </a:r>
          </a:p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1080120"/>
          </a:xfrm>
        </p:spPr>
        <p:txBody>
          <a:bodyPr/>
          <a:lstStyle/>
          <a:p>
            <a:r>
              <a:rPr lang="cs-CZ" sz="2800" dirty="0" smtClean="0"/>
              <a:t>Zákon č. 256/2001 Sb., o pohřebnictví a o změně některých zákonů (účinnost 01.09.2017)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362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924944"/>
            <a:ext cx="8291264" cy="352839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Uvedeny konkrétní položky, které jsou potřebné ze strany obce objednat, jinak se nejedná o slušné pohřbení</a:t>
            </a:r>
          </a:p>
          <a:p>
            <a:r>
              <a:rPr lang="cs-CZ" sz="2200" dirty="0" smtClean="0"/>
              <a:t>Metodické upřesnění</a:t>
            </a:r>
            <a:r>
              <a:rPr lang="cs-CZ" sz="2200" dirty="0"/>
              <a:t>: </a:t>
            </a:r>
            <a:r>
              <a:rPr lang="cs-CZ" sz="2200" dirty="0">
                <a:hlinkClick r:id="rId3"/>
              </a:rPr>
              <a:t>http://</a:t>
            </a:r>
            <a:r>
              <a:rPr lang="cs-CZ" sz="2200" dirty="0" smtClean="0">
                <a:hlinkClick r:id="rId3"/>
              </a:rPr>
              <a:t>www.mmr.cz/cs/Caste-dotazy/Pohrebnictvi/Socialni-pohrby</a:t>
            </a:r>
            <a:endParaRPr lang="cs-CZ" sz="2200" dirty="0" smtClean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936104"/>
          </a:xfrm>
        </p:spPr>
        <p:txBody>
          <a:bodyPr/>
          <a:lstStyle/>
          <a:p>
            <a:r>
              <a:rPr lang="cs-CZ" sz="2800" dirty="0" smtClean="0"/>
              <a:t>Vyhláška č. 277/2017 Sb., o postupu obce při </a:t>
            </a:r>
            <a:r>
              <a:rPr lang="cs-CZ" sz="2800" dirty="0"/>
              <a:t>zajištění</a:t>
            </a:r>
            <a:r>
              <a:rPr lang="cs-CZ" sz="2800" dirty="0" smtClean="0"/>
              <a:t> slušného pohřbení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59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1764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Smlouva o zajištění slušného pohřbení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Faktura vystavená na základě bodu 1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Doklad o pohřbení (žehem – vystaví provozovatel krematoria, </a:t>
            </a:r>
            <a:br>
              <a:rPr lang="cs-CZ" sz="2200" dirty="0" smtClean="0"/>
            </a:br>
            <a:r>
              <a:rPr lang="cs-CZ" sz="2200" dirty="0" smtClean="0"/>
              <a:t>do země – vystaví provozovatel pohřebiště)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Výpis ze hřbitovní knihy o uložení urny do hrobu nebo rozptylu </a:t>
            </a:r>
            <a:br>
              <a:rPr lang="cs-CZ" sz="2200" dirty="0" smtClean="0"/>
            </a:br>
            <a:r>
              <a:rPr lang="cs-CZ" sz="2200" dirty="0" smtClean="0"/>
              <a:t>či vsypu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Rozhodnutí soudu o zastavení řízení o pozůstalosti, nebo výrok notáře o zastavení řízení o pozůstalosti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S</a:t>
            </a:r>
            <a:r>
              <a:rPr lang="cs-CZ" sz="2200" dirty="0" smtClean="0"/>
              <a:t>ouhlas se zpopelněním od zastupitelského úřadu v případě pohřbení žehem cizince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 smtClean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1008112"/>
          </a:xfrm>
        </p:spPr>
        <p:txBody>
          <a:bodyPr/>
          <a:lstStyle/>
          <a:p>
            <a:r>
              <a:rPr lang="cs-CZ" sz="2800" dirty="0" smtClean="0"/>
              <a:t>Doklady k žádosti o úhradu pohřebních výdajů obce - klasickou cestou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1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40324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>
                <a:hlinkClick r:id="rId3"/>
              </a:rPr>
              <a:t>http://pohrebiste.cz/umrbrana/umrbrana.php</a:t>
            </a: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 smtClean="0"/>
              <a:t>Rozhodnutí soudu o zastavení řízení o pozůstalosti, nebo výrok notáře o zastavení řízení o pozůstalosti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Souhlas se zpopelněním od zastupitelského úřadu v případě pohřbení žehem cizince</a:t>
            </a:r>
          </a:p>
          <a:p>
            <a:endParaRPr lang="cs-CZ" sz="2200" dirty="0" smtClean="0"/>
          </a:p>
          <a:p>
            <a:pPr marL="457200" indent="-457200">
              <a:buFont typeface="+mj-lt"/>
              <a:buAutoNum type="arabicPeriod"/>
            </a:pPr>
            <a:endParaRPr lang="cs-CZ" sz="2200" dirty="0" smtClean="0"/>
          </a:p>
          <a:p>
            <a:pPr marL="457200" indent="-457200">
              <a:buFont typeface="+mj-lt"/>
              <a:buAutoNum type="arabicPeriod"/>
            </a:pPr>
            <a:endParaRPr lang="cs-CZ" sz="2000" dirty="0" smtClean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1008112"/>
          </a:xfrm>
        </p:spPr>
        <p:txBody>
          <a:bodyPr/>
          <a:lstStyle/>
          <a:p>
            <a:r>
              <a:rPr lang="cs-CZ" sz="2800" dirty="0" smtClean="0"/>
              <a:t>Doklady k žádosti o úhradu pohřebních výdajů obce – digitálně (ve stadiu testování)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266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412776"/>
            <a:ext cx="7215323" cy="51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Žádost obce se podává dvěma způsoby (dle výběru obce)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prostřednictvím datové schránky MMR (ID 26iaava) – naskenované neověřené kopie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k</a:t>
            </a:r>
            <a:r>
              <a:rPr lang="cs-CZ" sz="2200" dirty="0" smtClean="0"/>
              <a:t>ombinovaně </a:t>
            </a:r>
            <a:r>
              <a:rPr lang="cs-CZ" sz="2200" dirty="0"/>
              <a:t>prostřednictvím</a:t>
            </a:r>
            <a:r>
              <a:rPr lang="cs-CZ" sz="2200" dirty="0" smtClean="0"/>
              <a:t> elektronického formuláře </a:t>
            </a:r>
            <a:r>
              <a:rPr lang="cs-CZ" sz="2200" dirty="0">
                <a:hlinkClick r:id="rId3"/>
              </a:rPr>
              <a:t>http://</a:t>
            </a:r>
            <a:r>
              <a:rPr lang="cs-CZ" sz="2200" dirty="0" smtClean="0">
                <a:hlinkClick r:id="rId3"/>
              </a:rPr>
              <a:t>pohrebiste.cz/umrbrana/umrbrana.php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prostřednictvím datové schránky MMR (ID 26iaava) –    naskenované neověřené </a:t>
            </a:r>
            <a:r>
              <a:rPr lang="cs-CZ" sz="2200" dirty="0" smtClean="0"/>
              <a:t>kopie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Kombinovaný způsob je rychlejší pro vyřízení žádosti </a:t>
            </a:r>
            <a:br>
              <a:rPr lang="cs-CZ" sz="2200" dirty="0" smtClean="0"/>
            </a:br>
            <a:r>
              <a:rPr lang="cs-CZ" sz="2200" dirty="0" smtClean="0"/>
              <a:t>a vyžaduje namísto 6 příloh pouze 2, zpravidla jen jednu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 požádat o úhradu pohřebních výdajů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5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420888"/>
            <a:ext cx="8291264" cy="40324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Obec uvede číslo bankovního účtu vedeného u </a:t>
            </a:r>
            <a:r>
              <a:rPr lang="cs-CZ" sz="2200" dirty="0" smtClean="0"/>
              <a:t>ČNB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Od </a:t>
            </a:r>
            <a:r>
              <a:rPr lang="cs-CZ" sz="2200" dirty="0"/>
              <a:t>vynaložených nákladů se výše nepatrného majetku neodečítá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Metodické upřesnění – vydaná brožurka </a:t>
            </a:r>
            <a:r>
              <a:rPr lang="cs-CZ" sz="2200" b="1" dirty="0" smtClean="0"/>
              <a:t>Průvodce </a:t>
            </a:r>
            <a:r>
              <a:rPr lang="cs-CZ" sz="2200" b="1" dirty="0"/>
              <a:t>sociálním </a:t>
            </a:r>
            <a:r>
              <a:rPr lang="cs-CZ" sz="2200" b="1" dirty="0" smtClean="0"/>
              <a:t>pohřbem</a:t>
            </a:r>
            <a:r>
              <a:rPr lang="cs-CZ" sz="2200" dirty="0" smtClean="0"/>
              <a:t> </a:t>
            </a:r>
            <a:r>
              <a:rPr lang="cs-CZ" sz="2200" dirty="0"/>
              <a:t>+  často kladené otázky obcí v roli vypravitele pohřbu: </a:t>
            </a:r>
            <a:r>
              <a:rPr lang="cs-CZ" sz="2200" u="sng" dirty="0">
                <a:solidFill>
                  <a:schemeClr val="accent2"/>
                </a:solidFill>
              </a:rPr>
              <a:t>https://www.mmr.cz/cs/caste-dotazy/pohrebnictvi/socialni-pohrby </a:t>
            </a:r>
            <a:endParaRPr lang="cs-CZ" sz="22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 požádat o úhradu pohřebních výdajů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6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75531"/>
              </p:ext>
            </p:extLst>
          </p:nvPr>
        </p:nvGraphicFramePr>
        <p:xfrm>
          <a:off x="971600" y="2420888"/>
          <a:ext cx="6950686" cy="3456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288">
                  <a:extLst>
                    <a:ext uri="{9D8B030D-6E8A-4147-A177-3AD203B41FA5}">
                      <a16:colId xmlns:a16="http://schemas.microsoft.com/office/drawing/2014/main" val="292931938"/>
                    </a:ext>
                  </a:extLst>
                </a:gridCol>
                <a:gridCol w="1737288">
                  <a:extLst>
                    <a:ext uri="{9D8B030D-6E8A-4147-A177-3AD203B41FA5}">
                      <a16:colId xmlns:a16="http://schemas.microsoft.com/office/drawing/2014/main" val="2299879989"/>
                    </a:ext>
                  </a:extLst>
                </a:gridCol>
                <a:gridCol w="1738055">
                  <a:extLst>
                    <a:ext uri="{9D8B030D-6E8A-4147-A177-3AD203B41FA5}">
                      <a16:colId xmlns:a16="http://schemas.microsoft.com/office/drawing/2014/main" val="2309716117"/>
                    </a:ext>
                  </a:extLst>
                </a:gridCol>
                <a:gridCol w="1738055">
                  <a:extLst>
                    <a:ext uri="{9D8B030D-6E8A-4147-A177-3AD203B41FA5}">
                      <a16:colId xmlns:a16="http://schemas.microsoft.com/office/drawing/2014/main" val="3526001624"/>
                    </a:ext>
                  </a:extLst>
                </a:gridCol>
              </a:tblGrid>
              <a:tr h="641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zesnulých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(tis. Kč)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Průměr-náklady na jedno pohřbení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17232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1362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8 999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6 593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759678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6 508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976017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8 750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6 670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523517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1444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9 605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6 651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715660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1448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9 584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6 618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76113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2017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6 370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7 365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1413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1209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9 691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8 016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226374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9 870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8 788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503362"/>
                  </a:ext>
                </a:extLst>
              </a:tr>
              <a:tr h="312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11 992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9 106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471560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Přehled čerpání rozpočtu v letech </a:t>
            </a:r>
            <a:r>
              <a:rPr lang="cs-CZ" sz="2800" dirty="0" smtClean="0"/>
              <a:t>2007–2020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34020286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5340</TotalTime>
  <Words>720</Words>
  <Application>Microsoft Office PowerPoint</Application>
  <PresentationFormat>Předvádění na obrazovce (4:3)</PresentationFormat>
  <Paragraphs>124</Paragraphs>
  <Slides>19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MMR_klas</vt:lpstr>
      <vt:lpstr>Acrobat Document</vt:lpstr>
      <vt:lpstr>Praxe sociálních odborů obecních úřadů při řešení problematiky sociálních pohřbů v době pandemie  </vt:lpstr>
      <vt:lpstr>Zákon č. 256/2001 Sb., o pohřebnictví a o změně některých zákonů (účinnost 01.09.2017)</vt:lpstr>
      <vt:lpstr>Vyhláška č. 277/2017 Sb., o postupu obce při zajištění slušného pohřbení</vt:lpstr>
      <vt:lpstr>Doklady k žádosti o úhradu pohřebních výdajů obce - klasickou cestou </vt:lpstr>
      <vt:lpstr>Doklady k žádosti o úhradu pohřebních výdajů obce – digitálně (ve stadiu testování)</vt:lpstr>
      <vt:lpstr>Prezentace aplikace PowerPoint</vt:lpstr>
      <vt:lpstr>Jak požádat o úhradu pohřebních výdajů </vt:lpstr>
      <vt:lpstr>Jak požádat o úhradu pohřebních výdajů  </vt:lpstr>
      <vt:lpstr>Přehled čerpání rozpočtu v letech 2007–2020</vt:lpstr>
      <vt:lpstr>Přehled čerpání rozpočtu v letech 2007–2020</vt:lpstr>
      <vt:lpstr>Subjekty úhrad nákladů obcím za pohřeb</vt:lpstr>
      <vt:lpstr>Doba Covidová</vt:lpstr>
      <vt:lpstr>Doba Covidová</vt:lpstr>
      <vt:lpstr>Prezentace aplikace PowerPoint</vt:lpstr>
      <vt:lpstr>Průvodce životními událostmi</vt:lpstr>
      <vt:lpstr>Vývoj průměrné ceny sociálních pohřbů 2007– 2020</vt:lpstr>
      <vt:lpstr>Sociální pohřby podle krajů rok 2020 </vt:lpstr>
      <vt:lpstr>Sociální pohřby podle krajů </vt:lpstr>
      <vt:lpstr>Kontaktní údaje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Beranová Monika Mgr.</cp:lastModifiedBy>
  <cp:revision>295</cp:revision>
  <cp:lastPrinted>2021-06-08T10:29:09Z</cp:lastPrinted>
  <dcterms:created xsi:type="dcterms:W3CDTF">2014-02-26T13:05:03Z</dcterms:created>
  <dcterms:modified xsi:type="dcterms:W3CDTF">2021-06-08T11:52:58Z</dcterms:modified>
</cp:coreProperties>
</file>