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8"/>
  </p:notesMasterIdLst>
  <p:handoutMasterIdLst>
    <p:handoutMasterId r:id="rId19"/>
  </p:handoutMasterIdLst>
  <p:sldIdLst>
    <p:sldId id="256" r:id="rId5"/>
    <p:sldId id="267" r:id="rId6"/>
    <p:sldId id="259" r:id="rId7"/>
    <p:sldId id="275" r:id="rId8"/>
    <p:sldId id="274" r:id="rId9"/>
    <p:sldId id="284" r:id="rId10"/>
    <p:sldId id="282" r:id="rId11"/>
    <p:sldId id="279" r:id="rId12"/>
    <p:sldId id="285" r:id="rId13"/>
    <p:sldId id="281" r:id="rId14"/>
    <p:sldId id="273" r:id="rId15"/>
    <p:sldId id="257" r:id="rId16"/>
    <p:sldId id="272" r:id="rId17"/>
  </p:sldIdLst>
  <p:sldSz cx="10693400" cy="7561263"/>
  <p:notesSz cx="6858000" cy="9144000"/>
  <p:defaultTextStyle>
    <a:defPPr>
      <a:defRPr lang="cs-CZ"/>
    </a:defPPr>
    <a:lvl1pPr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5A939"/>
    <a:srgbClr val="333333"/>
    <a:srgbClr val="8CF091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737" autoAdjust="0"/>
  </p:normalViewPr>
  <p:slideViewPr>
    <p:cSldViewPr>
      <p:cViewPr varScale="1">
        <p:scale>
          <a:sx n="66" d="100"/>
          <a:sy n="66" d="100"/>
        </p:scale>
        <p:origin x="1044" y="102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00" d="100"/>
          <a:sy n="100" d="100"/>
        </p:scale>
        <p:origin x="2832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ADF53834-251E-45CD-92FB-5CCC870A92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9919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4888" y="685800"/>
            <a:ext cx="484822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/>
              <a:t>Klepnutím lze upravit styly předlohy textu.</a:t>
            </a:r>
          </a:p>
          <a:p>
            <a:pPr lvl="1"/>
            <a:r>
              <a:rPr lang="cs-CZ" altLang="cs-CZ" noProof="0"/>
              <a:t>Druhá úroveň</a:t>
            </a:r>
          </a:p>
          <a:p>
            <a:pPr lvl="2"/>
            <a:r>
              <a:rPr lang="cs-CZ" altLang="cs-CZ" noProof="0"/>
              <a:t>Třetí úroveň</a:t>
            </a:r>
          </a:p>
          <a:p>
            <a:pPr lvl="3"/>
            <a:r>
              <a:rPr lang="cs-CZ" altLang="cs-CZ" noProof="0"/>
              <a:t>Čtvrtá úroveň</a:t>
            </a:r>
          </a:p>
          <a:p>
            <a:pPr lvl="4"/>
            <a:r>
              <a:rPr lang="cs-CZ" altLang="cs-CZ" noProof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676A4867-240B-4D33-A733-7106E2860C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8186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bromova.i@kr-vysocina.cz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is-plavani.msmt.cz/" TargetMode="External"/><Relationship Id="rId4" Type="http://schemas.openxmlformats.org/officeDocument/2006/relationships/hyperlink" Target="mailto:koudelova.h@kr-vysocina.cz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052513" y="684213"/>
            <a:ext cx="4848225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Změna RVP PV 2018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Opatřením ministra školství z prosince 2017 došlo k úpravě RVP PV s účinností od 1. 1. 2018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V kapitole 7.6 </a:t>
            </a:r>
            <a:r>
              <a:rPr lang="cs-CZ" b="1" dirty="0" smtClean="0"/>
              <a:t>Personální a pedagogické zajištění </a:t>
            </a:r>
            <a:r>
              <a:rPr lang="cs-CZ" dirty="0" smtClean="0"/>
              <a:t>se zmírňuje zajištění překrývání: </a:t>
            </a:r>
            <a:r>
              <a:rPr lang="cs-CZ" b="1" u="sng" dirty="0" smtClean="0"/>
              <a:t>podle možností a podmínek školy</a:t>
            </a:r>
            <a:r>
              <a:rPr lang="cs-CZ" dirty="0" smtClean="0"/>
              <a:t> je zajištěno překrývání PPČ učitelů ve třídě, optimálně alespoň v rozsahu dvou a půl hodiny (dříve povinně každý den v každé třídě, minimálně 2,5 hodiny)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V kapitole </a:t>
            </a:r>
            <a:r>
              <a:rPr lang="cs-CZ" b="1" dirty="0" smtClean="0"/>
              <a:t>Zásady pro zpracování ŠV</a:t>
            </a:r>
            <a:r>
              <a:rPr lang="cs-CZ" dirty="0" smtClean="0"/>
              <a:t>P  zmírnění původního textu v části organizace vzdělávání - uvedete činnosti, při kterých je zajištěno souběžné působení dvou učitelů ve třídě (dříve výčet činností a v </a:t>
            </a:r>
            <a:r>
              <a:rPr lang="cs-CZ" dirty="0"/>
              <a:t>k</a:t>
            </a:r>
            <a:r>
              <a:rPr lang="cs-CZ" dirty="0" smtClean="0"/>
              <a:t>aždé třídě)</a:t>
            </a:r>
          </a:p>
          <a:p>
            <a:pPr marL="171450" indent="-171450">
              <a:buFontTx/>
              <a:buChar char="-"/>
            </a:pPr>
            <a:r>
              <a:rPr lang="cs-CZ" b="1" dirty="0"/>
              <a:t>Případné úpravy ŠVP, nejpozději do 31. 8. 2018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7204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Přerušení nebo omezení provozu MŠ</a:t>
            </a:r>
            <a:endParaRPr lang="cs-CZ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dirty="0" smtClean="0"/>
              <a:t>prosím nepoužívat v praxi „uzavření“ MŠ</a:t>
            </a:r>
          </a:p>
          <a:p>
            <a:pPr marL="171450" indent="-1714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de o jednostranný úkon ŘŠ podmíněný předchozím projednáním se zřizovatelem, podle něhož ředitel stanoví rozsah omezení nebo přerušení provozu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Péče o zdraví a bezpečnost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K  zajištění </a:t>
            </a:r>
            <a:r>
              <a:rPr lang="cs-CZ" b="1" dirty="0" smtClean="0"/>
              <a:t>bezpečnosti dětí při pobytu místo,</a:t>
            </a:r>
            <a:r>
              <a:rPr lang="cs-CZ" dirty="0" smtClean="0"/>
              <a:t> kde se uskutečňuje </a:t>
            </a:r>
            <a:r>
              <a:rPr lang="cs-CZ" b="1" dirty="0" smtClean="0"/>
              <a:t>vzděláván</a:t>
            </a:r>
            <a:r>
              <a:rPr lang="cs-CZ" dirty="0" smtClean="0"/>
              <a:t>í stanoví ředitel mateřské školy počet učitelů MŠ tak, aby </a:t>
            </a:r>
            <a:r>
              <a:rPr lang="cs-CZ" b="1" dirty="0" smtClean="0"/>
              <a:t>na 1 učitele připadlo nejvýše</a:t>
            </a:r>
          </a:p>
          <a:p>
            <a:pPr marL="228600" indent="-228600">
              <a:buAutoNum type="alphaLcParenR"/>
            </a:pPr>
            <a:r>
              <a:rPr lang="cs-CZ" dirty="0" smtClean="0"/>
              <a:t>20 dětí z běžných tříd (</a:t>
            </a:r>
            <a:r>
              <a:rPr lang="cs-CZ" dirty="0" err="1" smtClean="0"/>
              <a:t>výjímečné</a:t>
            </a:r>
            <a:r>
              <a:rPr lang="cs-CZ" dirty="0" smtClean="0"/>
              <a:t> zvýšení o 8)</a:t>
            </a:r>
          </a:p>
          <a:p>
            <a:pPr marL="228600" indent="-228600">
              <a:buAutoNum type="alphaLcParenR"/>
            </a:pPr>
            <a:r>
              <a:rPr lang="cs-CZ" dirty="0" smtClean="0"/>
              <a:t>12 dětí ve třídě, ve kde jsou </a:t>
            </a:r>
            <a:r>
              <a:rPr lang="cs-CZ" b="1" dirty="0" smtClean="0"/>
              <a:t>přítomny</a:t>
            </a:r>
            <a:r>
              <a:rPr lang="cs-CZ" dirty="0" smtClean="0"/>
              <a:t> (dříve „zařazeny“) děti s přiznanými PO 2. – 5. stupně nebo děti mladší 3 let (</a:t>
            </a:r>
            <a:r>
              <a:rPr lang="cs-CZ" dirty="0" err="1" smtClean="0"/>
              <a:t>výjímečné</a:t>
            </a:r>
            <a:r>
              <a:rPr lang="cs-CZ" dirty="0" smtClean="0"/>
              <a:t> zvýšení nejvýše však o 11 dětí)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63292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Přerušení nebo omezení provozu MŠ</a:t>
            </a:r>
            <a:endParaRPr lang="cs-CZ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dirty="0" smtClean="0"/>
              <a:t>prosím nepoužívat v praxi „uzavření“ MŠ</a:t>
            </a:r>
          </a:p>
          <a:p>
            <a:pPr marL="171450" indent="-1714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de o jednostranný úkon ŘŠ podmíněný předchozím projednáním se zřizovatelem, podle něhož ředitel stanoví rozsah omezení nebo přerušení provozu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Péče o zdraví a bezpečnost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K  zajištění </a:t>
            </a:r>
            <a:r>
              <a:rPr lang="cs-CZ" b="1" dirty="0" smtClean="0"/>
              <a:t>bezpečnosti dětí při pobytu místo,</a:t>
            </a:r>
            <a:r>
              <a:rPr lang="cs-CZ" dirty="0" smtClean="0"/>
              <a:t> kde se uskutečňuje </a:t>
            </a:r>
            <a:r>
              <a:rPr lang="cs-CZ" b="1" dirty="0" smtClean="0"/>
              <a:t>vzděláván</a:t>
            </a:r>
            <a:r>
              <a:rPr lang="cs-CZ" dirty="0" smtClean="0"/>
              <a:t>í stanoví ředitel mateřské školy počet učitelů MŠ tak, aby </a:t>
            </a:r>
            <a:r>
              <a:rPr lang="cs-CZ" b="1" dirty="0" smtClean="0"/>
              <a:t>na 1 učitele připadlo nejvýše</a:t>
            </a:r>
          </a:p>
          <a:p>
            <a:pPr marL="228600" indent="-228600">
              <a:buAutoNum type="alphaLcParenR"/>
            </a:pPr>
            <a:r>
              <a:rPr lang="cs-CZ" dirty="0" smtClean="0"/>
              <a:t>20 dětí z běžných tříd (</a:t>
            </a:r>
            <a:r>
              <a:rPr lang="cs-CZ" dirty="0" err="1" smtClean="0"/>
              <a:t>výjímečné</a:t>
            </a:r>
            <a:r>
              <a:rPr lang="cs-CZ" dirty="0" smtClean="0"/>
              <a:t> zvýšení o 8)</a:t>
            </a:r>
          </a:p>
          <a:p>
            <a:pPr marL="228600" indent="-228600">
              <a:buAutoNum type="alphaLcParenR"/>
            </a:pPr>
            <a:r>
              <a:rPr lang="cs-CZ" dirty="0" smtClean="0"/>
              <a:t>12 dětí ve třídě, ve kde jsou </a:t>
            </a:r>
            <a:r>
              <a:rPr lang="cs-CZ" b="1" dirty="0" smtClean="0"/>
              <a:t>přítomny</a:t>
            </a:r>
            <a:r>
              <a:rPr lang="cs-CZ" dirty="0" smtClean="0"/>
              <a:t> (dříve „zařazeny“) děti s přiznanými PO 2. – 5. stupně nebo děti mladší 3 let (</a:t>
            </a:r>
            <a:r>
              <a:rPr lang="cs-CZ" dirty="0" err="1" smtClean="0"/>
              <a:t>výjímečné</a:t>
            </a:r>
            <a:r>
              <a:rPr lang="cs-CZ" dirty="0" smtClean="0"/>
              <a:t> zvýšení nejvýše však o 11 dětí)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4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43499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Přerušení nebo omezení provozu MŠ</a:t>
            </a:r>
            <a:endParaRPr lang="cs-CZ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dirty="0" smtClean="0"/>
              <a:t>prosím nepoužívat v praxi „uzavření“ MŠ</a:t>
            </a:r>
          </a:p>
          <a:p>
            <a:pPr marL="171450" indent="-1714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de o jednostranný úkon ŘŠ podmíněný předchozím projednáním se zřizovatelem, podle něhož ředitel stanoví rozsah omezení nebo přerušení provozu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Péče o zdraví a bezpečnost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K  zajištění </a:t>
            </a:r>
            <a:r>
              <a:rPr lang="cs-CZ" b="1" dirty="0" smtClean="0"/>
              <a:t>bezpečnosti dětí při pobytu místo,</a:t>
            </a:r>
            <a:r>
              <a:rPr lang="cs-CZ" dirty="0" smtClean="0"/>
              <a:t> kde se uskutečňuje </a:t>
            </a:r>
            <a:r>
              <a:rPr lang="cs-CZ" b="1" dirty="0" smtClean="0"/>
              <a:t>vzděláván</a:t>
            </a:r>
            <a:r>
              <a:rPr lang="cs-CZ" dirty="0" smtClean="0"/>
              <a:t>í stanoví ředitel mateřské školy počet učitelů MŠ tak, aby </a:t>
            </a:r>
            <a:r>
              <a:rPr lang="cs-CZ" b="1" dirty="0" smtClean="0"/>
              <a:t>na 1 učitele připadlo nejvýše</a:t>
            </a:r>
          </a:p>
          <a:p>
            <a:pPr marL="228600" indent="-228600">
              <a:buAutoNum type="alphaLcParenR"/>
            </a:pPr>
            <a:r>
              <a:rPr lang="cs-CZ" dirty="0" smtClean="0"/>
              <a:t>20 dětí z běžných tříd (</a:t>
            </a:r>
            <a:r>
              <a:rPr lang="cs-CZ" dirty="0" err="1" smtClean="0"/>
              <a:t>výjímečné</a:t>
            </a:r>
            <a:r>
              <a:rPr lang="cs-CZ" dirty="0" smtClean="0"/>
              <a:t> zvýšení o 8)</a:t>
            </a:r>
          </a:p>
          <a:p>
            <a:pPr marL="228600" indent="-228600">
              <a:buAutoNum type="alphaLcParenR"/>
            </a:pPr>
            <a:r>
              <a:rPr lang="cs-CZ" dirty="0" smtClean="0"/>
              <a:t>12 dětí ve třídě, ve kde jsou </a:t>
            </a:r>
            <a:r>
              <a:rPr lang="cs-CZ" b="1" dirty="0" smtClean="0"/>
              <a:t>přítomny</a:t>
            </a:r>
            <a:r>
              <a:rPr lang="cs-CZ" dirty="0" smtClean="0"/>
              <a:t> (dříve „zařazeny“) děti s přiznanými PO 2. – 5. stupně nebo děti mladší 3 let (</a:t>
            </a:r>
            <a:r>
              <a:rPr lang="cs-CZ" dirty="0" err="1" smtClean="0"/>
              <a:t>výjímečné</a:t>
            </a:r>
            <a:r>
              <a:rPr lang="cs-CZ" dirty="0" smtClean="0"/>
              <a:t> zvýšení nejvýše však o 11 dětí)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1471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Přerušení nebo omezení provozu MŠ</a:t>
            </a:r>
            <a:endParaRPr lang="cs-CZ" b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cs-CZ" dirty="0" smtClean="0"/>
              <a:t>prosím nepoužívat v praxi „uzavření“ MŠ</a:t>
            </a:r>
          </a:p>
          <a:p>
            <a:pPr marL="171450" indent="-171450">
              <a:buFontTx/>
              <a:buChar char="-"/>
            </a:pPr>
            <a:r>
              <a:rPr lang="cs-CZ" dirty="0"/>
              <a:t>j</a:t>
            </a:r>
            <a:r>
              <a:rPr lang="cs-CZ" dirty="0" smtClean="0"/>
              <a:t>de o jednostranný úkon ŘŠ podmíněný předchozím projednáním se zřizovatelem, podle něhož ředitel stanoví rozsah omezení nebo přerušení provozu</a:t>
            </a:r>
            <a:endParaRPr lang="cs-CZ" dirty="0"/>
          </a:p>
          <a:p>
            <a:r>
              <a:rPr lang="cs-CZ" b="1" dirty="0" smtClean="0">
                <a:solidFill>
                  <a:srgbClr val="FF0000"/>
                </a:solidFill>
              </a:rPr>
              <a:t>Péče o zdraví a bezpečnost dětí</a:t>
            </a:r>
          </a:p>
          <a:p>
            <a:pPr marL="171450" indent="-171450">
              <a:buFontTx/>
              <a:buChar char="-"/>
            </a:pPr>
            <a:r>
              <a:rPr lang="cs-CZ" dirty="0" smtClean="0"/>
              <a:t>K  zajištění </a:t>
            </a:r>
            <a:r>
              <a:rPr lang="cs-CZ" b="1" dirty="0" smtClean="0"/>
              <a:t>bezpečnosti dětí při pobytu místo,</a:t>
            </a:r>
            <a:r>
              <a:rPr lang="cs-CZ" dirty="0" smtClean="0"/>
              <a:t> kde se uskutečňuje </a:t>
            </a:r>
            <a:r>
              <a:rPr lang="cs-CZ" b="1" dirty="0" smtClean="0"/>
              <a:t>vzděláván</a:t>
            </a:r>
            <a:r>
              <a:rPr lang="cs-CZ" dirty="0" smtClean="0"/>
              <a:t>í stanoví ředitel mateřské školy počet učitelů MŠ tak, aby </a:t>
            </a:r>
            <a:r>
              <a:rPr lang="cs-CZ" b="1" dirty="0" smtClean="0"/>
              <a:t>na 1 učitele připadlo nejvýše</a:t>
            </a:r>
          </a:p>
          <a:p>
            <a:pPr marL="228600" indent="-228600">
              <a:buAutoNum type="alphaLcParenR"/>
            </a:pPr>
            <a:r>
              <a:rPr lang="cs-CZ" dirty="0" smtClean="0"/>
              <a:t>20 dětí z běžných tříd (</a:t>
            </a:r>
            <a:r>
              <a:rPr lang="cs-CZ" dirty="0" err="1" smtClean="0"/>
              <a:t>výjímečné</a:t>
            </a:r>
            <a:r>
              <a:rPr lang="cs-CZ" dirty="0" smtClean="0"/>
              <a:t> zvýšení o 8)</a:t>
            </a:r>
          </a:p>
          <a:p>
            <a:pPr marL="228600" indent="-228600">
              <a:buAutoNum type="alphaLcParenR"/>
            </a:pPr>
            <a:r>
              <a:rPr lang="cs-CZ" dirty="0" smtClean="0"/>
              <a:t>12 dětí ve třídě, ve kde jsou </a:t>
            </a:r>
            <a:r>
              <a:rPr lang="cs-CZ" b="1" dirty="0" smtClean="0"/>
              <a:t>přítomny</a:t>
            </a:r>
            <a:r>
              <a:rPr lang="cs-CZ" dirty="0" smtClean="0"/>
              <a:t> (dříve „zařazeny“) děti s přiznanými PO 2. – 5. stupně nebo děti mladší 3 let (</a:t>
            </a:r>
            <a:r>
              <a:rPr lang="cs-CZ" dirty="0" err="1" smtClean="0"/>
              <a:t>výjímečné</a:t>
            </a:r>
            <a:r>
              <a:rPr lang="cs-CZ" dirty="0" smtClean="0"/>
              <a:t> zvýšení nejvýše však o 11 dětí)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956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Seminář </a:t>
            </a:r>
            <a:r>
              <a:rPr lang="cs-CZ" b="1" dirty="0" err="1"/>
              <a:t>eTwinning</a:t>
            </a:r>
            <a:r>
              <a:rPr lang="cs-CZ" b="1" dirty="0"/>
              <a:t> </a:t>
            </a:r>
            <a:r>
              <a:rPr lang="cs-CZ" b="1" dirty="0" smtClean="0"/>
              <a:t>– pozvánky u vstupních dveří</a:t>
            </a:r>
          </a:p>
          <a:p>
            <a:r>
              <a:rPr lang="cs-CZ" b="1" dirty="0" smtClean="0"/>
              <a:t>Plavání – II. Etapa:</a:t>
            </a:r>
          </a:p>
          <a:p>
            <a:pPr marL="171450" indent="-171450">
              <a:buFontTx/>
              <a:buChar char="-"/>
            </a:pPr>
            <a:r>
              <a:rPr lang="cs-CZ" b="1" dirty="0" smtClean="0"/>
              <a:t>do </a:t>
            </a:r>
            <a:r>
              <a:rPr lang="cs-CZ" b="1" dirty="0"/>
              <a:t>16. 11. 2018</a:t>
            </a:r>
            <a:r>
              <a:rPr lang="cs-CZ" dirty="0"/>
              <a:t> </a:t>
            </a:r>
            <a:r>
              <a:rPr lang="cs-CZ" dirty="0" err="1" smtClean="0"/>
              <a:t>info</a:t>
            </a:r>
            <a:r>
              <a:rPr lang="cs-CZ" dirty="0" smtClean="0"/>
              <a:t> o předpokládané vratce elektronicky </a:t>
            </a:r>
            <a:r>
              <a:rPr lang="cs-CZ" dirty="0"/>
              <a:t>na adresu </a:t>
            </a:r>
            <a:r>
              <a:rPr lang="cs-CZ" u="sng" dirty="0" smtClean="0">
                <a:hlinkClick r:id="rId3"/>
              </a:rPr>
              <a:t>bromova.i@kr-vysocina.cz</a:t>
            </a:r>
            <a:endParaRPr lang="cs-CZ" u="sng" dirty="0" smtClean="0"/>
          </a:p>
          <a:p>
            <a:pPr marL="171450" lvl="0" indent="-171450">
              <a:buFontTx/>
              <a:buChar char="-"/>
            </a:pPr>
            <a:r>
              <a:rPr lang="cs-CZ" b="1" u="sng" dirty="0" smtClean="0"/>
              <a:t>Vyúčtování</a:t>
            </a:r>
            <a:r>
              <a:rPr lang="cs-CZ" b="1" dirty="0" smtClean="0"/>
              <a:t> </a:t>
            </a:r>
            <a:r>
              <a:rPr lang="cs-CZ" dirty="0" smtClean="0"/>
              <a:t>+ </a:t>
            </a:r>
            <a:r>
              <a:rPr lang="cs-CZ" b="1" u="sng" dirty="0" smtClean="0"/>
              <a:t>závěrečnou </a:t>
            </a:r>
            <a:r>
              <a:rPr lang="cs-CZ" b="1" u="sng" dirty="0"/>
              <a:t>zprávou</a:t>
            </a:r>
            <a:r>
              <a:rPr lang="cs-CZ" b="1" dirty="0"/>
              <a:t> škola zašle </a:t>
            </a:r>
            <a:r>
              <a:rPr lang="cs-CZ" b="1" u="sng" dirty="0"/>
              <a:t>do 15. 1. 2019</a:t>
            </a:r>
            <a:r>
              <a:rPr lang="cs-CZ" b="1" dirty="0"/>
              <a:t> elektronicky</a:t>
            </a:r>
            <a:r>
              <a:rPr lang="cs-CZ" dirty="0"/>
              <a:t> na e-mailovou adresu </a:t>
            </a:r>
            <a:r>
              <a:rPr lang="cs-CZ" u="sng" dirty="0">
                <a:hlinkClick r:id="rId4"/>
              </a:rPr>
              <a:t>koudelova.h@kr-vysocina.cz</a:t>
            </a:r>
            <a:r>
              <a:rPr lang="cs-CZ" dirty="0"/>
              <a:t> </a:t>
            </a:r>
            <a:r>
              <a:rPr lang="cs-CZ" b="1" dirty="0"/>
              <a:t>a </a:t>
            </a:r>
            <a:r>
              <a:rPr lang="cs-CZ" b="1" dirty="0" smtClean="0"/>
              <a:t>po formální </a:t>
            </a:r>
            <a:r>
              <a:rPr lang="cs-CZ" b="1" dirty="0" err="1" smtClean="0"/>
              <a:t>kotrole</a:t>
            </a:r>
            <a:r>
              <a:rPr lang="cs-CZ" b="1" dirty="0" smtClean="0"/>
              <a:t> </a:t>
            </a:r>
            <a:r>
              <a:rPr lang="cs-CZ" dirty="0" smtClean="0"/>
              <a:t>také</a:t>
            </a:r>
            <a:r>
              <a:rPr lang="cs-CZ" b="1" dirty="0" smtClean="0"/>
              <a:t> písemně.</a:t>
            </a:r>
          </a:p>
          <a:p>
            <a:pPr marL="171450" lvl="0" indent="-171450">
              <a:buFontTx/>
              <a:buChar char="-"/>
            </a:pPr>
            <a:r>
              <a:rPr lang="cs-CZ" b="1" u="sng" dirty="0" smtClean="0"/>
              <a:t>závěrečnou </a:t>
            </a:r>
            <a:r>
              <a:rPr lang="cs-CZ" b="1" u="sng" dirty="0"/>
              <a:t>zprávu</a:t>
            </a:r>
            <a:r>
              <a:rPr lang="cs-CZ" dirty="0"/>
              <a:t> </a:t>
            </a:r>
            <a:r>
              <a:rPr lang="cs-CZ" dirty="0" smtClean="0"/>
              <a:t>vložit </a:t>
            </a:r>
            <a:r>
              <a:rPr lang="cs-CZ" dirty="0"/>
              <a:t>do 15. 2. 2019 </a:t>
            </a:r>
            <a:r>
              <a:rPr lang="cs-CZ" b="1" dirty="0"/>
              <a:t>prostřednictvím webové aplikace</a:t>
            </a:r>
            <a:r>
              <a:rPr lang="cs-CZ" dirty="0"/>
              <a:t> na webových stránkách na adrese: </a:t>
            </a:r>
            <a:r>
              <a:rPr lang="cs-CZ" u="sng" dirty="0">
                <a:hlinkClick r:id="rId5"/>
              </a:rPr>
              <a:t>http://is-plavani.msmt.cz</a:t>
            </a:r>
            <a:r>
              <a:rPr lang="cs-CZ" dirty="0"/>
              <a:t>.</a:t>
            </a:r>
          </a:p>
          <a:p>
            <a:pPr marL="171450" lvl="0" indent="-171450">
              <a:buFontTx/>
              <a:buChar char="-"/>
            </a:pPr>
            <a:r>
              <a:rPr lang="cs-CZ" dirty="0" smtClean="0"/>
              <a:t>Prosba – postupné vyúčtování, po zaplacení poslední fa….</a:t>
            </a:r>
          </a:p>
          <a:p>
            <a:pPr marL="171450" lvl="0" indent="-171450">
              <a:buFontTx/>
              <a:buChar char="-"/>
            </a:pPr>
            <a:r>
              <a:rPr lang="cs-CZ" dirty="0" smtClean="0"/>
              <a:t>ZZ – zveřejnit až po kontrole….. </a:t>
            </a:r>
            <a:endParaRPr lang="cs-CZ" dirty="0"/>
          </a:p>
          <a:p>
            <a:endParaRPr lang="cs-CZ" dirty="0"/>
          </a:p>
          <a:p>
            <a:r>
              <a:rPr lang="cs-CZ" dirty="0"/>
              <a:t> 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6A4867-240B-4D33-A733-7106E2860C7B}" type="slidenum">
              <a:rPr lang="cs-CZ" altLang="cs-CZ" smtClean="0"/>
              <a:pPr/>
              <a:t>11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655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F11B16-7DA4-4B55-97C5-4203A62435AD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3DC0A-14A6-4C61-8638-44411F64F3B3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12664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CAFF7D-F8F1-4496-AF40-688050FC0AE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5D20-202F-430A-8A28-F659128FAE8E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8677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439025" y="177800"/>
            <a:ext cx="1939925" cy="641191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19250" y="177800"/>
            <a:ext cx="5667375" cy="641191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D57B0-19CD-477D-8E93-1F7431187EC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3C37E-8AFF-47D6-817E-0862137521D9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7700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5053CE-B7DC-4C44-AE1C-F4E0A81456E7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AC2160-E4F9-4B98-B89F-3D75DC6B76A9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999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ACA27C-E549-4AFE-A422-C8A7A193C9C2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F88A0-BE8F-40D8-80FC-CA5AEEC441C3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506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61925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575300" y="1619250"/>
            <a:ext cx="3803650" cy="497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3BF30-5732-484E-8EF8-A7B6EC20A40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484AD-77AC-4B60-998A-179B679BDE6B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0149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988" y="2397125"/>
            <a:ext cx="472440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425" y="1692275"/>
            <a:ext cx="472598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425" y="2397125"/>
            <a:ext cx="472598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5AB21-DCFB-4070-AC84-EC1443F1339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1627D-2BE7-46B4-AEB2-936110D0ABE3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16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302FE0-0DBD-4A51-8259-F49F2E33B2F4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A115F-8CCE-4384-908B-0DF05CC5882D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23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018BC6-53BC-4519-B652-4354FE4EC43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06B64-602B-4987-9BBA-D4A658CE44C4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6306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1475" y="301625"/>
            <a:ext cx="59769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988" y="1582738"/>
            <a:ext cx="35179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33883-C706-4C4D-A89D-B852661C1486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7E1F5-22F3-42C2-ACD2-CB01E4B63F2A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7679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500" y="676275"/>
            <a:ext cx="64166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500" y="5918200"/>
            <a:ext cx="64166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014351-8DF4-4F6F-9803-77ED748DF66C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BE51-A83E-4677-9459-E3E37D82AC78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4356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ozadi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-136525"/>
            <a:ext cx="10902951" cy="770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32225" y="177800"/>
            <a:ext cx="423545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Nadpis prezentace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19250" y="1619250"/>
            <a:ext cx="7759700" cy="497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Název oddílu – úroveň 1</a:t>
            </a:r>
          </a:p>
          <a:p>
            <a:pPr lvl="1"/>
            <a:r>
              <a:rPr lang="cs-CZ" altLang="cs-CZ" dirty="0"/>
              <a:t>Text oddílu – úroveň 2</a:t>
            </a:r>
          </a:p>
          <a:p>
            <a:pPr lvl="2"/>
            <a:r>
              <a:rPr lang="cs-CZ" altLang="cs-CZ" dirty="0"/>
              <a:t>Text oddílu – úroveň 3</a:t>
            </a:r>
          </a:p>
        </p:txBody>
      </p:sp>
      <p:sp>
        <p:nvSpPr>
          <p:cNvPr id="63496" name="Rectangle 8"/>
          <p:cNvSpPr>
            <a:spLocks noChangeArrowheads="1"/>
          </p:cNvSpPr>
          <p:nvPr/>
        </p:nvSpPr>
        <p:spPr bwMode="auto">
          <a:xfrm>
            <a:off x="8278813" y="7124700"/>
            <a:ext cx="2181225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9847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995363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493838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1990725" defTabSz="995363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4479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051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623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19525" defTabSz="9953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cs-CZ" altLang="cs-CZ" sz="1400" dirty="0" smtClean="0">
                <a:solidFill>
                  <a:schemeClr val="bg2"/>
                </a:solidFill>
              </a:rPr>
              <a:t>Mgr.</a:t>
            </a:r>
            <a:r>
              <a:rPr lang="cs-CZ" altLang="cs-CZ" sz="1400" baseline="0" dirty="0" smtClean="0">
                <a:solidFill>
                  <a:schemeClr val="bg2"/>
                </a:solidFill>
              </a:rPr>
              <a:t> H</a:t>
            </a:r>
            <a:r>
              <a:rPr lang="cs-CZ" altLang="cs-CZ" sz="1400" dirty="0" smtClean="0">
                <a:solidFill>
                  <a:schemeClr val="bg2"/>
                </a:solidFill>
              </a:rPr>
              <a:t>ana </a:t>
            </a:r>
            <a:r>
              <a:rPr lang="cs-CZ" altLang="cs-CZ" sz="1400" dirty="0">
                <a:solidFill>
                  <a:schemeClr val="bg2"/>
                </a:solidFill>
              </a:rPr>
              <a:t>Koudelová</a:t>
            </a:r>
          </a:p>
        </p:txBody>
      </p:sp>
      <p:sp>
        <p:nvSpPr>
          <p:cNvPr id="63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16638" y="7124700"/>
            <a:ext cx="1316037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40EF82CE-10D1-4862-9A8E-A01181FD887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63498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78250" y="7124700"/>
            <a:ext cx="1638300" cy="255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 defTabSz="995363">
              <a:spcBef>
                <a:spcPct val="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fld id="{F6615D37-5C99-4195-B9D9-FD624ACAC71F}" type="datetime1">
              <a:rPr lang="cs-CZ" altLang="cs-CZ"/>
              <a:pPr>
                <a:defRPr/>
              </a:pPr>
              <a:t>13.11.2019</a:t>
            </a:fld>
            <a:endParaRPr lang="cs-CZ" altLang="cs-CZ"/>
          </a:p>
        </p:txBody>
      </p:sp>
      <p:pic>
        <p:nvPicPr>
          <p:cNvPr id="1032" name="Picture 11" descr="Logo bar poz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5" y="6948488"/>
            <a:ext cx="1081088" cy="34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DDDDDD"/>
          </a:solidFill>
          <a:latin typeface="Arial" charset="0"/>
        </a:defRPr>
      </a:lvl9pPr>
    </p:titleStyle>
    <p:bodyStyle>
      <a:lvl1pPr algn="l" defTabSz="182563" rtl="0" eaLnBrk="1" fontAlgn="base" hangingPunct="1">
        <a:lnSpc>
          <a:spcPct val="113000"/>
        </a:lnSpc>
        <a:spcBef>
          <a:spcPct val="0"/>
        </a:spcBef>
        <a:spcAft>
          <a:spcPct val="0"/>
        </a:spcAft>
        <a:defRPr sz="2200" b="1">
          <a:solidFill>
            <a:srgbClr val="25A939"/>
          </a:solidFill>
          <a:latin typeface="+mn-lt"/>
          <a:ea typeface="+mn-ea"/>
          <a:cs typeface="+mn-cs"/>
        </a:defRPr>
      </a:lvl1pPr>
      <a:lvl2pPr marL="720725" indent="-457200" algn="l" defTabSz="182563" rtl="0" eaLnBrk="1" fontAlgn="base" hangingPunct="1">
        <a:lnSpc>
          <a:spcPct val="125000"/>
        </a:lnSpc>
        <a:spcBef>
          <a:spcPct val="0"/>
        </a:spcBef>
        <a:spcAft>
          <a:spcPct val="20000"/>
        </a:spcAft>
        <a:buClr>
          <a:srgbClr val="25A939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2pPr>
      <a:lvl3pPr marL="1524000" indent="-263525" algn="l" defTabSz="182563" rtl="0" eaLnBrk="1" fontAlgn="base" hangingPunct="1">
        <a:spcBef>
          <a:spcPct val="0"/>
        </a:spcBef>
        <a:spcAft>
          <a:spcPct val="0"/>
        </a:spcAft>
        <a:buClr>
          <a:srgbClr val="25A93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2292350" indent="-228600" algn="l" defTabSz="1825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7003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31575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36147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40719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4529138" indent="-228600" algn="l" defTabSz="1825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vzdelavani/predskolni-vzdelavani/nejcastejsi-dotazy-k-predskolnimu-vzdelavani-aktualizace-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smt.cz/file/51119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r-vysocina.cz/prehledy-ms-zus-a-ddm/ds-302869/p1=7102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oudelova.h@kr-vysocina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&#345;ed&#353;koln&#237;%20vzd&#283;l&#225;v&#225;n&#237;_2019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file/50970/" TargetMode="External"/><Relationship Id="rId2" Type="http://schemas.openxmlformats.org/officeDocument/2006/relationships/hyperlink" Target="http://www.msmt.cz/dokumenty-3/vyhlasky-ke-skolskemu-zakon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P&#345;ed&#353;koln&#237;%20vzd&#283;l&#225;v&#225;n&#237;_2019.pptx" TargetMode="External"/><Relationship Id="rId4" Type="http://schemas.openxmlformats.org/officeDocument/2006/relationships/hyperlink" Target="http://www.msmt.cz/file/50700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etodika%20vypln&#283;n&#237;%20formul&#225;&#345;e%20vy&#250;&#269;tov&#225;n&#237;%20dotace_&#353;kola.xlsx" TargetMode="External"/><Relationship Id="rId2" Type="http://schemas.openxmlformats.org/officeDocument/2006/relationships/hyperlink" Target="Mo&#382;n&#233;%20p&#345;&#237;klady%20vy&#250;&#269;tov&#225;n&#237;%20&#353;kol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1" descr="pozadi_uvo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0494" y="-193675"/>
            <a:ext cx="10974388" cy="7754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18012" y="1744663"/>
            <a:ext cx="6113263" cy="765175"/>
          </a:xfrm>
          <a:noFill/>
        </p:spPr>
        <p:txBody>
          <a:bodyPr wrap="none"/>
          <a:lstStyle/>
          <a:p>
            <a:pPr eaLnBrk="1" hangingPunct="1"/>
            <a:r>
              <a:rPr lang="cs-CZ" altLang="cs-CZ" sz="4800" b="0" dirty="0"/>
              <a:t>Předškolní vzdělávání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02047" y="2772519"/>
            <a:ext cx="5257800" cy="2804294"/>
          </a:xfrm>
          <a:noFill/>
        </p:spPr>
        <p:txBody>
          <a:bodyPr wrap="none"/>
          <a:lstStyle/>
          <a:p>
            <a:pPr algn="r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b="0" dirty="0" smtClean="0">
                <a:solidFill>
                  <a:srgbClr val="DDDDDD"/>
                </a:solidFill>
              </a:rPr>
              <a:t>Mgr</a:t>
            </a:r>
            <a:r>
              <a:rPr lang="cs-CZ" altLang="cs-CZ" b="0" dirty="0">
                <a:solidFill>
                  <a:srgbClr val="DDDDDD"/>
                </a:solidFill>
              </a:rPr>
              <a:t>. Hana Koudelová</a:t>
            </a:r>
          </a:p>
          <a:p>
            <a:pPr algn="l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endParaRPr lang="cs-CZ" altLang="cs-CZ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Kontakty: </a:t>
            </a: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email: koudelova.h@kr-vysocina.cz</a:t>
            </a:r>
            <a:endParaRPr lang="cs-CZ" altLang="cs-CZ" sz="1800" b="0" dirty="0">
              <a:solidFill>
                <a:srgbClr val="92D050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tel.: 564 602 949</a:t>
            </a:r>
          </a:p>
          <a:p>
            <a:pPr algn="l" eaLnBrk="1" hangingPunct="1"/>
            <a:endParaRPr lang="cs-CZ" altLang="cs-CZ" sz="1800" b="0" dirty="0">
              <a:solidFill>
                <a:srgbClr val="DDDDDD"/>
              </a:solidFill>
            </a:endParaRPr>
          </a:p>
          <a:p>
            <a:pPr algn="l" eaLnBrk="1" hangingPunct="1"/>
            <a:r>
              <a:rPr lang="cs-CZ" altLang="cs-CZ" sz="1800" b="0" dirty="0">
                <a:solidFill>
                  <a:srgbClr val="DDDDDD"/>
                </a:solidFill>
              </a:rPr>
              <a:t>																		</a:t>
            </a:r>
            <a:r>
              <a:rPr lang="cs-CZ" altLang="cs-CZ" sz="1800" b="0" dirty="0" smtClean="0">
                <a:solidFill>
                  <a:srgbClr val="DDDDDD"/>
                </a:solidFill>
              </a:rPr>
              <a:t>listopad – prosinec  2019</a:t>
            </a:r>
            <a:endParaRPr lang="cs-CZ" altLang="cs-CZ" sz="1800" b="0" dirty="0">
              <a:solidFill>
                <a:srgbClr val="DDDDDD"/>
              </a:solidFill>
            </a:endParaRPr>
          </a:p>
        </p:txBody>
      </p:sp>
      <p:pic>
        <p:nvPicPr>
          <p:cNvPr id="2053" name="Picture 14" descr="Logo bar po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188" y="6516688"/>
            <a:ext cx="2087562" cy="66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10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 smtClean="0"/>
              <a:t>Další Informace </a:t>
            </a:r>
            <a:r>
              <a:rPr lang="cs-CZ" altLang="cs-CZ" dirty="0" smtClean="0"/>
              <a:t>a odkazy</a:t>
            </a:r>
            <a:endParaRPr lang="cs-CZ" altLang="cs-CZ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148" y="900311"/>
            <a:ext cx="9646914" cy="5786311"/>
          </a:xfrm>
          <a:noFill/>
        </p:spPr>
        <p:txBody>
          <a:bodyPr/>
          <a:lstStyle/>
          <a:p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altLang="cs-CZ" sz="2400" b="1" dirty="0" smtClean="0">
                <a:solidFill>
                  <a:srgbClr val="333333"/>
                </a:solidFill>
              </a:rPr>
              <a:t>Nejčastější dotazy k předškolnímu vzdělávání</a:t>
            </a:r>
          </a:p>
          <a:p>
            <a:pPr marL="263525" lvl="1" indent="0" algn="just">
              <a:lnSpc>
                <a:spcPct val="100000"/>
              </a:lnSpc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	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		</a:t>
            </a:r>
            <a:r>
              <a:rPr lang="cs-CZ" altLang="cs-CZ" sz="2400" dirty="0" smtClean="0">
                <a:solidFill>
                  <a:srgbClr val="333333"/>
                </a:solidFill>
              </a:rPr>
              <a:t>web MŠMT, aktualizace k 20. 9. 2019</a:t>
            </a:r>
          </a:p>
          <a:p>
            <a:pPr marL="263525" lvl="1" indent="0">
              <a:lnSpc>
                <a:spcPct val="100000"/>
              </a:lnSpc>
              <a:buNone/>
            </a:pPr>
            <a:r>
              <a:rPr lang="cs-CZ" altLang="cs-CZ" sz="1800" b="1" dirty="0" smtClean="0">
                <a:solidFill>
                  <a:srgbClr val="333333"/>
                </a:solidFill>
              </a:rPr>
              <a:t>      </a:t>
            </a:r>
            <a:r>
              <a:rPr lang="cs-CZ" altLang="cs-CZ" sz="1800" dirty="0">
                <a:solidFill>
                  <a:srgbClr val="333333"/>
                </a:solidFill>
                <a:hlinkClick r:id="rId3"/>
              </a:rPr>
              <a:t>http://</a:t>
            </a:r>
            <a:r>
              <a:rPr lang="cs-CZ" altLang="cs-CZ" sz="1800" dirty="0" smtClean="0">
                <a:solidFill>
                  <a:srgbClr val="333333"/>
                </a:solidFill>
                <a:hlinkClick r:id="rId3"/>
              </a:rPr>
              <a:t>www.msmt.cz/vzdelavani/predskolni-vzdelavani/nejcastejsi-dotazy-k-predskolnimu-    </a:t>
            </a:r>
            <a:r>
              <a:rPr lang="cs-CZ" altLang="cs-CZ" sz="1800" dirty="0" err="1" smtClean="0">
                <a:solidFill>
                  <a:srgbClr val="333333"/>
                </a:solidFill>
                <a:hlinkClick r:id="rId3"/>
              </a:rPr>
              <a:t>vzdelavani</a:t>
            </a:r>
            <a:r>
              <a:rPr lang="cs-CZ" altLang="cs-CZ" sz="1800" dirty="0" smtClean="0">
                <a:solidFill>
                  <a:srgbClr val="333333"/>
                </a:solidFill>
                <a:hlinkClick r:id="rId3"/>
              </a:rPr>
              <a:t>-aktualizace-k</a:t>
            </a:r>
            <a:endParaRPr lang="cs-CZ" altLang="cs-CZ" sz="1800" dirty="0" smtClean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altLang="cs-CZ" sz="2400" b="1" dirty="0">
                <a:solidFill>
                  <a:srgbClr val="333333"/>
                </a:solidFill>
              </a:rPr>
              <a:t>Metodický výklad k odměňování 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pracovníku ve školství</a:t>
            </a:r>
          </a:p>
          <a:p>
            <a:pPr marL="263525" lvl="1" indent="0" algn="just">
              <a:lnSpc>
                <a:spcPct val="100000"/>
              </a:lnSpc>
              <a:buNone/>
            </a:pPr>
            <a:r>
              <a:rPr lang="cs-CZ" altLang="cs-CZ" sz="2400" b="1" dirty="0">
                <a:solidFill>
                  <a:srgbClr val="333333"/>
                </a:solidFill>
              </a:rPr>
              <a:t>	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		</a:t>
            </a:r>
            <a:r>
              <a:rPr lang="cs-CZ" altLang="cs-CZ" sz="2400" dirty="0" smtClean="0">
                <a:solidFill>
                  <a:srgbClr val="333333"/>
                </a:solidFill>
              </a:rPr>
              <a:t>web MŠMT, aktualizace srpen 2019</a:t>
            </a:r>
            <a:endParaRPr lang="cs-CZ" altLang="cs-CZ" sz="2400" dirty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r>
              <a:rPr lang="cs-CZ" altLang="cs-CZ" sz="2400" dirty="0">
                <a:solidFill>
                  <a:srgbClr val="333333"/>
                </a:solidFill>
              </a:rPr>
              <a:t>     </a:t>
            </a:r>
            <a:r>
              <a:rPr lang="cs-CZ" altLang="cs-CZ" sz="1800" dirty="0">
                <a:solidFill>
                  <a:srgbClr val="333333"/>
                </a:solidFill>
                <a:hlinkClick r:id="rId4"/>
              </a:rPr>
              <a:t>http://www.msmt.cz/file/51119</a:t>
            </a:r>
            <a:r>
              <a:rPr lang="cs-CZ" altLang="cs-CZ" sz="1800" dirty="0" smtClean="0">
                <a:solidFill>
                  <a:srgbClr val="333333"/>
                </a:solidFill>
                <a:hlinkClick r:id="rId4"/>
              </a:rPr>
              <a:t>/</a:t>
            </a:r>
            <a:endParaRPr lang="cs-CZ" altLang="cs-CZ" sz="1800" dirty="0" smtClean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altLang="cs-CZ" sz="2400" b="1" dirty="0" smtClean="0">
                <a:solidFill>
                  <a:srgbClr val="333333"/>
                </a:solidFill>
              </a:rPr>
              <a:t>Děti  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s poruchou chování </a:t>
            </a:r>
            <a:endParaRPr lang="cs-CZ" altLang="cs-CZ" sz="2400" b="1" dirty="0" smtClean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r>
              <a:rPr lang="cs-CZ" altLang="cs-CZ" sz="2400" dirty="0" smtClean="0">
                <a:solidFill>
                  <a:srgbClr val="333333"/>
                </a:solidFill>
              </a:rPr>
              <a:t>     </a:t>
            </a:r>
            <a:r>
              <a:rPr lang="cs-CZ" altLang="cs-CZ" sz="2400" dirty="0" smtClean="0">
                <a:solidFill>
                  <a:srgbClr val="333333"/>
                </a:solidFill>
              </a:rPr>
              <a:t>MŠMT plánuje vytvoření metodiky pro uč. </a:t>
            </a:r>
            <a:r>
              <a:rPr lang="cs-CZ" altLang="cs-CZ" sz="2400" dirty="0" smtClean="0">
                <a:solidFill>
                  <a:srgbClr val="333333"/>
                </a:solidFill>
              </a:rPr>
              <a:t>MŠ</a:t>
            </a:r>
          </a:p>
          <a:p>
            <a:pPr marL="263525" lvl="1" indent="0" algn="just">
              <a:lnSpc>
                <a:spcPct val="100000"/>
              </a:lnSpc>
              <a:buNone/>
            </a:pPr>
            <a:endParaRPr lang="cs-CZ" altLang="cs-CZ" sz="2400" dirty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marL="263525" lvl="1" indent="0" algn="just">
              <a:lnSpc>
                <a:spcPct val="100000"/>
              </a:lnSpc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endParaRPr lang="cs-CZ" altLang="cs-CZ" sz="2400" dirty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lvl="1" algn="just">
              <a:lnSpc>
                <a:spcPct val="100000"/>
              </a:lnSpc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r>
              <a:rPr lang="cs-CZ" altLang="cs-CZ" sz="2400" b="1" i="1" dirty="0">
                <a:solidFill>
                  <a:srgbClr val="333333"/>
                </a:solidFill>
              </a:rPr>
              <a:t> </a:t>
            </a:r>
            <a:r>
              <a:rPr lang="cs-CZ" altLang="cs-CZ" sz="2400" b="1" i="1" dirty="0" smtClean="0">
                <a:solidFill>
                  <a:srgbClr val="333333"/>
                </a:solidFill>
              </a:rPr>
              <a:t>			</a:t>
            </a:r>
            <a:endParaRPr lang="cs-CZ" altLang="cs-CZ" sz="2400" dirty="0" smtClean="0"/>
          </a:p>
          <a:p>
            <a:pPr marL="1339850" lvl="2" indent="0" algn="just"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sz="2400" dirty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sz="2400" dirty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43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11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8188" y="828303"/>
            <a:ext cx="8784976" cy="5761411"/>
          </a:xfrm>
          <a:noFill/>
        </p:spPr>
        <p:txBody>
          <a:bodyPr/>
          <a:lstStyle/>
          <a:p>
            <a:pPr marL="1339850" lvl="2" indent="0">
              <a:buNone/>
            </a:pPr>
            <a:endParaRPr lang="cs-CZ" dirty="0" smtClean="0"/>
          </a:p>
          <a:p>
            <a:r>
              <a:rPr lang="cs-CZ" dirty="0" smtClean="0"/>
              <a:t>RP Podpora výuky plavání v ZŠ </a:t>
            </a:r>
            <a:endParaRPr lang="cs-CZ" altLang="cs-CZ" dirty="0" smtClean="0"/>
          </a:p>
          <a:p>
            <a:pPr lvl="1">
              <a:lnSpc>
                <a:spcPct val="100000"/>
              </a:lnSpc>
            </a:pPr>
            <a:r>
              <a:rPr lang="cs-CZ" altLang="cs-CZ" dirty="0" smtClean="0">
                <a:solidFill>
                  <a:srgbClr val="333333"/>
                </a:solidFill>
              </a:rPr>
              <a:t>Poděkování za spolupráci v etapách I – IV, administraci programu od V. etapy přebírá kolegyně Mgr. J. Medová</a:t>
            </a:r>
          </a:p>
          <a:p>
            <a:pPr marL="263525" lvl="1" indent="0">
              <a:lnSpc>
                <a:spcPct val="100000"/>
              </a:lnSpc>
              <a:buNone/>
            </a:pPr>
            <a:endParaRPr lang="cs-CZ" altLang="cs-CZ" dirty="0" smtClean="0">
              <a:solidFill>
                <a:srgbClr val="333333"/>
              </a:solidFill>
            </a:endParaRPr>
          </a:p>
          <a:p>
            <a:r>
              <a:rPr lang="cs-CZ" altLang="cs-CZ" dirty="0" smtClean="0"/>
              <a:t>Peníze na  chůvy (dle MŠMT)</a:t>
            </a:r>
            <a:endParaRPr lang="cs-CZ" altLang="cs-CZ" dirty="0"/>
          </a:p>
          <a:p>
            <a:pPr lvl="1">
              <a:lnSpc>
                <a:spcPct val="100000"/>
              </a:lnSpc>
            </a:pPr>
            <a:r>
              <a:rPr lang="cs-CZ" altLang="cs-CZ" dirty="0">
                <a:solidFill>
                  <a:srgbClr val="333333"/>
                </a:solidFill>
              </a:rPr>
              <a:t>m</a:t>
            </a:r>
            <a:r>
              <a:rPr lang="cs-CZ" altLang="cs-CZ" dirty="0" smtClean="0">
                <a:solidFill>
                  <a:srgbClr val="333333"/>
                </a:solidFill>
              </a:rPr>
              <a:t>ožná od září 2020</a:t>
            </a:r>
          </a:p>
          <a:p>
            <a:pPr lvl="1">
              <a:lnSpc>
                <a:spcPct val="100000"/>
              </a:lnSpc>
            </a:pPr>
            <a:r>
              <a:rPr lang="cs-CZ" altLang="cs-CZ" dirty="0" smtClean="0">
                <a:solidFill>
                  <a:srgbClr val="333333"/>
                </a:solidFill>
              </a:rPr>
              <a:t>rozvojovým programem (09 – 12) nebo navýšením rozpočtu</a:t>
            </a:r>
            <a:endParaRPr lang="cs-CZ" altLang="cs-CZ" dirty="0" smtClean="0"/>
          </a:p>
          <a:p>
            <a:pPr marL="263525" lvl="1" indent="0" eaLnBrk="1" hangingPunct="1">
              <a:buNone/>
            </a:pPr>
            <a:endParaRPr lang="cs-CZ" altLang="cs-CZ" dirty="0">
              <a:solidFill>
                <a:srgbClr val="333333"/>
              </a:solidFill>
            </a:endParaRP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3ECCF1E-2B24-49D5-85FB-AC021BCB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2224" y="177800"/>
            <a:ext cx="5330899" cy="433388"/>
          </a:xfrm>
        </p:spPr>
        <p:txBody>
          <a:bodyPr/>
          <a:lstStyle/>
          <a:p>
            <a:r>
              <a:rPr lang="cs-CZ" dirty="0" smtClean="0"/>
              <a:t>Závěrečné informace pro MŠ, ZŠ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4387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432" y="2772519"/>
            <a:ext cx="3603361" cy="2304256"/>
          </a:xfrm>
          <a:prstGeom prst="rect">
            <a:avLst/>
          </a:prstGeom>
        </p:spPr>
      </p:pic>
      <p:sp>
        <p:nvSpPr>
          <p:cNvPr id="3074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B20D6EA2-5DE4-4F2B-9112-A80D7340AF59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12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3075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7DC7F360-74E3-475C-8B77-028665A21CD2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Dotazy</a:t>
            </a:r>
            <a:endParaRPr lang="cs-CZ" altLang="cs-CZ" dirty="0"/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2284" y="1764407"/>
            <a:ext cx="7759700" cy="4249613"/>
          </a:xfrm>
          <a:noFill/>
        </p:spPr>
        <p:txBody>
          <a:bodyPr/>
          <a:lstStyle/>
          <a:p>
            <a:pPr eaLnBrk="1" hangingPunct="1"/>
            <a:endParaRPr lang="cs-CZ" altLang="cs-CZ" sz="2100" b="0" dirty="0">
              <a:solidFill>
                <a:srgbClr val="333333"/>
              </a:solidFill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178348" y="1980431"/>
            <a:ext cx="619607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dirty="0" smtClean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Prostor pro Vaše dotazy</a:t>
            </a:r>
            <a:endParaRPr lang="cs-CZ" sz="4000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0070C0"/>
              </a:solidFill>
              <a:effectLst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19250" y="2484487"/>
            <a:ext cx="7759700" cy="1224136"/>
          </a:xfrm>
        </p:spPr>
        <p:txBody>
          <a:bodyPr/>
          <a:lstStyle/>
          <a:p>
            <a:pPr algn="ctr"/>
            <a:r>
              <a:rPr lang="cs-CZ" sz="5400" dirty="0" smtClean="0"/>
              <a:t>Děkuji za pozornost</a:t>
            </a:r>
            <a:endParaRPr lang="cs-CZ" sz="5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13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39445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2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pPr eaLnBrk="1" hangingPunct="1"/>
            <a:r>
              <a:rPr lang="cs-CZ" altLang="cs-CZ" dirty="0" smtClean="0"/>
              <a:t>Obecné informace</a:t>
            </a:r>
            <a:endParaRPr lang="cs-CZ" altLang="cs-CZ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132" y="1044328"/>
            <a:ext cx="10225136" cy="5400599"/>
          </a:xfrm>
          <a:noFill/>
        </p:spPr>
        <p:txBody>
          <a:bodyPr/>
          <a:lstStyle/>
          <a:p>
            <a:r>
              <a:rPr lang="cs-CZ" altLang="cs-CZ" sz="2400" dirty="0"/>
              <a:t>Přivítání		</a:t>
            </a:r>
          </a:p>
          <a:p>
            <a:pPr lvl="1"/>
            <a:r>
              <a:rPr lang="cs-CZ" altLang="cs-CZ" sz="2400" dirty="0">
                <a:solidFill>
                  <a:srgbClr val="333333"/>
                </a:solidFill>
              </a:rPr>
              <a:t>Dotazy – </a:t>
            </a:r>
            <a:r>
              <a:rPr lang="cs-CZ" altLang="cs-CZ" sz="2400" dirty="0" smtClean="0">
                <a:solidFill>
                  <a:srgbClr val="333333"/>
                </a:solidFill>
              </a:rPr>
              <a:t>prosím uvádět </a:t>
            </a:r>
            <a:r>
              <a:rPr lang="cs-CZ" altLang="cs-CZ" sz="2400" dirty="0">
                <a:solidFill>
                  <a:srgbClr val="333333"/>
                </a:solidFill>
              </a:rPr>
              <a:t>tel. kontakt, organizaci, pracovní </a:t>
            </a:r>
            <a:r>
              <a:rPr lang="cs-CZ" altLang="cs-CZ" sz="2400" dirty="0" smtClean="0">
                <a:solidFill>
                  <a:srgbClr val="333333"/>
                </a:solidFill>
              </a:rPr>
              <a:t>pozici</a:t>
            </a:r>
            <a:endParaRPr lang="cs-CZ" sz="2400" b="0" dirty="0"/>
          </a:p>
          <a:p>
            <a:r>
              <a:rPr lang="cs-CZ" altLang="cs-CZ" sz="2400" dirty="0" smtClean="0"/>
              <a:t>Konkursní řízení na ředitele samostatných MŠ v roce 2019</a:t>
            </a:r>
            <a:r>
              <a:rPr lang="cs-CZ" altLang="cs-CZ" sz="2400" dirty="0"/>
              <a:t>	</a:t>
            </a:r>
          </a:p>
          <a:p>
            <a:pPr lvl="1"/>
            <a:r>
              <a:rPr lang="cs-CZ" altLang="cs-CZ" sz="2400" dirty="0" smtClean="0">
                <a:solidFill>
                  <a:srgbClr val="333333"/>
                </a:solidFill>
              </a:rPr>
              <a:t>PE – 1, JI – 1, ZR – 1</a:t>
            </a:r>
          </a:p>
          <a:p>
            <a:pPr marL="263525" lvl="1" indent="0">
              <a:buNone/>
            </a:pPr>
            <a:r>
              <a:rPr lang="cs-CZ" altLang="cs-CZ" sz="2400" dirty="0">
                <a:solidFill>
                  <a:srgbClr val="333333"/>
                </a:solidFill>
              </a:rPr>
              <a:t>	</a:t>
            </a:r>
            <a:r>
              <a:rPr lang="cs-CZ" altLang="cs-CZ" sz="2400" dirty="0" smtClean="0">
                <a:solidFill>
                  <a:srgbClr val="333333"/>
                </a:solidFill>
              </a:rPr>
              <a:t>		Celkem: </a:t>
            </a:r>
            <a:r>
              <a:rPr lang="cs-CZ" altLang="cs-CZ" sz="2400" b="1" dirty="0">
                <a:solidFill>
                  <a:srgbClr val="333333"/>
                </a:solidFill>
              </a:rPr>
              <a:t>3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 konkursy, </a:t>
            </a:r>
            <a:r>
              <a:rPr lang="cs-CZ" altLang="cs-CZ" sz="2400" dirty="0" smtClean="0">
                <a:solidFill>
                  <a:srgbClr val="333333"/>
                </a:solidFill>
              </a:rPr>
              <a:t>nových ředitelek/ředitelů: </a:t>
            </a:r>
            <a:r>
              <a:rPr lang="cs-CZ" altLang="cs-CZ" sz="2400" b="1" dirty="0">
                <a:solidFill>
                  <a:srgbClr val="333333"/>
                </a:solidFill>
              </a:rPr>
              <a:t>2</a:t>
            </a:r>
          </a:p>
          <a:p>
            <a:r>
              <a:rPr lang="cs-CZ" altLang="cs-CZ" sz="2400" dirty="0" smtClean="0"/>
              <a:t>Hlásit </a:t>
            </a:r>
            <a:r>
              <a:rPr lang="cs-CZ" altLang="cs-CZ" sz="2400" dirty="0" smtClean="0"/>
              <a:t>změny </a:t>
            </a:r>
            <a:r>
              <a:rPr lang="cs-CZ" altLang="cs-CZ" sz="2400" dirty="0" smtClean="0"/>
              <a:t>kontaktních údajů (e-mail, telefon)</a:t>
            </a:r>
            <a:r>
              <a:rPr lang="cs-CZ" altLang="cs-CZ" sz="2400" dirty="0"/>
              <a:t>			</a:t>
            </a:r>
          </a:p>
          <a:p>
            <a:pPr lvl="1"/>
            <a:r>
              <a:rPr lang="cs-CZ" altLang="cs-CZ" sz="2400" dirty="0" smtClean="0">
                <a:solidFill>
                  <a:srgbClr val="333333"/>
                </a:solidFill>
              </a:rPr>
              <a:t>MŠ – školský </a:t>
            </a:r>
            <a:r>
              <a:rPr lang="cs-CZ" altLang="cs-CZ" sz="2400" dirty="0" smtClean="0">
                <a:solidFill>
                  <a:srgbClr val="333333"/>
                </a:solidFill>
              </a:rPr>
              <a:t>portál: </a:t>
            </a:r>
            <a:r>
              <a:rPr lang="cs-CZ" altLang="cs-CZ" sz="1600" dirty="0" smtClean="0">
                <a:solidFill>
                  <a:srgbClr val="333333"/>
                </a:solidFill>
                <a:hlinkClick r:id="rId3"/>
              </a:rPr>
              <a:t>https</a:t>
            </a:r>
            <a:r>
              <a:rPr lang="cs-CZ" altLang="cs-CZ" sz="1600" dirty="0">
                <a:solidFill>
                  <a:srgbClr val="333333"/>
                </a:solidFill>
                <a:hlinkClick r:id="rId3"/>
              </a:rPr>
              <a:t>://</a:t>
            </a:r>
            <a:r>
              <a:rPr lang="cs-CZ" altLang="cs-CZ" sz="1600" dirty="0" smtClean="0">
                <a:solidFill>
                  <a:srgbClr val="333333"/>
                </a:solidFill>
                <a:hlinkClick r:id="rId3"/>
              </a:rPr>
              <a:t>www.kr-vysocina.cz/prehledy-ms-zus-a-ddm/ds-302869/p1=71020</a:t>
            </a:r>
            <a:endParaRPr lang="cs-CZ" altLang="cs-CZ" sz="1600" dirty="0" smtClean="0">
              <a:solidFill>
                <a:srgbClr val="333333"/>
              </a:solidFill>
            </a:endParaRPr>
          </a:p>
          <a:p>
            <a:pPr marL="263525" lvl="1" indent="0">
              <a:buNone/>
            </a:pPr>
            <a:endParaRPr lang="cs-CZ" altLang="cs-CZ" sz="1600" b="1" dirty="0">
              <a:solidFill>
                <a:srgbClr val="333333"/>
              </a:solidFill>
              <a:highlight>
                <a:srgbClr val="FFFF00"/>
              </a:highlight>
            </a:endParaRPr>
          </a:p>
          <a:p>
            <a:r>
              <a:rPr lang="cs-CZ" altLang="cs-CZ" sz="2400" dirty="0" smtClean="0"/>
              <a:t>Povolení </a:t>
            </a:r>
            <a:r>
              <a:rPr lang="cs-CZ" altLang="cs-CZ" sz="2400" dirty="0"/>
              <a:t>výjimky z nejnižšího počtu dětí </a:t>
            </a:r>
            <a:r>
              <a:rPr lang="cs-CZ" altLang="cs-CZ" sz="2400" dirty="0" smtClean="0"/>
              <a:t>(§ </a:t>
            </a:r>
            <a:r>
              <a:rPr lang="cs-CZ" altLang="cs-CZ" sz="2400" dirty="0"/>
              <a:t>23 odst. 4 </a:t>
            </a:r>
            <a:r>
              <a:rPr lang="cs-CZ" altLang="cs-CZ" sz="2400" dirty="0" smtClean="0"/>
              <a:t>ŠZ)</a:t>
            </a:r>
            <a:r>
              <a:rPr lang="cs-CZ" altLang="cs-CZ" sz="2400" dirty="0"/>
              <a:t>	</a:t>
            </a:r>
            <a:endParaRPr lang="cs-CZ" altLang="cs-CZ" sz="2400" i="1" dirty="0" smtClean="0">
              <a:solidFill>
                <a:srgbClr val="333333"/>
              </a:solidFill>
            </a:endParaRPr>
          </a:p>
          <a:p>
            <a:pPr lvl="1"/>
            <a:r>
              <a:rPr lang="cs-CZ" altLang="cs-CZ" sz="2400" i="1" dirty="0">
                <a:solidFill>
                  <a:srgbClr val="333333"/>
                </a:solidFill>
              </a:rPr>
              <a:t>p</a:t>
            </a:r>
            <a:r>
              <a:rPr lang="cs-CZ" altLang="cs-CZ" sz="2400" i="1" dirty="0" smtClean="0">
                <a:solidFill>
                  <a:srgbClr val="333333"/>
                </a:solidFill>
              </a:rPr>
              <a:t>ostačuje zasílat na </a:t>
            </a:r>
            <a:r>
              <a:rPr lang="cs-CZ" altLang="cs-CZ" sz="2400" i="1" dirty="0">
                <a:solidFill>
                  <a:srgbClr val="333333"/>
                </a:solidFill>
              </a:rPr>
              <a:t>email: </a:t>
            </a:r>
            <a:r>
              <a:rPr lang="cs-CZ" altLang="cs-CZ" sz="2400" i="1" dirty="0" smtClean="0">
                <a:solidFill>
                  <a:srgbClr val="333333"/>
                </a:solidFill>
                <a:hlinkClick r:id="rId4"/>
              </a:rPr>
              <a:t>koudelova.h@kr-vysocina.cz</a:t>
            </a:r>
            <a:endParaRPr lang="cs-CZ" altLang="cs-CZ" sz="2400" i="1" dirty="0">
              <a:solidFill>
                <a:srgbClr val="333333"/>
              </a:solidFill>
            </a:endParaRPr>
          </a:p>
          <a:p>
            <a:pPr lvl="1"/>
            <a:endParaRPr lang="cs-CZ" altLang="cs-CZ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67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3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038" y="997219"/>
            <a:ext cx="9217024" cy="5689403"/>
          </a:xfrm>
          <a:noFill/>
        </p:spPr>
        <p:txBody>
          <a:bodyPr/>
          <a:lstStyle/>
          <a:p>
            <a:r>
              <a:rPr lang="cs-CZ" altLang="cs-CZ" sz="2400" dirty="0"/>
              <a:t>Novela vyhlášky č. 14/2005 Sb., o předškolním vzdělávání </a:t>
            </a:r>
            <a:r>
              <a:rPr lang="cs-CZ" altLang="cs-CZ" sz="2400" dirty="0" smtClean="0"/>
              <a:t>(196/2019 Sb.)</a:t>
            </a:r>
            <a:endParaRPr lang="cs-CZ" altLang="cs-CZ" sz="2000" b="0" i="1" dirty="0" smtClean="0">
              <a:solidFill>
                <a:schemeClr val="tx1"/>
              </a:solidFill>
            </a:endParaRPr>
          </a:p>
          <a:p>
            <a:endParaRPr lang="cs-CZ" altLang="cs-CZ" sz="2000" b="0" i="1" dirty="0" smtClean="0">
              <a:solidFill>
                <a:schemeClr val="tx1"/>
              </a:solidFill>
            </a:endParaRPr>
          </a:p>
          <a:p>
            <a:r>
              <a:rPr lang="cs-CZ" altLang="cs-CZ" sz="2000" b="0" i="1" dirty="0" smtClean="0">
                <a:solidFill>
                  <a:schemeClr val="tx1"/>
                </a:solidFill>
              </a:rPr>
              <a:t>Trojí účinnost:</a:t>
            </a:r>
          </a:p>
          <a:p>
            <a:r>
              <a:rPr lang="cs-CZ" altLang="cs-CZ" sz="2400" b="0" dirty="0" smtClean="0">
                <a:solidFill>
                  <a:srgbClr val="FF0000"/>
                </a:solidFill>
              </a:rPr>
              <a:t>a) od </a:t>
            </a:r>
            <a:r>
              <a:rPr lang="cs-CZ" altLang="cs-CZ" sz="2400" b="0" dirty="0">
                <a:solidFill>
                  <a:srgbClr val="FF0000"/>
                </a:solidFill>
              </a:rPr>
              <a:t>1. 9. 2019</a:t>
            </a:r>
            <a:r>
              <a:rPr lang="cs-CZ" altLang="cs-CZ" sz="2400" b="0" dirty="0" smtClean="0">
                <a:solidFill>
                  <a:srgbClr val="FF0000"/>
                </a:solidFill>
              </a:rPr>
              <a:t>:</a:t>
            </a:r>
            <a:endParaRPr lang="cs-CZ" altLang="cs-CZ" sz="2400" dirty="0">
              <a:solidFill>
                <a:srgbClr val="FF0000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altLang="cs-CZ" sz="2400" dirty="0" smtClean="0">
                <a:solidFill>
                  <a:srgbClr val="333333"/>
                </a:solidFill>
              </a:rPr>
              <a:t>Změna v příloze č. 2 vyhlášky: </a:t>
            </a:r>
            <a:r>
              <a:rPr lang="cs-CZ" altLang="cs-CZ" sz="2400" dirty="0" err="1" smtClean="0">
                <a:solidFill>
                  <a:srgbClr val="333333"/>
                </a:solidFill>
              </a:rPr>
              <a:t>PHmax</a:t>
            </a:r>
            <a:r>
              <a:rPr lang="cs-CZ" altLang="cs-CZ" sz="2400" dirty="0" smtClean="0">
                <a:solidFill>
                  <a:srgbClr val="333333"/>
                </a:solidFill>
              </a:rPr>
              <a:t> </a:t>
            </a:r>
            <a:r>
              <a:rPr lang="cs-CZ" altLang="cs-CZ" sz="2400" dirty="0">
                <a:solidFill>
                  <a:srgbClr val="333333"/>
                </a:solidFill>
              </a:rPr>
              <a:t>pro pracoviště MŠ s celodenním provozem </a:t>
            </a:r>
            <a:r>
              <a:rPr lang="cs-CZ" altLang="cs-CZ" sz="2400" dirty="0" smtClean="0">
                <a:solidFill>
                  <a:srgbClr val="333333"/>
                </a:solidFill>
              </a:rPr>
              <a:t>se </a:t>
            </a:r>
            <a:r>
              <a:rPr lang="cs-CZ" altLang="cs-CZ" sz="2400" dirty="0">
                <a:solidFill>
                  <a:srgbClr val="333333"/>
                </a:solidFill>
              </a:rPr>
              <a:t>v případě počtu </a:t>
            </a:r>
            <a:r>
              <a:rPr lang="cs-CZ" altLang="cs-CZ" sz="2400" b="1" dirty="0">
                <a:solidFill>
                  <a:srgbClr val="333333"/>
                </a:solidFill>
              </a:rPr>
              <a:t>3 tříd </a:t>
            </a:r>
            <a:r>
              <a:rPr lang="cs-CZ" altLang="cs-CZ" sz="2400" dirty="0">
                <a:solidFill>
                  <a:srgbClr val="333333"/>
                </a:solidFill>
              </a:rPr>
              <a:t>a délky provozu </a:t>
            </a:r>
            <a:r>
              <a:rPr lang="cs-CZ" altLang="cs-CZ" sz="2400" b="1" dirty="0">
                <a:solidFill>
                  <a:srgbClr val="333333"/>
                </a:solidFill>
              </a:rPr>
              <a:t>8,5 hod</a:t>
            </a:r>
            <a:r>
              <a:rPr lang="cs-CZ" altLang="cs-CZ" sz="2400" dirty="0">
                <a:solidFill>
                  <a:srgbClr val="333333"/>
                </a:solidFill>
              </a:rPr>
              <a:t>. </a:t>
            </a:r>
            <a:r>
              <a:rPr lang="cs-CZ" altLang="cs-CZ" sz="2400" b="1" dirty="0">
                <a:solidFill>
                  <a:srgbClr val="333333"/>
                </a:solidFill>
              </a:rPr>
              <a:t>včetně do méně než</a:t>
            </a:r>
            <a:r>
              <a:rPr lang="cs-CZ" altLang="cs-CZ" sz="2400" dirty="0">
                <a:solidFill>
                  <a:srgbClr val="333333"/>
                </a:solidFill>
              </a:rPr>
              <a:t> </a:t>
            </a:r>
            <a:r>
              <a:rPr lang="cs-CZ" altLang="cs-CZ" sz="2400" b="1" dirty="0">
                <a:solidFill>
                  <a:srgbClr val="333333"/>
                </a:solidFill>
              </a:rPr>
              <a:t>9 hod</a:t>
            </a:r>
            <a:r>
              <a:rPr lang="cs-CZ" altLang="cs-CZ" sz="2400" dirty="0">
                <a:solidFill>
                  <a:srgbClr val="333333"/>
                </a:solidFill>
              </a:rPr>
              <a:t>. zvyšuje ze 150 na </a:t>
            </a:r>
            <a:r>
              <a:rPr lang="cs-CZ" altLang="cs-CZ" sz="2400" b="1" dirty="0">
                <a:solidFill>
                  <a:srgbClr val="333333"/>
                </a:solidFill>
              </a:rPr>
              <a:t>155 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hod</a:t>
            </a:r>
            <a:r>
              <a:rPr lang="cs-CZ" altLang="cs-CZ" sz="2400" b="1" dirty="0">
                <a:solidFill>
                  <a:srgbClr val="333333"/>
                </a:solidFill>
              </a:rPr>
              <a:t> </a:t>
            </a:r>
            <a:endParaRPr lang="cs-CZ" altLang="cs-CZ" sz="2400" b="1" dirty="0" smtClean="0">
              <a:solidFill>
                <a:srgbClr val="333333"/>
              </a:solidFill>
            </a:endParaRPr>
          </a:p>
          <a:p>
            <a:r>
              <a:rPr lang="cs-CZ" altLang="cs-CZ" sz="2400" b="1" i="1" dirty="0">
                <a:solidFill>
                  <a:srgbClr val="333333"/>
                </a:solidFill>
              </a:rPr>
              <a:t> </a:t>
            </a:r>
            <a:r>
              <a:rPr lang="cs-CZ" altLang="cs-CZ" sz="2400" b="1" i="1" dirty="0" smtClean="0">
                <a:solidFill>
                  <a:srgbClr val="333333"/>
                </a:solidFill>
              </a:rPr>
              <a:t>	</a:t>
            </a:r>
            <a:r>
              <a:rPr lang="cs-CZ" altLang="cs-CZ" sz="2400" b="0" dirty="0">
                <a:solidFill>
                  <a:srgbClr val="FF0000"/>
                </a:solidFill>
              </a:rPr>
              <a:t>b) od 1. 1. 2020:</a:t>
            </a:r>
            <a:endParaRPr lang="cs-CZ" altLang="cs-CZ" sz="2400" dirty="0"/>
          </a:p>
          <a:p>
            <a:pPr lvl="1" algn="just">
              <a:lnSpc>
                <a:spcPct val="100000"/>
              </a:lnSpc>
            </a:pPr>
            <a:r>
              <a:rPr lang="cs-CZ" sz="2400" b="1" dirty="0"/>
              <a:t>Za každou třídu zřízenou podle § 16 odst. 9</a:t>
            </a:r>
            <a:r>
              <a:rPr lang="cs-CZ" sz="2400" dirty="0"/>
              <a:t> ŠZ nebo třídu školy zřízené podle § 16 odst. 9 ŠZ se </a:t>
            </a:r>
            <a:r>
              <a:rPr lang="cs-CZ" sz="2400" dirty="0" err="1"/>
              <a:t>PHmax</a:t>
            </a:r>
            <a:r>
              <a:rPr lang="cs-CZ" sz="2400" dirty="0"/>
              <a:t> stanovený pro pracoviště MŠ </a:t>
            </a:r>
            <a:r>
              <a:rPr lang="cs-CZ" sz="2400" b="1" dirty="0"/>
              <a:t>zvyšuje o 5 hodin.</a:t>
            </a:r>
            <a:r>
              <a:rPr lang="cs-CZ" sz="2400" dirty="0"/>
              <a:t> </a:t>
            </a:r>
            <a:r>
              <a:rPr lang="cs-CZ" sz="1800" i="1" dirty="0"/>
              <a:t>(možnost navýšení překrývání PPČ učitelů MŠ v těchto třídách na 3,5 hod denně)</a:t>
            </a:r>
          </a:p>
          <a:p>
            <a:pPr marL="263525" lvl="1" indent="0" algn="just">
              <a:lnSpc>
                <a:spcPct val="100000"/>
              </a:lnSpc>
              <a:buNone/>
            </a:pPr>
            <a:r>
              <a:rPr lang="cs-CZ" altLang="cs-CZ" sz="2400" b="1" i="1" dirty="0" smtClean="0">
                <a:solidFill>
                  <a:srgbClr val="333333"/>
                </a:solidFill>
              </a:rPr>
              <a:t>		</a:t>
            </a:r>
            <a:endParaRPr lang="cs-CZ" altLang="cs-CZ" sz="2400" dirty="0" smtClean="0"/>
          </a:p>
          <a:p>
            <a:pPr marL="1339850" lvl="2" indent="0" algn="just">
              <a:buNone/>
            </a:pPr>
            <a:endParaRPr lang="cs-CZ" altLang="cs-CZ" sz="2400" dirty="0" smtClean="0">
              <a:solidFill>
                <a:srgbClr val="333333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4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8148" y="756295"/>
            <a:ext cx="10009112" cy="5761411"/>
          </a:xfrm>
          <a:noFill/>
        </p:spPr>
        <p:txBody>
          <a:bodyPr/>
          <a:lstStyle/>
          <a:p>
            <a:pPr lvl="1"/>
            <a:r>
              <a:rPr lang="cs-CZ" altLang="cs-CZ" sz="2400" b="1" dirty="0" smtClean="0">
                <a:solidFill>
                  <a:srgbClr val="333333"/>
                </a:solidFill>
              </a:rPr>
              <a:t>Pro školy a třídy  podle § 16 odst. 9 ŠZ </a:t>
            </a:r>
            <a:r>
              <a:rPr lang="cs-CZ" altLang="cs-CZ" sz="2400" dirty="0" smtClean="0">
                <a:solidFill>
                  <a:srgbClr val="333333"/>
                </a:solidFill>
              </a:rPr>
              <a:t>stanovuje tzv.  </a:t>
            </a:r>
            <a:r>
              <a:rPr lang="cs-CZ" altLang="cs-CZ" sz="2400" dirty="0" err="1" smtClean="0">
                <a:solidFill>
                  <a:srgbClr val="FF0000"/>
                </a:solidFill>
              </a:rPr>
              <a:t>PHAmax</a:t>
            </a:r>
            <a:r>
              <a:rPr lang="cs-CZ" altLang="cs-CZ" sz="2400" dirty="0" smtClean="0">
                <a:solidFill>
                  <a:srgbClr val="333333"/>
                </a:solidFill>
              </a:rPr>
              <a:t>, max. počet hodin AP financovaný</a:t>
            </a:r>
            <a:r>
              <a:rPr lang="cs-CZ" sz="2400" dirty="0" smtClean="0"/>
              <a:t> </a:t>
            </a:r>
            <a:r>
              <a:rPr lang="cs-CZ" sz="2400" dirty="0"/>
              <a:t>ze státního </a:t>
            </a:r>
            <a:r>
              <a:rPr lang="cs-CZ" sz="2400" dirty="0" smtClean="0"/>
              <a:t>rozpočtu činí </a:t>
            </a:r>
            <a:r>
              <a:rPr lang="cs-CZ" sz="2400" b="1" dirty="0" smtClean="0"/>
              <a:t>36 </a:t>
            </a:r>
            <a:r>
              <a:rPr lang="cs-CZ" sz="2400" b="1" dirty="0"/>
              <a:t>hodin na 1 </a:t>
            </a:r>
            <a:r>
              <a:rPr lang="cs-CZ" sz="2400" b="1" dirty="0" smtClean="0"/>
              <a:t>třídu zřízenou </a:t>
            </a:r>
            <a:r>
              <a:rPr lang="cs-CZ" sz="2400" b="1" dirty="0"/>
              <a:t>podle § 16 odst. 9 </a:t>
            </a:r>
            <a:r>
              <a:rPr lang="cs-CZ" sz="2400" b="1" dirty="0" smtClean="0"/>
              <a:t>ŠZ</a:t>
            </a:r>
            <a:r>
              <a:rPr lang="cs-CZ" sz="2400" dirty="0" smtClean="0"/>
              <a:t> </a:t>
            </a:r>
            <a:r>
              <a:rPr lang="cs-CZ" sz="2400" dirty="0"/>
              <a:t>nebo třídy školy </a:t>
            </a:r>
            <a:r>
              <a:rPr lang="cs-CZ" sz="2400" dirty="0" smtClean="0"/>
              <a:t>zřízené </a:t>
            </a:r>
            <a:r>
              <a:rPr lang="cs-CZ" sz="2400" dirty="0"/>
              <a:t>podle § 16 odst. 9 </a:t>
            </a:r>
            <a:r>
              <a:rPr lang="cs-CZ" sz="2400" dirty="0" smtClean="0"/>
              <a:t>ŠZ, </a:t>
            </a:r>
            <a:r>
              <a:rPr lang="cs-CZ" sz="2400" b="1" dirty="0"/>
              <a:t>jde-li o pracoviště </a:t>
            </a:r>
            <a:r>
              <a:rPr lang="cs-CZ" sz="2400" b="1" dirty="0" smtClean="0"/>
              <a:t>MŠ s</a:t>
            </a:r>
            <a:r>
              <a:rPr lang="cs-CZ" sz="2400" b="1" dirty="0"/>
              <a:t> průměrnou dobou provozu 8 a více hodin</a:t>
            </a:r>
            <a:r>
              <a:rPr lang="cs-CZ" sz="2400" dirty="0"/>
              <a:t>. Je-li průměrná doba </a:t>
            </a:r>
            <a:r>
              <a:rPr lang="cs-CZ" sz="2400" u="sng" dirty="0"/>
              <a:t>provozu </a:t>
            </a:r>
            <a:r>
              <a:rPr lang="cs-CZ" sz="2400" u="sng" dirty="0" smtClean="0"/>
              <a:t>pracoviště </a:t>
            </a:r>
            <a:r>
              <a:rPr lang="cs-CZ" sz="2400" dirty="0" smtClean="0"/>
              <a:t>kratší</a:t>
            </a:r>
            <a:r>
              <a:rPr lang="cs-CZ" sz="2400" dirty="0"/>
              <a:t>, max. počet hodin </a:t>
            </a:r>
            <a:r>
              <a:rPr lang="cs-CZ" sz="2400" dirty="0" smtClean="0"/>
              <a:t>PPČ AP </a:t>
            </a:r>
            <a:r>
              <a:rPr lang="cs-CZ" sz="2400" dirty="0"/>
              <a:t>se úměrně </a:t>
            </a:r>
            <a:r>
              <a:rPr lang="cs-CZ" sz="2400" dirty="0" smtClean="0"/>
              <a:t>sníží. </a:t>
            </a:r>
          </a:p>
          <a:p>
            <a:pPr marL="263525" lvl="1" indent="0">
              <a:buNone/>
            </a:pPr>
            <a:r>
              <a:rPr lang="cs-CZ" i="1" dirty="0" smtClean="0"/>
              <a:t>Krácení </a:t>
            </a:r>
            <a:r>
              <a:rPr lang="cs-CZ" i="1" dirty="0"/>
              <a:t>posuzovat jen podle délky pracoviště MŠ – nesouvisí s délkou provozu třídy 16 /</a:t>
            </a:r>
            <a:r>
              <a:rPr lang="cs-CZ" i="1" dirty="0" smtClean="0"/>
              <a:t>9, př</a:t>
            </a:r>
            <a:r>
              <a:rPr lang="cs-CZ" i="1" dirty="0"/>
              <a:t>. </a:t>
            </a:r>
            <a:r>
              <a:rPr lang="cs-CZ" i="1" dirty="0" smtClean="0"/>
              <a:t>délka </a:t>
            </a:r>
            <a:r>
              <a:rPr lang="cs-CZ" i="1" dirty="0" err="1"/>
              <a:t>prac</a:t>
            </a:r>
            <a:r>
              <a:rPr lang="cs-CZ" i="1" dirty="0"/>
              <a:t>. 10 hod, 3 běžné </a:t>
            </a:r>
            <a:r>
              <a:rPr lang="cs-CZ" i="1" dirty="0" smtClean="0"/>
              <a:t>třídy a 1 </a:t>
            </a:r>
            <a:r>
              <a:rPr lang="cs-CZ" i="1" dirty="0"/>
              <a:t>třída </a:t>
            </a:r>
            <a:r>
              <a:rPr lang="cs-CZ" i="1" dirty="0" smtClean="0"/>
              <a:t>16/9, jejíž délka provozu je 6 hod),  </a:t>
            </a:r>
            <a:r>
              <a:rPr lang="cs-CZ" i="1" dirty="0" err="1" smtClean="0"/>
              <a:t>PHAmax</a:t>
            </a:r>
            <a:r>
              <a:rPr lang="cs-CZ" i="1" dirty="0" smtClean="0"/>
              <a:t> </a:t>
            </a:r>
            <a:r>
              <a:rPr lang="cs-CZ" i="1" dirty="0"/>
              <a:t>nebude </a:t>
            </a:r>
            <a:r>
              <a:rPr lang="cs-CZ" i="1" dirty="0" smtClean="0"/>
              <a:t>krácen!</a:t>
            </a:r>
          </a:p>
          <a:p>
            <a:pPr marL="263525" lvl="1" indent="0">
              <a:buNone/>
            </a:pPr>
            <a:r>
              <a:rPr lang="cs-CZ" u="sng" dirty="0" smtClean="0">
                <a:solidFill>
                  <a:srgbClr val="FF0000"/>
                </a:solidFill>
              </a:rPr>
              <a:t>Pozor! </a:t>
            </a:r>
            <a:r>
              <a:rPr lang="cs-CZ" u="sng" dirty="0" err="1" smtClean="0">
                <a:solidFill>
                  <a:srgbClr val="FF0000"/>
                </a:solidFill>
              </a:rPr>
              <a:t>PHAmax</a:t>
            </a:r>
            <a:r>
              <a:rPr lang="cs-CZ" u="sng" dirty="0" smtClean="0">
                <a:solidFill>
                  <a:srgbClr val="FF0000"/>
                </a:solidFill>
              </a:rPr>
              <a:t> se nepoužije v běžných třídách MŠ, kde bude AP i nadále hrazen jako </a:t>
            </a:r>
            <a:r>
              <a:rPr lang="cs-CZ" b="1" u="sng" dirty="0" smtClean="0">
                <a:solidFill>
                  <a:srgbClr val="FF0000"/>
                </a:solidFill>
              </a:rPr>
              <a:t>podpůrné opatření</a:t>
            </a:r>
            <a:r>
              <a:rPr lang="cs-CZ" u="sng" dirty="0" smtClean="0">
                <a:solidFill>
                  <a:srgbClr val="FF0000"/>
                </a:solidFill>
              </a:rPr>
              <a:t>! </a:t>
            </a:r>
            <a:r>
              <a:rPr lang="cs-CZ" i="1" dirty="0" smtClean="0">
                <a:solidFill>
                  <a:srgbClr val="333333"/>
                </a:solidFill>
              </a:rPr>
              <a:t>PPČ  AP v běžných třídách v rozsahu 20 – 40 hodin se uplatní do 31. 8. 2021, </a:t>
            </a:r>
            <a:r>
              <a:rPr lang="cs-CZ" i="1" u="sng" dirty="0" smtClean="0">
                <a:solidFill>
                  <a:srgbClr val="333333"/>
                </a:solidFill>
              </a:rPr>
              <a:t>od 1. 9. 2021 změna rozmezí na </a:t>
            </a:r>
            <a:r>
              <a:rPr lang="cs-CZ" i="1" u="sng" dirty="0">
                <a:solidFill>
                  <a:srgbClr val="333333"/>
                </a:solidFill>
              </a:rPr>
              <a:t>32 – 36 hodin </a:t>
            </a:r>
            <a:r>
              <a:rPr lang="cs-CZ" i="1" u="sng" dirty="0" smtClean="0">
                <a:solidFill>
                  <a:srgbClr val="333333"/>
                </a:solidFill>
              </a:rPr>
              <a:t>(dle novelizace NV 75/2005 Sb.)</a:t>
            </a:r>
            <a:endParaRPr lang="cs-CZ" i="1" dirty="0" smtClean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4799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číslo snímku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A538CB15-A173-4F52-900B-8577392D0742}" type="slidenum">
              <a:rPr lang="cs-CZ" altLang="cs-CZ" sz="1400" b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5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3" name="Zástupný symbol pro datum 4"/>
          <p:cNvSpPr>
            <a:spLocks noGrp="1"/>
          </p:cNvSpPr>
          <p:nvPr>
            <p:ph type="dt" sz="quarter" idx="11"/>
          </p:nvPr>
        </p:nvSpPr>
        <p:spPr>
          <a:noFill/>
        </p:spPr>
        <p:txBody>
          <a:bodyPr/>
          <a:lstStyle>
            <a:lvl1pPr defTabSz="995363" eaLnBrk="0" hangingPunct="0">
              <a:lnSpc>
                <a:spcPct val="113000"/>
              </a:lnSpc>
              <a:spcBef>
                <a:spcPct val="0"/>
              </a:spcBef>
              <a:defRPr sz="2200" b="1">
                <a:solidFill>
                  <a:srgbClr val="25A939"/>
                </a:solidFill>
                <a:latin typeface="Arial" panose="020B0604020202020204" pitchFamily="34" charset="0"/>
              </a:defRPr>
            </a:lvl1pPr>
            <a:lvl2pPr marL="742950" indent="-285750" defTabSz="995363" eaLnBrk="0" hangingPunct="0">
              <a:lnSpc>
                <a:spcPct val="125000"/>
              </a:lnSpc>
              <a:spcBef>
                <a:spcPct val="0"/>
              </a:spcBef>
              <a:spcAft>
                <a:spcPct val="20000"/>
              </a:spcAft>
              <a:buClr>
                <a:srgbClr val="25A939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95363" eaLnBrk="0" hangingPunct="0">
              <a:spcBef>
                <a:spcPct val="0"/>
              </a:spcBef>
              <a:buClr>
                <a:srgbClr val="25A939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95363" eaLnBrk="0" hangingPunct="0"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95363" eaLnBrk="0" hangingPunct="0"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953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</a:pPr>
            <a:fld id="{0438C978-A959-4517-908A-56AF508F792C}" type="datetime1">
              <a:rPr lang="cs-CZ" altLang="cs-CZ" sz="1400" b="0" smtClean="0">
                <a:solidFill>
                  <a:schemeClr val="bg2"/>
                </a:solidFill>
              </a:rPr>
              <a:pPr eaLnBrk="1" hangingPunct="1">
                <a:lnSpc>
                  <a:spcPct val="100000"/>
                </a:lnSpc>
              </a:pPr>
              <a:t>13.11.2019</a:t>
            </a:fld>
            <a:endParaRPr lang="cs-CZ" altLang="cs-CZ" sz="1400" b="0">
              <a:solidFill>
                <a:schemeClr val="bg2"/>
              </a:solidFill>
            </a:endParaRPr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3833813" y="180975"/>
            <a:ext cx="4237037" cy="433388"/>
          </a:xfrm>
          <a:noFill/>
        </p:spPr>
        <p:txBody>
          <a:bodyPr wrap="none"/>
          <a:lstStyle/>
          <a:p>
            <a:r>
              <a:rPr lang="cs-CZ" altLang="cs-CZ" dirty="0"/>
              <a:t>Novinky v právních předpisech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4172" y="756295"/>
            <a:ext cx="9577064" cy="5832648"/>
          </a:xfrm>
          <a:noFill/>
        </p:spPr>
        <p:txBody>
          <a:bodyPr/>
          <a:lstStyle/>
          <a:p>
            <a:endParaRPr lang="cs-CZ" altLang="cs-CZ" sz="2400" b="0" dirty="0" smtClean="0">
              <a:solidFill>
                <a:srgbClr val="FF0000"/>
              </a:solidFill>
            </a:endParaRPr>
          </a:p>
          <a:p>
            <a:r>
              <a:rPr lang="cs-CZ" altLang="cs-CZ" sz="2400" b="0" dirty="0" smtClean="0">
                <a:solidFill>
                  <a:srgbClr val="FF0000"/>
                </a:solidFill>
              </a:rPr>
              <a:t>c) od </a:t>
            </a:r>
            <a:r>
              <a:rPr lang="cs-CZ" altLang="cs-CZ" sz="2400" b="0" dirty="0">
                <a:solidFill>
                  <a:srgbClr val="FF0000"/>
                </a:solidFill>
              </a:rPr>
              <a:t>1. 9. </a:t>
            </a:r>
            <a:r>
              <a:rPr lang="cs-CZ" altLang="cs-CZ" sz="2400" b="0" dirty="0" smtClean="0">
                <a:solidFill>
                  <a:srgbClr val="FF0000"/>
                </a:solidFill>
              </a:rPr>
              <a:t>2020</a:t>
            </a:r>
            <a:endParaRPr lang="cs-CZ" altLang="cs-CZ" sz="2400" dirty="0"/>
          </a:p>
          <a:p>
            <a:pPr lvl="1" algn="just">
              <a:lnSpc>
                <a:spcPct val="100000"/>
              </a:lnSpc>
            </a:pPr>
            <a:r>
              <a:rPr lang="cs-CZ" sz="2400" dirty="0" smtClean="0">
                <a:solidFill>
                  <a:srgbClr val="0070C0"/>
                </a:solidFill>
              </a:rPr>
              <a:t>V </a:t>
            </a:r>
            <a:r>
              <a:rPr lang="cs-CZ" sz="2400" dirty="0">
                <a:solidFill>
                  <a:srgbClr val="0070C0"/>
                </a:solidFill>
              </a:rPr>
              <a:t>§ 2 se </a:t>
            </a:r>
            <a:r>
              <a:rPr lang="cs-CZ" sz="2400" dirty="0" smtClean="0">
                <a:solidFill>
                  <a:srgbClr val="0070C0"/>
                </a:solidFill>
              </a:rPr>
              <a:t>zrušuje povinnost zřizovat samostatnou třídu pro děti od 2 do 3 let: </a:t>
            </a:r>
            <a:r>
              <a:rPr lang="cs-CZ" strike="sngStrike" dirty="0"/>
              <a:t>Třída, ve které se vzdělávají pouze děti od 2 do 3 let, má nejméně 12 dětí a naplňuje se do počtu 16 dětí. MŠ, která má 3 a více tříd, v případě odpovídajícího počtu dětí podle věty první vždy upřednostňuje zřízení samostatné </a:t>
            </a:r>
            <a:r>
              <a:rPr lang="cs-CZ" strike="sngStrike" dirty="0" smtClean="0"/>
              <a:t>třídy</a:t>
            </a:r>
          </a:p>
          <a:p>
            <a:pPr marL="1339850" lvl="2" indent="0">
              <a:buNone/>
            </a:pPr>
            <a:r>
              <a:rPr lang="cs-CZ" i="1" dirty="0" smtClean="0"/>
              <a:t>           </a:t>
            </a:r>
            <a:r>
              <a:rPr lang="cs-CZ" i="1" dirty="0" smtClean="0">
                <a:solidFill>
                  <a:schemeClr val="bg1">
                    <a:lumMod val="50000"/>
                  </a:schemeClr>
                </a:solidFill>
              </a:rPr>
              <a:t>(znění mělo platit od 1. 9. 2020, zrušením vlastně vůbec nenastane)</a:t>
            </a:r>
          </a:p>
          <a:p>
            <a:pPr marL="1339850" lvl="2" indent="0">
              <a:buNone/>
            </a:pPr>
            <a:endParaRPr lang="cs-CZ" sz="2000" b="0" dirty="0" err="1">
              <a:solidFill>
                <a:srgbClr val="333333"/>
              </a:solidFill>
            </a:endParaRPr>
          </a:p>
          <a:p>
            <a:r>
              <a:rPr lang="cs-CZ" sz="2000" dirty="0" smtClean="0">
                <a:solidFill>
                  <a:srgbClr val="333333"/>
                </a:solidFill>
              </a:rPr>
              <a:t>Připomenutí: od </a:t>
            </a:r>
            <a:r>
              <a:rPr lang="cs-CZ" sz="2000" dirty="0">
                <a:solidFill>
                  <a:srgbClr val="333333"/>
                </a:solidFill>
              </a:rPr>
              <a:t>1. 9. 2020 </a:t>
            </a:r>
            <a:r>
              <a:rPr lang="cs-CZ" sz="2000" dirty="0" smtClean="0">
                <a:solidFill>
                  <a:srgbClr val="333333"/>
                </a:solidFill>
              </a:rPr>
              <a:t>nastane povinnost odpočtů </a:t>
            </a:r>
            <a:r>
              <a:rPr lang="cs-CZ" sz="2000" dirty="0">
                <a:solidFill>
                  <a:srgbClr val="333333"/>
                </a:solidFill>
              </a:rPr>
              <a:t>za 2 leté děti </a:t>
            </a:r>
            <a:r>
              <a:rPr lang="cs-CZ" sz="2000" dirty="0" smtClean="0">
                <a:solidFill>
                  <a:srgbClr val="333333"/>
                </a:solidFill>
              </a:rPr>
              <a:t> </a:t>
            </a:r>
            <a:r>
              <a:rPr lang="cs-CZ" sz="2000" dirty="0">
                <a:solidFill>
                  <a:srgbClr val="333333"/>
                </a:solidFill>
              </a:rPr>
              <a:t>(tzn. že toto musí </a:t>
            </a:r>
            <a:r>
              <a:rPr lang="cs-CZ" sz="2000" dirty="0" smtClean="0">
                <a:solidFill>
                  <a:srgbClr val="333333"/>
                </a:solidFill>
              </a:rPr>
              <a:t>ředitelky/ředitelé MŠ poprvé </a:t>
            </a:r>
            <a:r>
              <a:rPr lang="cs-CZ" sz="2000" dirty="0">
                <a:solidFill>
                  <a:srgbClr val="333333"/>
                </a:solidFill>
              </a:rPr>
              <a:t>zohlednit při zápisech k </a:t>
            </a:r>
            <a:r>
              <a:rPr lang="cs-CZ" sz="2000" dirty="0" smtClean="0">
                <a:solidFill>
                  <a:srgbClr val="333333"/>
                </a:solidFill>
              </a:rPr>
              <a:t>předškolnímu vzdělávání v</a:t>
            </a:r>
            <a:r>
              <a:rPr lang="cs-CZ" sz="2000" dirty="0">
                <a:solidFill>
                  <a:srgbClr val="333333"/>
                </a:solidFill>
              </a:rPr>
              <a:t> květnu 2020</a:t>
            </a:r>
            <a:r>
              <a:rPr lang="cs-CZ" sz="2000" dirty="0" smtClean="0">
                <a:solidFill>
                  <a:srgbClr val="333333"/>
                </a:solidFill>
              </a:rPr>
              <a:t>):</a:t>
            </a:r>
          </a:p>
          <a:p>
            <a:pPr lvl="1"/>
            <a:r>
              <a:rPr lang="cs-CZ" altLang="cs-CZ" dirty="0">
                <a:solidFill>
                  <a:schemeClr val="accent4"/>
                </a:solidFill>
              </a:rPr>
              <a:t>Za každé ve třídě zařazené dítě mladší 3 let se do doby dovršení 3 let věku snižuje nejvyšší počet dětí ve třídě </a:t>
            </a:r>
            <a:r>
              <a:rPr lang="cs-CZ" altLang="cs-CZ" b="1" dirty="0">
                <a:solidFill>
                  <a:schemeClr val="accent4"/>
                </a:solidFill>
              </a:rPr>
              <a:t>o 2 děti </a:t>
            </a:r>
            <a:r>
              <a:rPr lang="cs-CZ" altLang="cs-CZ" dirty="0">
                <a:solidFill>
                  <a:schemeClr val="accent4"/>
                </a:solidFill>
              </a:rPr>
              <a:t>(nejvýše </a:t>
            </a:r>
            <a:r>
              <a:rPr lang="cs-CZ" altLang="cs-CZ" dirty="0" smtClean="0">
                <a:solidFill>
                  <a:schemeClr val="accent4"/>
                </a:solidFill>
              </a:rPr>
              <a:t>o </a:t>
            </a:r>
            <a:r>
              <a:rPr lang="cs-CZ" altLang="cs-CZ" dirty="0">
                <a:solidFill>
                  <a:schemeClr val="accent4"/>
                </a:solidFill>
              </a:rPr>
              <a:t>6 </a:t>
            </a:r>
            <a:r>
              <a:rPr lang="cs-CZ" altLang="cs-CZ" dirty="0" smtClean="0">
                <a:solidFill>
                  <a:schemeClr val="accent4"/>
                </a:solidFill>
              </a:rPr>
              <a:t>dětí). </a:t>
            </a:r>
            <a:r>
              <a:rPr lang="cs-CZ" altLang="cs-CZ" sz="1800" i="1" dirty="0" smtClean="0">
                <a:solidFill>
                  <a:schemeClr val="accent4"/>
                </a:solidFill>
              </a:rPr>
              <a:t>Odpočet opět </a:t>
            </a:r>
            <a:r>
              <a:rPr lang="cs-CZ" altLang="cs-CZ" sz="1800" i="1" dirty="0">
                <a:solidFill>
                  <a:schemeClr val="accent4"/>
                </a:solidFill>
              </a:rPr>
              <a:t>od </a:t>
            </a:r>
            <a:r>
              <a:rPr lang="cs-CZ" altLang="cs-CZ" sz="1800" i="1" dirty="0" smtClean="0">
                <a:solidFill>
                  <a:schemeClr val="accent4"/>
                </a:solidFill>
              </a:rPr>
              <a:t>počtu 24. Pozor na snížení za PO – u 1 dítěte nelze uplatnit oba odpočty souběžně.</a:t>
            </a:r>
            <a:endParaRPr lang="cs-CZ" altLang="cs-CZ" sz="1800" i="1" dirty="0">
              <a:solidFill>
                <a:schemeClr val="accent4"/>
              </a:solidFill>
            </a:endParaRPr>
          </a:p>
          <a:p>
            <a:pPr marL="263525" lvl="1" indent="0">
              <a:buNone/>
            </a:pPr>
            <a:r>
              <a:rPr lang="cs-CZ" altLang="cs-CZ" dirty="0" smtClean="0">
                <a:solidFill>
                  <a:schemeClr val="accent4"/>
                </a:solidFill>
                <a:hlinkClick r:id="rId3" action="ppaction://hlinkpres?slideindex=1&amp;slidetitle="/>
              </a:rPr>
              <a:t>http://www.msmt.cz/file/50970/</a:t>
            </a:r>
            <a:endParaRPr lang="cs-CZ" altLang="cs-CZ" dirty="0">
              <a:solidFill>
                <a:schemeClr val="accent4"/>
              </a:solidFill>
            </a:endParaRPr>
          </a:p>
          <a:p>
            <a:endParaRPr lang="cs-CZ" sz="2000" dirty="0" smtClean="0">
              <a:solidFill>
                <a:srgbClr val="333333"/>
              </a:solidFill>
            </a:endParaRPr>
          </a:p>
          <a:p>
            <a:endParaRPr lang="cs-CZ" sz="2000" dirty="0">
              <a:solidFill>
                <a:srgbClr val="333333"/>
              </a:solidFill>
            </a:endParaRPr>
          </a:p>
          <a:p>
            <a:pPr marL="1339850" lvl="2" indent="0" algn="just">
              <a:buNone/>
            </a:pPr>
            <a:endParaRPr lang="cs-CZ" altLang="cs-CZ" dirty="0" smtClean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040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5474915" cy="433388"/>
          </a:xfrm>
        </p:spPr>
        <p:txBody>
          <a:bodyPr/>
          <a:lstStyle/>
          <a:p>
            <a:r>
              <a:rPr lang="cs-CZ" dirty="0" smtClean="0"/>
              <a:t>Financování v MŠ od 1. 1. 2020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8148" y="1116336"/>
            <a:ext cx="10315252" cy="547337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</a:rPr>
              <a:t>Vyhláška č. 14/2005 Sb. o předškolním vzdělávání</a:t>
            </a:r>
          </a:p>
          <a:p>
            <a:r>
              <a:rPr lang="cs-CZ" dirty="0"/>
              <a:t>		</a:t>
            </a:r>
            <a:r>
              <a:rPr lang="cs-CZ" b="0" dirty="0">
                <a:hlinkClick r:id="rId2"/>
              </a:rPr>
              <a:t>http://</a:t>
            </a:r>
            <a:r>
              <a:rPr lang="cs-CZ" b="0" dirty="0" smtClean="0">
                <a:hlinkClick r:id="rId2"/>
              </a:rPr>
              <a:t>www.msmt.cz/dokumenty-3/vyhlasky-ke-skolskemu-zakonu</a:t>
            </a:r>
            <a:endParaRPr lang="cs-CZ" b="0" dirty="0" smtClean="0"/>
          </a:p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</a:rPr>
              <a:t>Metodika </a:t>
            </a:r>
            <a:r>
              <a:rPr lang="cs-CZ" dirty="0">
                <a:solidFill>
                  <a:schemeClr val="tx1"/>
                </a:solidFill>
              </a:rPr>
              <a:t>stanovení </a:t>
            </a:r>
            <a:r>
              <a:rPr lang="cs-CZ" dirty="0" err="1">
                <a:solidFill>
                  <a:schemeClr val="tx1"/>
                </a:solidFill>
              </a:rPr>
              <a:t>PHmax</a:t>
            </a:r>
            <a:r>
              <a:rPr lang="cs-CZ" dirty="0">
                <a:solidFill>
                  <a:schemeClr val="tx1"/>
                </a:solidFill>
              </a:rPr>
              <a:t> a </a:t>
            </a:r>
            <a:r>
              <a:rPr lang="cs-CZ" dirty="0" err="1">
                <a:solidFill>
                  <a:schemeClr val="tx1"/>
                </a:solidFill>
              </a:rPr>
              <a:t>PHAmax</a:t>
            </a:r>
            <a:r>
              <a:rPr lang="cs-CZ" dirty="0">
                <a:solidFill>
                  <a:schemeClr val="tx1"/>
                </a:solidFill>
              </a:rPr>
              <a:t> pro předškolní vzdělávání</a:t>
            </a:r>
          </a:p>
          <a:p>
            <a:r>
              <a:rPr lang="cs-CZ" dirty="0"/>
              <a:t>      </a:t>
            </a:r>
            <a:r>
              <a:rPr lang="cs-CZ" altLang="cs-CZ" b="0" dirty="0">
                <a:solidFill>
                  <a:schemeClr val="accent4"/>
                </a:solidFill>
                <a:hlinkClick r:id="rId3"/>
              </a:rPr>
              <a:t>http://www.msmt.cz/file/50970</a:t>
            </a:r>
            <a:r>
              <a:rPr lang="cs-CZ" altLang="cs-CZ" b="0" dirty="0" smtClean="0">
                <a:solidFill>
                  <a:schemeClr val="accent4"/>
                </a:solidFill>
                <a:hlinkClick r:id="rId3"/>
              </a:rPr>
              <a:t>/</a:t>
            </a:r>
            <a:endParaRPr lang="cs-CZ" altLang="cs-CZ" b="0" dirty="0" smtClean="0">
              <a:solidFill>
                <a:schemeClr val="accent4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</a:rPr>
              <a:t>Normativy </a:t>
            </a:r>
            <a:r>
              <a:rPr lang="cs-CZ" dirty="0">
                <a:solidFill>
                  <a:schemeClr val="tx1"/>
                </a:solidFill>
              </a:rPr>
              <a:t>pro stanovení limitu počtu nepedagogických zaměstnanců </a:t>
            </a:r>
            <a:r>
              <a:rPr lang="cs-CZ" dirty="0" smtClean="0">
                <a:solidFill>
                  <a:schemeClr val="tx1"/>
                </a:solidFill>
              </a:rPr>
              <a:t>MŠ</a:t>
            </a:r>
            <a:endParaRPr lang="cs-CZ" altLang="cs-CZ" dirty="0" smtClean="0">
              <a:solidFill>
                <a:schemeClr val="tx1"/>
              </a:solidFill>
            </a:endParaRPr>
          </a:p>
          <a:p>
            <a:r>
              <a:rPr lang="cs-CZ" altLang="cs-CZ" dirty="0">
                <a:solidFill>
                  <a:schemeClr val="tx1"/>
                </a:solidFill>
              </a:rPr>
              <a:t>     </a:t>
            </a:r>
            <a:r>
              <a:rPr lang="cs-CZ" altLang="cs-CZ" b="0" dirty="0">
                <a:solidFill>
                  <a:schemeClr val="tx1"/>
                </a:solidFill>
                <a:hlinkClick r:id="rId4"/>
              </a:rPr>
              <a:t>http://www.msmt.cz/file/50700</a:t>
            </a:r>
            <a:r>
              <a:rPr lang="cs-CZ" altLang="cs-CZ" b="0" dirty="0" smtClean="0">
                <a:solidFill>
                  <a:schemeClr val="tx1"/>
                </a:solidFill>
                <a:hlinkClick r:id="rId4"/>
              </a:rPr>
              <a:t>/</a:t>
            </a:r>
            <a:endParaRPr lang="cs-CZ" altLang="cs-CZ" b="0" dirty="0" smtClean="0">
              <a:solidFill>
                <a:schemeClr val="tx1"/>
              </a:solidFill>
            </a:endParaRPr>
          </a:p>
          <a:p>
            <a:endParaRPr lang="cs-CZ" altLang="cs-CZ" dirty="0">
              <a:solidFill>
                <a:schemeClr val="accent4"/>
              </a:solidFill>
            </a:endParaRPr>
          </a:p>
          <a:p>
            <a:endParaRPr lang="cs-CZ" dirty="0" smtClean="0"/>
          </a:p>
          <a:p>
            <a:endParaRPr lang="cs-CZ" b="0" dirty="0" smtClean="0">
              <a:solidFill>
                <a:schemeClr val="tx1"/>
              </a:solidFill>
            </a:endParaRPr>
          </a:p>
          <a:p>
            <a:endParaRPr lang="cs-CZ" b="0" dirty="0" smtClean="0">
              <a:solidFill>
                <a:schemeClr val="tx1"/>
              </a:solidFill>
            </a:endParaRPr>
          </a:p>
          <a:p>
            <a:endParaRPr lang="cs-CZ" b="0" dirty="0" smtClean="0">
              <a:solidFill>
                <a:schemeClr val="tx1"/>
              </a:solidFill>
            </a:endParaRPr>
          </a:p>
          <a:p>
            <a:endParaRPr lang="cs-CZ" b="0" dirty="0" smtClean="0">
              <a:solidFill>
                <a:schemeClr val="tx1"/>
              </a:solidFill>
            </a:endParaRPr>
          </a:p>
          <a:p>
            <a:endParaRPr lang="cs-CZ" b="0" dirty="0" smtClean="0">
              <a:solidFill>
                <a:schemeClr val="tx1"/>
              </a:solidFill>
            </a:endParaRPr>
          </a:p>
          <a:p>
            <a:endParaRPr lang="cs-CZ" b="0" dirty="0" smtClean="0"/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Metodika stanovení </a:t>
            </a:r>
            <a:r>
              <a:rPr lang="cs-CZ" dirty="0" err="1" smtClean="0">
                <a:solidFill>
                  <a:schemeClr val="tx1"/>
                </a:solidFill>
              </a:rPr>
              <a:t>PHmax</a:t>
            </a:r>
            <a:r>
              <a:rPr lang="cs-CZ" dirty="0" smtClean="0">
                <a:solidFill>
                  <a:schemeClr val="tx1"/>
                </a:solidFill>
              </a:rPr>
              <a:t> a </a:t>
            </a:r>
            <a:r>
              <a:rPr lang="cs-CZ" dirty="0" err="1" smtClean="0">
                <a:solidFill>
                  <a:schemeClr val="tx1"/>
                </a:solidFill>
              </a:rPr>
              <a:t>PHAmax</a:t>
            </a:r>
            <a:r>
              <a:rPr lang="cs-CZ" dirty="0" smtClean="0">
                <a:solidFill>
                  <a:schemeClr val="tx1"/>
                </a:solidFill>
              </a:rPr>
              <a:t> pro předškolní vzdělávání</a:t>
            </a:r>
          </a:p>
          <a:p>
            <a:r>
              <a:rPr lang="cs-CZ" altLang="cs-CZ" dirty="0" smtClean="0">
                <a:solidFill>
                  <a:schemeClr val="accent4"/>
                </a:solidFill>
                <a:hlinkClick r:id="rId5" action="ppaction://hlinkpres?slideindex=1&amp;slidetitle="/>
              </a:rPr>
              <a:t>http://www.msmt.cz/file/50970/</a:t>
            </a:r>
            <a:endParaRPr lang="cs-CZ" altLang="cs-CZ" dirty="0" smtClean="0">
              <a:solidFill>
                <a:schemeClr val="accent4"/>
              </a:solidFill>
            </a:endParaRPr>
          </a:p>
          <a:p>
            <a:endParaRPr lang="cs-CZ" dirty="0" smtClean="0"/>
          </a:p>
          <a:p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6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551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RP Překryv v MŠ, 2. etapa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32" y="900311"/>
            <a:ext cx="10459268" cy="5689403"/>
          </a:xfrm>
        </p:spPr>
        <p:txBody>
          <a:bodyPr/>
          <a:lstStyle/>
          <a:p>
            <a:r>
              <a:rPr lang="cs-CZ" altLang="cs-CZ" sz="2400" dirty="0" smtClean="0">
                <a:solidFill>
                  <a:srgbClr val="0070C0"/>
                </a:solidFill>
              </a:rPr>
              <a:t>Rozvojový program </a:t>
            </a:r>
            <a:r>
              <a:rPr lang="cs-CZ" altLang="cs-CZ" sz="2400" dirty="0">
                <a:solidFill>
                  <a:srgbClr val="0070C0"/>
                </a:solidFill>
              </a:rPr>
              <a:t>„Finanční zajištění překrývání přímé pedagogické činnosti učitelů se zohledněním provozu mateřských škol</a:t>
            </a:r>
            <a:r>
              <a:rPr lang="cs-CZ" altLang="cs-CZ" sz="2400" dirty="0" smtClean="0">
                <a:solidFill>
                  <a:srgbClr val="0070C0"/>
                </a:solidFill>
              </a:rPr>
              <a:t>“, 2. etapa</a:t>
            </a:r>
          </a:p>
          <a:p>
            <a:pPr lvl="2"/>
            <a:endParaRPr lang="cs-CZ" altLang="cs-CZ" sz="2000" dirty="0" smtClean="0">
              <a:solidFill>
                <a:srgbClr val="333333"/>
              </a:solidFill>
            </a:endParaRPr>
          </a:p>
          <a:p>
            <a:r>
              <a:rPr lang="cs-CZ" dirty="0" smtClean="0"/>
              <a:t>2</a:t>
            </a:r>
            <a:r>
              <a:rPr lang="cs-CZ" dirty="0"/>
              <a:t>. etapa</a:t>
            </a:r>
          </a:p>
          <a:p>
            <a:pPr lvl="2"/>
            <a:r>
              <a:rPr lang="cs-CZ" altLang="cs-CZ" sz="2400" dirty="0" smtClean="0">
                <a:solidFill>
                  <a:srgbClr val="333333"/>
                </a:solidFill>
              </a:rPr>
              <a:t>podpořeno </a:t>
            </a:r>
            <a:r>
              <a:rPr lang="cs-CZ" altLang="cs-CZ" sz="2400" dirty="0">
                <a:solidFill>
                  <a:srgbClr val="333333"/>
                </a:solidFill>
              </a:rPr>
              <a:t>72 mateřských </a:t>
            </a:r>
            <a:r>
              <a:rPr lang="cs-CZ" altLang="cs-CZ" sz="2400" dirty="0" smtClean="0">
                <a:solidFill>
                  <a:srgbClr val="333333"/>
                </a:solidFill>
              </a:rPr>
              <a:t>škol, dotace celkem: </a:t>
            </a:r>
            <a:r>
              <a:rPr lang="cs-CZ" altLang="cs-CZ" sz="2400" b="1" dirty="0" smtClean="0">
                <a:solidFill>
                  <a:srgbClr val="333333"/>
                </a:solidFill>
              </a:rPr>
              <a:t>5.092.275 Kč</a:t>
            </a:r>
          </a:p>
          <a:p>
            <a:pPr marL="1260475" lvl="2" indent="0">
              <a:buNone/>
            </a:pPr>
            <a:endParaRPr lang="cs-CZ" sz="2400" dirty="0"/>
          </a:p>
          <a:p>
            <a:r>
              <a:rPr lang="cs-CZ" dirty="0"/>
              <a:t>Členění dotace</a:t>
            </a:r>
          </a:p>
          <a:p>
            <a:pPr lvl="2"/>
            <a:r>
              <a:rPr lang="cs-CZ" altLang="cs-CZ" sz="2200" b="1" dirty="0">
                <a:solidFill>
                  <a:srgbClr val="333333"/>
                </a:solidFill>
              </a:rPr>
              <a:t>Závazný ukazatel: </a:t>
            </a:r>
            <a:r>
              <a:rPr lang="cs-CZ" altLang="cs-CZ" sz="2200" dirty="0">
                <a:solidFill>
                  <a:srgbClr val="333333"/>
                </a:solidFill>
              </a:rPr>
              <a:t>platy</a:t>
            </a:r>
            <a:endParaRPr lang="cs-CZ" altLang="cs-CZ" sz="2200" b="1" dirty="0">
              <a:solidFill>
                <a:srgbClr val="333333"/>
              </a:solidFill>
            </a:endParaRPr>
          </a:p>
          <a:p>
            <a:pPr lvl="2"/>
            <a:r>
              <a:rPr lang="cs-CZ" altLang="cs-CZ" sz="2200" b="1" dirty="0">
                <a:solidFill>
                  <a:srgbClr val="333333"/>
                </a:solidFill>
              </a:rPr>
              <a:t>Orientační ukazatel: </a:t>
            </a:r>
            <a:r>
              <a:rPr lang="cs-CZ" altLang="cs-CZ" sz="2200" dirty="0">
                <a:solidFill>
                  <a:srgbClr val="333333"/>
                </a:solidFill>
              </a:rPr>
              <a:t>zákonné odvody a </a:t>
            </a:r>
            <a:r>
              <a:rPr lang="cs-CZ" altLang="cs-CZ" sz="2200" dirty="0" smtClean="0">
                <a:solidFill>
                  <a:srgbClr val="333333"/>
                </a:solidFill>
              </a:rPr>
              <a:t>FKSP</a:t>
            </a:r>
          </a:p>
          <a:p>
            <a:pPr marL="1260475" lvl="2" indent="0">
              <a:buNone/>
            </a:pPr>
            <a:endParaRPr lang="cs-CZ" dirty="0"/>
          </a:p>
          <a:p>
            <a:r>
              <a:rPr lang="cs-CZ" dirty="0" smtClean="0"/>
              <a:t>Dotace vázána na </a:t>
            </a:r>
            <a:r>
              <a:rPr lang="cs-CZ" altLang="cs-CZ" dirty="0">
                <a:solidFill>
                  <a:srgbClr val="0070C0"/>
                </a:solidFill>
              </a:rPr>
              <a:t>tzv. KVANTITATIVNÍ INDIKÁTORY </a:t>
            </a:r>
            <a:endParaRPr lang="cs-CZ" dirty="0"/>
          </a:p>
          <a:p>
            <a:pPr lvl="2"/>
            <a:r>
              <a:rPr lang="cs-CZ" altLang="cs-CZ" sz="2200" b="1" dirty="0">
                <a:solidFill>
                  <a:srgbClr val="333333"/>
                </a:solidFill>
              </a:rPr>
              <a:t>s</a:t>
            </a:r>
            <a:r>
              <a:rPr lang="cs-CZ" altLang="cs-CZ" sz="2200" b="1" dirty="0" smtClean="0">
                <a:solidFill>
                  <a:srgbClr val="333333"/>
                </a:solidFill>
              </a:rPr>
              <a:t>chválený úvazek </a:t>
            </a:r>
            <a:r>
              <a:rPr lang="cs-CZ" altLang="cs-CZ" sz="2200" dirty="0" smtClean="0">
                <a:solidFill>
                  <a:srgbClr val="333333"/>
                </a:solidFill>
              </a:rPr>
              <a:t>učitele/ů v MŠ, </a:t>
            </a:r>
          </a:p>
          <a:p>
            <a:pPr lvl="2"/>
            <a:r>
              <a:rPr lang="cs-CZ" altLang="cs-CZ" sz="2200" b="1" dirty="0" smtClean="0">
                <a:solidFill>
                  <a:srgbClr val="333333"/>
                </a:solidFill>
              </a:rPr>
              <a:t>limit </a:t>
            </a:r>
            <a:r>
              <a:rPr lang="cs-CZ" altLang="cs-CZ" sz="2200" dirty="0" smtClean="0">
                <a:solidFill>
                  <a:srgbClr val="333333"/>
                </a:solidFill>
              </a:rPr>
              <a:t>počtu učitelů mateřských škol přepočtený na období září až prosinec 2019</a:t>
            </a:r>
          </a:p>
          <a:p>
            <a:r>
              <a:rPr lang="cs-CZ" altLang="cs-CZ" sz="2200" b="0" dirty="0" smtClean="0">
                <a:solidFill>
                  <a:srgbClr val="333333"/>
                </a:solidFill>
              </a:rPr>
              <a:t>V případě jejich nedodržení je škola povinna vrátit poměrnou část přidělené dotace.</a:t>
            </a:r>
          </a:p>
          <a:p>
            <a:r>
              <a:rPr lang="cs-CZ" sz="2400" i="1" dirty="0"/>
              <a:t> </a:t>
            </a:r>
            <a:endParaRPr lang="cs-CZ" sz="2800" dirty="0"/>
          </a:p>
          <a:p>
            <a:pPr marL="1260475" lvl="2" indent="0">
              <a:buNone/>
            </a:pPr>
            <a:endParaRPr lang="cs-CZ" altLang="cs-CZ" sz="2200" dirty="0">
              <a:solidFill>
                <a:srgbClr val="FF0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7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13.11.2019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856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483027" cy="433388"/>
          </a:xfrm>
        </p:spPr>
        <p:txBody>
          <a:bodyPr/>
          <a:lstStyle/>
          <a:p>
            <a:r>
              <a:rPr lang="cs-CZ" dirty="0" smtClean="0"/>
              <a:t>Přepočty dle vykázaných údajů k 30. 9. 2019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32" y="900311"/>
            <a:ext cx="10459268" cy="5689403"/>
          </a:xfrm>
        </p:spPr>
        <p:txBody>
          <a:bodyPr/>
          <a:lstStyle/>
          <a:p>
            <a:endParaRPr lang="cs-CZ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</a:rPr>
              <a:t>Dotace </a:t>
            </a:r>
            <a:r>
              <a:rPr lang="cs-CZ" b="0" dirty="0">
                <a:solidFill>
                  <a:schemeClr val="tx1"/>
                </a:solidFill>
              </a:rPr>
              <a:t>byla přidělena na rozdíl předpokládané výše úvazků učitelů k 30. 9. 2019 stanovené ŘŠ a předpokládané výše úvazků stanovené krajským normativem k 30. 9. 2019. Tzn., že u mateřských škol, u kterých je skutečnost dle stavu k 30. 9. 2019 jiná než uvedly v podkladu žádosti o dotaci, musí dojít k přepočtu na skutečný stav vykázaných údajů (výkazy S1-01 a P1-c).</a:t>
            </a:r>
            <a:r>
              <a:rPr lang="cs-CZ" b="0" dirty="0">
                <a:solidFill>
                  <a:schemeClr val="tx1"/>
                </a:solidFill>
              </a:rPr>
              <a:t> </a:t>
            </a:r>
            <a:endParaRPr lang="cs-CZ" b="0" dirty="0" smtClean="0">
              <a:solidFill>
                <a:schemeClr val="tx1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b="0" dirty="0" smtClean="0">
                <a:solidFill>
                  <a:schemeClr val="tx1"/>
                </a:solidFill>
              </a:rPr>
              <a:t>Všechny školy byly obvolány.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b="0" dirty="0">
              <a:solidFill>
                <a:schemeClr val="tx1"/>
              </a:solidFill>
            </a:endParaRPr>
          </a:p>
          <a:p>
            <a:r>
              <a:rPr lang="cs-CZ" dirty="0" smtClean="0"/>
              <a:t>    Po přepočtech: 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				45 škol – čerpání dotace ve stejné výši jak byla přidělena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				23 škol – čerpání dotace na nižší úvazek</a:t>
            </a:r>
          </a:p>
          <a:p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				4 </a:t>
            </a:r>
            <a:r>
              <a:rPr lang="cs-CZ" dirty="0">
                <a:solidFill>
                  <a:schemeClr val="tx1"/>
                </a:solidFill>
              </a:rPr>
              <a:t>školy – vratka celé dotace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</a:t>
            </a:r>
            <a:endParaRPr lang="cs-CZ" dirty="0"/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b="0" dirty="0" smtClean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8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13.11.2019</a:t>
            </a:fld>
            <a:endParaRPr lang="cs-CZ" altLang="cs-CZ"/>
          </a:p>
        </p:txBody>
      </p:sp>
      <p:sp>
        <p:nvSpPr>
          <p:cNvPr id="7" name="Ovál 6"/>
          <p:cNvSpPr/>
          <p:nvPr/>
        </p:nvSpPr>
        <p:spPr bwMode="auto">
          <a:xfrm>
            <a:off x="666180" y="4716735"/>
            <a:ext cx="1512168" cy="72008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ětiúhelník 7"/>
          <p:cNvSpPr/>
          <p:nvPr/>
        </p:nvSpPr>
        <p:spPr bwMode="auto">
          <a:xfrm>
            <a:off x="954212" y="4716735"/>
            <a:ext cx="1368152" cy="504056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Pětiúhelník 8"/>
          <p:cNvSpPr/>
          <p:nvPr/>
        </p:nvSpPr>
        <p:spPr bwMode="auto">
          <a:xfrm>
            <a:off x="1098228" y="4716735"/>
            <a:ext cx="1080120" cy="720080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487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32224" y="177800"/>
            <a:ext cx="6483027" cy="433388"/>
          </a:xfrm>
        </p:spPr>
        <p:txBody>
          <a:bodyPr/>
          <a:lstStyle/>
          <a:p>
            <a:r>
              <a:rPr lang="cs-CZ" dirty="0" smtClean="0"/>
              <a:t>Vyúčtování dotace – postup a metodika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4132" y="900311"/>
            <a:ext cx="10459268" cy="5689403"/>
          </a:xfrm>
        </p:spPr>
        <p:txBody>
          <a:bodyPr/>
          <a:lstStyle/>
          <a:p>
            <a:r>
              <a:rPr lang="cs-CZ" dirty="0" smtClean="0"/>
              <a:t>Vyúčtování poskytnuté dotace </a:t>
            </a:r>
          </a:p>
          <a:p>
            <a:pPr lvl="2"/>
            <a:r>
              <a:rPr lang="cs-CZ" altLang="cs-CZ" sz="2200" dirty="0" smtClean="0">
                <a:solidFill>
                  <a:srgbClr val="333333"/>
                </a:solidFill>
              </a:rPr>
              <a:t>MŠ předloží </a:t>
            </a:r>
            <a:r>
              <a:rPr lang="cs-CZ" altLang="cs-CZ" sz="2200" dirty="0" err="1" smtClean="0">
                <a:solidFill>
                  <a:srgbClr val="333333"/>
                </a:solidFill>
              </a:rPr>
              <a:t>KrÚ</a:t>
            </a:r>
            <a:r>
              <a:rPr lang="cs-CZ" altLang="cs-CZ" sz="2200" dirty="0" smtClean="0">
                <a:solidFill>
                  <a:srgbClr val="333333"/>
                </a:solidFill>
              </a:rPr>
              <a:t> vyúčtování a závěrečnou zprávu v souladu s podmínkami a povinnostmi uvedenými v dopisu s přidělením dotace, a to na předepsaných formulářích</a:t>
            </a:r>
            <a:endParaRPr lang="cs-CZ" altLang="cs-CZ" sz="2200" b="1" dirty="0" smtClean="0">
              <a:solidFill>
                <a:srgbClr val="333333"/>
              </a:solidFill>
            </a:endParaRPr>
          </a:p>
          <a:p>
            <a:pPr lvl="2"/>
            <a:r>
              <a:rPr lang="cs-CZ" altLang="cs-CZ" sz="2200" dirty="0" smtClean="0">
                <a:solidFill>
                  <a:srgbClr val="333333"/>
                </a:solidFill>
              </a:rPr>
              <a:t>Termínu: do 15. 1. 2020</a:t>
            </a:r>
            <a:endParaRPr lang="cs-CZ" altLang="cs-CZ" sz="2200" b="1" dirty="0">
              <a:solidFill>
                <a:srgbClr val="333333"/>
              </a:solidFill>
            </a:endParaRPr>
          </a:p>
          <a:p>
            <a:pPr lvl="2"/>
            <a:endParaRPr lang="cs-CZ" altLang="cs-CZ" sz="2200" b="1" dirty="0">
              <a:solidFill>
                <a:srgbClr val="333333"/>
              </a:solidFill>
            </a:endParaRPr>
          </a:p>
          <a:p>
            <a:pPr algn="ctr"/>
            <a:r>
              <a:rPr lang="cs-CZ" altLang="cs-CZ" b="0" dirty="0">
                <a:solidFill>
                  <a:schemeClr val="tx1"/>
                </a:solidFill>
              </a:rPr>
              <a:t>Podrobné informace k vyúčtování včetně formulářů, metodického návodu k vyplnění </a:t>
            </a:r>
            <a:r>
              <a:rPr lang="cs-CZ" altLang="cs-CZ" b="0" dirty="0" smtClean="0">
                <a:solidFill>
                  <a:schemeClr val="tx1"/>
                </a:solidFill>
              </a:rPr>
              <a:t>vyúčtování a možných příkladů vyúčtování škol </a:t>
            </a:r>
            <a:r>
              <a:rPr lang="cs-CZ" altLang="cs-CZ" b="0" dirty="0" smtClean="0">
                <a:solidFill>
                  <a:schemeClr val="tx1"/>
                </a:solidFill>
              </a:rPr>
              <a:t>budou v nejbližší době </a:t>
            </a:r>
            <a:r>
              <a:rPr lang="cs-CZ" altLang="cs-CZ" b="0" dirty="0" smtClean="0">
                <a:solidFill>
                  <a:schemeClr val="tx1"/>
                </a:solidFill>
              </a:rPr>
              <a:t>zaslány </a:t>
            </a:r>
            <a:r>
              <a:rPr lang="cs-CZ" altLang="cs-CZ" b="0" dirty="0" smtClean="0">
                <a:solidFill>
                  <a:schemeClr val="tx1"/>
                </a:solidFill>
              </a:rPr>
              <a:t>emailem (prosím </a:t>
            </a:r>
            <a:r>
              <a:rPr lang="cs-CZ" altLang="cs-CZ" b="0" dirty="0" smtClean="0">
                <a:solidFill>
                  <a:srgbClr val="333333"/>
                </a:solidFill>
              </a:rPr>
              <a:t>předat </a:t>
            </a:r>
            <a:r>
              <a:rPr lang="cs-CZ" altLang="cs-CZ" b="0" dirty="0" smtClean="0">
                <a:solidFill>
                  <a:srgbClr val="333333"/>
                </a:solidFill>
              </a:rPr>
              <a:t>rovněž ekonomům podpořených škol.</a:t>
            </a:r>
            <a:endParaRPr lang="cs-CZ" altLang="cs-CZ" b="0" dirty="0">
              <a:solidFill>
                <a:srgbClr val="333333"/>
              </a:solidFill>
            </a:endParaRPr>
          </a:p>
          <a:p>
            <a:endParaRPr lang="cs-CZ" dirty="0"/>
          </a:p>
          <a:p>
            <a:pPr lvl="2"/>
            <a:r>
              <a:rPr lang="cs-CZ" altLang="cs-CZ" sz="2200" b="1" dirty="0" smtClean="0">
                <a:solidFill>
                  <a:srgbClr val="333333"/>
                </a:solidFill>
                <a:hlinkClick r:id="rId2" action="ppaction://hlinkfile"/>
              </a:rPr>
              <a:t>Možné příklady vyúčtování škol</a:t>
            </a:r>
            <a:endParaRPr lang="cs-CZ" altLang="cs-CZ" sz="2200" b="1" dirty="0" smtClean="0">
              <a:solidFill>
                <a:srgbClr val="333333"/>
              </a:solidFill>
            </a:endParaRPr>
          </a:p>
          <a:p>
            <a:pPr lvl="2"/>
            <a:r>
              <a:rPr lang="cs-CZ" sz="2200" b="1" dirty="0" smtClean="0">
                <a:solidFill>
                  <a:srgbClr val="333333"/>
                </a:solidFill>
                <a:hlinkClick r:id="rId3" action="ppaction://hlinkfile"/>
              </a:rPr>
              <a:t>Formulář vyúčtování</a:t>
            </a:r>
            <a:endParaRPr lang="cs-CZ" sz="2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053CE-B7DC-4C44-AE1C-F4E0A81456E7}" type="slidenum">
              <a:rPr lang="cs-CZ" altLang="cs-CZ" smtClean="0"/>
              <a:pPr/>
              <a:t>9</a:t>
            </a:fld>
            <a:endParaRPr lang="cs-CZ" alt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4DAC2160-E4F9-4B98-B89F-3D75DC6B76A9}" type="datetime1">
              <a:rPr lang="cs-CZ" altLang="cs-CZ" smtClean="0"/>
              <a:pPr>
                <a:defRPr/>
              </a:pPr>
              <a:t>13.11.2019</a:t>
            </a:fld>
            <a:endParaRPr lang="cs-CZ" altLang="cs-CZ"/>
          </a:p>
        </p:txBody>
      </p:sp>
      <p:sp>
        <p:nvSpPr>
          <p:cNvPr id="7" name="Ovál 6"/>
          <p:cNvSpPr/>
          <p:nvPr/>
        </p:nvSpPr>
        <p:spPr bwMode="auto">
          <a:xfrm>
            <a:off x="666180" y="4716735"/>
            <a:ext cx="1512168" cy="72008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Pětiúhelník 7"/>
          <p:cNvSpPr/>
          <p:nvPr/>
        </p:nvSpPr>
        <p:spPr bwMode="auto">
          <a:xfrm>
            <a:off x="954212" y="4716735"/>
            <a:ext cx="1368152" cy="504056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Pětiúhelník 8"/>
          <p:cNvSpPr/>
          <p:nvPr/>
        </p:nvSpPr>
        <p:spPr bwMode="auto">
          <a:xfrm>
            <a:off x="1098228" y="4716735"/>
            <a:ext cx="1080120" cy="720080"/>
          </a:xfrm>
          <a:prstGeom prst="homePlat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373063" marR="0" indent="-373063" algn="l" defTabSz="99536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9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373063" marR="0" indent="-373063" algn="l" defTabSz="995363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F1A1A93D06E574C960A6D7E98135716" ma:contentTypeVersion="6" ma:contentTypeDescription="Vytvoří nový dokument" ma:contentTypeScope="" ma:versionID="efa1264ecd30b443d003fdfe8bb2064a">
  <xsd:schema xmlns:xsd="http://www.w3.org/2001/XMLSchema" xmlns:xs="http://www.w3.org/2001/XMLSchema" xmlns:p="http://schemas.microsoft.com/office/2006/metadata/properties" xmlns:ns2="ad0a1802-d40a-4fae-a083-bd919e9592b2" targetNamespace="http://schemas.microsoft.com/office/2006/metadata/properties" ma:root="true" ma:fieldsID="753308d8cda7d33699b988dcd97650a5" ns2:_="">
    <xsd:import namespace="ad0a1802-d40a-4fae-a083-bd919e9592b2"/>
    <xsd:element name="properties">
      <xsd:complexType>
        <xsd:sequence>
          <xsd:element name="documentManagement">
            <xsd:complexType>
              <xsd:all>
                <xsd:element ref="ns2:Kategorie" minOccurs="0"/>
                <xsd:element ref="ns2:Popis_x0020_dokumentu" minOccurs="0"/>
                <xsd:element ref="ns2:Barva"/>
                <xsd:element ref="ns2:Vlastn_x00ed_k_x0020__x0161_ablony" minOccurs="0"/>
                <xsd:element ref="ns2:Datum_x0020_vyd_x00e1_n_x00ed__x0020_verze"/>
                <xsd:element ref="ns2:Vnit_x0159_n_x00ed__x0020_p_x0159_edpisy_x0020__x002d__x0020_p_x0159__x00ed_loh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0a1802-d40a-4fae-a083-bd919e9592b2" elementFormDefault="qualified">
    <xsd:import namespace="http://schemas.microsoft.com/office/2006/documentManagement/types"/>
    <xsd:import namespace="http://schemas.microsoft.com/office/infopath/2007/PartnerControls"/>
    <xsd:element name="Kategorie" ma:index="2" nillable="true" ma:displayName="Kategorie" ma:default="Radní" ma:format="Dropdown" ma:internalName="Kategorie">
      <xsd:simpleType>
        <xsd:restriction base="dms:Choice">
          <xsd:enumeration value="Šablona odboru"/>
          <xsd:enumeration value="Zastupitelstvo"/>
          <xsd:enumeration value="Radní"/>
          <xsd:enumeration value="Prezentace"/>
          <xsd:enumeration value="Vysočina náš domov"/>
          <xsd:enumeration value="Personální záležitosti"/>
          <xsd:enumeration value="Pracovní týmy"/>
          <xsd:enumeration value="Legislativní návrh"/>
          <xsd:enumeration value="Archiv"/>
          <xsd:enumeration value="Speciální"/>
          <xsd:enumeration value="Kontrolní činnost"/>
          <xsd:enumeration value="Vnitřní předpisy - příloha"/>
          <xsd:enumeration value="Fond Vysočiny"/>
          <xsd:enumeration value="Formuláře ostatní"/>
          <xsd:enumeration value="Cedule"/>
          <xsd:enumeration value="Pokladní operace"/>
          <xsd:enumeration value="Majetková evidence"/>
        </xsd:restriction>
      </xsd:simpleType>
    </xsd:element>
    <xsd:element name="Popis_x0020_dokumentu" ma:index="3" nillable="true" ma:displayName="Popis dokumentu" ma:internalName="Popis_x0020_dokumentu">
      <xsd:simpleType>
        <xsd:restriction base="dms:Text">
          <xsd:maxLength value="200"/>
        </xsd:restriction>
      </xsd:simpleType>
    </xsd:element>
    <xsd:element name="Barva" ma:index="4" ma:displayName="Barva" ma:default="Barevná" ma:format="Dropdown" ma:internalName="Barva">
      <xsd:simpleType>
        <xsd:restriction base="dms:Choice">
          <xsd:enumeration value="Černobílá"/>
          <xsd:enumeration value="Barevná"/>
        </xsd:restriction>
      </xsd:simpleType>
    </xsd:element>
    <xsd:element name="Vlastn_x00ed_k_x0020__x0161_ablony" ma:index="5" nillable="true" ma:displayName="Vlastník šablony" ma:default="OSH" ma:format="Dropdown" ma:internalName="Vlastn_x00ed_k_x0020__x0161_ablony">
      <xsd:simpleType>
        <xsd:restriction base="dms:Choice">
          <xsd:enumeration value="OddRLZ"/>
          <xsd:enumeration value="OAPR"/>
          <xsd:enumeration value="OddHS"/>
          <xsd:enumeration value="Reditel"/>
          <xsd:enumeration value="Sekční ředitelé"/>
          <xsd:enumeration value="OddPKZU"/>
          <xsd:enumeration value="OSH"/>
          <xsd:enumeration value="OM"/>
          <xsd:enumeration value="OE"/>
          <xsd:enumeration value="OK"/>
          <xsd:enumeration value="ODSH"/>
          <xsd:enumeration value="OKPPCR"/>
          <xsd:enumeration value="ORR"/>
          <xsd:enumeration value="OSV"/>
          <xsd:enumeration value="OSMS"/>
          <xsd:enumeration value="OUPSR"/>
          <xsd:enumeration value="OZ"/>
          <xsd:enumeration value="OŽPZ"/>
          <xsd:enumeration value="OddHS"/>
          <xsd:enumeration value="OddIA"/>
          <xsd:enumeration value="OddOSC"/>
          <xsd:enumeration value="OddVK"/>
          <xsd:enumeration value="OI"/>
        </xsd:restriction>
      </xsd:simpleType>
    </xsd:element>
    <xsd:element name="Datum_x0020_vyd_x00e1_n_x00ed__x0020_verze" ma:index="6" ma:displayName="Datum vydání verze" ma:default="2018-03-01T00:00:00Z" ma:format="DateOnly" ma:internalName="Datum_x0020_vyd_x00e1_n_x00ed__x0020_verze">
      <xsd:simpleType>
        <xsd:restriction base="dms:DateTime"/>
      </xsd:simpleType>
    </xsd:element>
    <xsd:element name="Vnit_x0159_n_x00ed__x0020_p_x0159_edpisy_x0020__x002d__x0020_p_x0159__x00ed_loha" ma:index="13" nillable="true" ma:displayName="Vnitřní předpisy - příloha" ma:default="0" ma:internalName="Vnit_x0159_n_x00ed__x0020_p_x0159_edpisy_x0020__x002d__x0020_p_x0159__x00ed_loha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Typ obsahu"/>
        <xsd:element ref="dc:title" minOccurs="0" maxOccurs="1" ma:index="1" ma:displayName="Podkategori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D41F2C-2C86-4549-9D1C-F377B3D12CD7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A145A251-0F24-4E17-9A6B-3507EBC8FE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0a1802-d40a-4fae-a083-bd919e9592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409F114-33DC-4867-9947-685A543162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Hanka</Template>
  <TotalTime>1748</TotalTime>
  <Words>1199</Words>
  <Application>Microsoft Office PowerPoint</Application>
  <PresentationFormat>Vlastní</PresentationFormat>
  <Paragraphs>207</Paragraphs>
  <Slides>13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Wingdings</vt:lpstr>
      <vt:lpstr>Vlastní návrh</vt:lpstr>
      <vt:lpstr>Předškolní vzdělávání</vt:lpstr>
      <vt:lpstr>Obecné informace</vt:lpstr>
      <vt:lpstr>Novinky v právních předpisech</vt:lpstr>
      <vt:lpstr>Novinky v právních předpisech</vt:lpstr>
      <vt:lpstr>Novinky v právních předpisech</vt:lpstr>
      <vt:lpstr>Financování v MŠ od 1. 1. 2020</vt:lpstr>
      <vt:lpstr>RP Překryv v MŠ, 2. etapa</vt:lpstr>
      <vt:lpstr>Přepočty dle vykázaných údajů k 30. 9. 2019</vt:lpstr>
      <vt:lpstr>Vyúčtování dotace – postup a metodika</vt:lpstr>
      <vt:lpstr>Další Informace a odkazy</vt:lpstr>
      <vt:lpstr>Závěrečné informace pro MŠ, ZŠ </vt:lpstr>
      <vt:lpstr>Dotazy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Předškolní vzdělávání</dc:title>
  <dc:creator>Hana</dc:creator>
  <cp:lastModifiedBy>Koudelová Hana Mgr.</cp:lastModifiedBy>
  <cp:revision>162</cp:revision>
  <dcterms:created xsi:type="dcterms:W3CDTF">2018-10-17T19:04:54Z</dcterms:created>
  <dcterms:modified xsi:type="dcterms:W3CDTF">2019-11-13T21:00:56Z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Prezentace</vt:lpwstr>
  </property>
  <property fmtid="{D5CDD505-2E9C-101B-9397-08002B2CF9AE}" pid="3" name="Popis dokumentu">
    <vt:lpwstr/>
  </property>
  <property fmtid="{D5CDD505-2E9C-101B-9397-08002B2CF9AE}" pid="4" name="Barva">
    <vt:lpwstr>Barevná</vt:lpwstr>
  </property>
  <property fmtid="{D5CDD505-2E9C-101B-9397-08002B2CF9AE}" pid="5" name="Datum vydání verze">
    <vt:lpwstr>2018-01-04T00:00:00Z</vt:lpwstr>
  </property>
  <property fmtid="{D5CDD505-2E9C-101B-9397-08002B2CF9AE}" pid="6" name="Vlastník šablony">
    <vt:lpwstr>OSH</vt:lpwstr>
  </property>
  <property fmtid="{D5CDD505-2E9C-101B-9397-08002B2CF9AE}" pid="7" name="Vnitřní předpisy - příloha">
    <vt:lpwstr>0</vt:lpwstr>
  </property>
</Properties>
</file>