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9" r:id="rId1"/>
  </p:sldMasterIdLst>
  <p:notesMasterIdLst>
    <p:notesMasterId r:id="rId36"/>
  </p:notesMasterIdLst>
  <p:handoutMasterIdLst>
    <p:handoutMasterId r:id="rId37"/>
  </p:handoutMasterIdLst>
  <p:sldIdLst>
    <p:sldId id="258" r:id="rId2"/>
    <p:sldId id="1119" r:id="rId3"/>
    <p:sldId id="1110" r:id="rId4"/>
    <p:sldId id="1120" r:id="rId5"/>
    <p:sldId id="1111" r:id="rId6"/>
    <p:sldId id="1112" r:id="rId7"/>
    <p:sldId id="1113" r:id="rId8"/>
    <p:sldId id="1121" r:id="rId9"/>
    <p:sldId id="1118" r:id="rId10"/>
    <p:sldId id="1114" r:id="rId11"/>
    <p:sldId id="1115" r:id="rId12"/>
    <p:sldId id="1116" r:id="rId13"/>
    <p:sldId id="1122" r:id="rId14"/>
    <p:sldId id="1117" r:id="rId15"/>
    <p:sldId id="1060" r:id="rId16"/>
    <p:sldId id="1124" r:id="rId17"/>
    <p:sldId id="1061" r:id="rId18"/>
    <p:sldId id="1062" r:id="rId19"/>
    <p:sldId id="1063" r:id="rId20"/>
    <p:sldId id="1126" r:id="rId21"/>
    <p:sldId id="611" r:id="rId22"/>
    <p:sldId id="613" r:id="rId23"/>
    <p:sldId id="616" r:id="rId24"/>
    <p:sldId id="617" r:id="rId25"/>
    <p:sldId id="618" r:id="rId26"/>
    <p:sldId id="619" r:id="rId27"/>
    <p:sldId id="620" r:id="rId28"/>
    <p:sldId id="621" r:id="rId29"/>
    <p:sldId id="622" r:id="rId30"/>
    <p:sldId id="1127" r:id="rId31"/>
    <p:sldId id="1128" r:id="rId32"/>
    <p:sldId id="1129" r:id="rId33"/>
    <p:sldId id="320" r:id="rId34"/>
    <p:sldId id="44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DD8AEB-842F-44B7-8B2A-97329628E8C6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9B9FA5-B692-4DCA-A72C-765049F48782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BBD6-D28B-4E17-B365-8F729D8393D5}" type="datetime1">
              <a:rPr lang="cs-CZ" smtClean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Přidejte zápatí.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300B35-F220-44EA-ADC6-2DC8C981E49F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36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34D810-75B5-4696-BF65-3FFC35FC2607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10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A55172-9677-4588-9BC5-9E88DB7B631D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88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D4D4B2-02AC-43F0-A717-72AB1875B571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75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CC41D-A7CE-496C-B96A-A7848C4B1C40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97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6C7DB5-977D-4764-ACF8-01CC619D16B6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34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BC25E7-89DD-47DC-B9B9-B6039A326628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2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0A4AF3-72E7-47FC-91DA-E40AF3020580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023E75-7362-4305-8DE7-81B98D930279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81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CD4F73-1E22-479D-B97B-3F9697D852BC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8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F09193-244B-413F-B609-1AB89C57737A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78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F6E9F3-5D74-47A4-9A3F-E9B7683A0ED2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5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B42F98-B09F-41B8-84C9-F5156B3BD40A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9FEFCC-C74D-44E3-92B9-B5D7A964978D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95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CDAA97-38DB-4F02-A77F-D5A2550121D8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1310C6-AD1D-4112-8723-37B734B17355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9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9EF6F2F7-D23C-4BCC-AF9C-3BAFB5ED7331}" type="datetime1">
              <a:rPr lang="cs-CZ" smtClean="0"/>
              <a:t>05.04.2022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3E42626-7C75-4400-97F9-B0A6B21BC1F9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111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327" y="936594"/>
            <a:ext cx="5494686" cy="2374777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b="1" dirty="0">
                <a:solidFill>
                  <a:srgbClr val="FF7C80"/>
                </a:solidFill>
              </a:rPr>
              <a:t>Pravidla používání sedimentů a kalů z ČOV na zemědělské půdě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5016252" cy="115760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400" b="1" dirty="0">
                <a:solidFill>
                  <a:schemeClr val="tx1"/>
                </a:solidFill>
              </a:rPr>
              <a:t>Josef Svoboda</a:t>
            </a:r>
          </a:p>
          <a:p>
            <a:pPr algn="ctr" rtl="0"/>
            <a:r>
              <a:rPr lang="cs-CZ" sz="2400" b="1" dirty="0">
                <a:solidFill>
                  <a:schemeClr val="tx1"/>
                </a:solidFill>
              </a:rPr>
              <a:t>ÚKZÚZ</a:t>
            </a:r>
          </a:p>
        </p:txBody>
      </p:sp>
      <p:pic>
        <p:nvPicPr>
          <p:cNvPr id="1026" name="Picture 2" descr="Výsledek obrázku pro zemědělec a legislativa">
            <a:extLst>
              <a:ext uri="{FF2B5EF4-FFF2-40B4-BE49-F238E27FC236}">
                <a16:creationId xmlns:a16="http://schemas.microsoft.com/office/drawing/2014/main" id="{6B7ED19C-675F-455B-97CB-B14F1F222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r="9869" b="-1"/>
          <a:stretch/>
        </p:blipFill>
        <p:spPr bwMode="auto">
          <a:xfrm>
            <a:off x="6390968" y="1"/>
            <a:ext cx="58010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856984" cy="10801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b="1" dirty="0"/>
              <a:t>Soustřeďování upravených kalů</a:t>
            </a:r>
            <a:endParaRPr lang="cs-CZ" sz="2000" dirty="0"/>
          </a:p>
        </p:txBody>
      </p:sp>
      <p:sp>
        <p:nvSpPr>
          <p:cNvPr id="217091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524000" y="1556792"/>
            <a:ext cx="9144000" cy="530120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buFont typeface="Wingdings 2" pitchFamily="18" charset="2"/>
              <a:buNone/>
            </a:pPr>
            <a:r>
              <a:rPr lang="cs-CZ" altLang="en-US" sz="2200" b="1" dirty="0">
                <a:solidFill>
                  <a:srgbClr val="FF0000"/>
                </a:solidFill>
              </a:rPr>
              <a:t>Podmínky pro soustřeďování upravených kalů</a:t>
            </a:r>
          </a:p>
          <a:p>
            <a:pPr lvl="1">
              <a:lnSpc>
                <a:spcPct val="80000"/>
              </a:lnSpc>
            </a:pPr>
            <a:r>
              <a:rPr lang="cs-CZ" altLang="en-US" sz="2200" dirty="0"/>
              <a:t>Upravený kal se sušinou 4–17 %: speciální nádoby, kontejnery, jímky, nádrže</a:t>
            </a:r>
          </a:p>
          <a:p>
            <a:pPr lvl="1">
              <a:lnSpc>
                <a:spcPct val="80000"/>
              </a:lnSpc>
            </a:pPr>
            <a:r>
              <a:rPr lang="cs-CZ" altLang="en-US" sz="2200" dirty="0"/>
              <a:t>Upravený kal s min. sušinou 18 %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vodohospodářsky zabezpečená plocha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odděleně, označené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max. výška 3 m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hromady od sebe vzdálené 1 m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místo pro umístění schváleno v havarijním plánu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zabezpečeno proti vstupu nepovolaných osob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min. vzdálenost od bytové zástavby 300 m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cs-CZ" altLang="en-US" sz="2100" dirty="0"/>
          </a:p>
          <a:p>
            <a:pPr lvl="1">
              <a:lnSpc>
                <a:spcPct val="80000"/>
              </a:lnSpc>
              <a:buNone/>
            </a:pPr>
            <a:r>
              <a:rPr lang="cs-CZ" altLang="en-US" sz="2200" b="1" dirty="0">
                <a:solidFill>
                  <a:srgbClr val="FF0000"/>
                </a:solidFill>
              </a:rPr>
              <a:t>Použití nebo umístění upraveného kalů na zemědělskou půdu 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do 8 měsíců od jejich výstupu z technologie úpravy</a:t>
            </a:r>
          </a:p>
          <a:p>
            <a:pPr lvl="2">
              <a:lnSpc>
                <a:spcPct val="80000"/>
              </a:lnSpc>
            </a:pPr>
            <a:r>
              <a:rPr lang="cs-CZ" altLang="en-US" sz="2200" dirty="0"/>
              <a:t>pokud je tato lhůta překročena – nové rozbory na mikrobiologická kritéria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1625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6" y="116632"/>
            <a:ext cx="8928991" cy="14835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defRPr/>
            </a:pPr>
            <a:br>
              <a:rPr lang="cs-CZ" sz="3600" b="1" dirty="0"/>
            </a:br>
            <a:r>
              <a:rPr lang="cs-CZ" sz="3600" b="1" dirty="0"/>
              <a:t>Upravené kaly – umístění na zemědělské půdě</a:t>
            </a:r>
            <a:br>
              <a:rPr lang="cs-CZ" b="1" dirty="0"/>
            </a:br>
            <a:endParaRPr lang="cs-CZ" sz="31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  <a:defRPr/>
            </a:pPr>
            <a:endParaRPr lang="cs-CZ" b="1" dirty="0"/>
          </a:p>
          <a:p>
            <a:pPr marL="365760" lvl="1" indent="0">
              <a:buNone/>
              <a:defRPr/>
            </a:pPr>
            <a:r>
              <a:rPr lang="cs-CZ" sz="2200" b="1" dirty="0"/>
              <a:t>Umístění kalu na DPB před aplikací lze max. 30 dní</a:t>
            </a:r>
          </a:p>
          <a:p>
            <a:pPr marL="365760" lvl="1" indent="0">
              <a:buNone/>
              <a:defRPr/>
            </a:pPr>
            <a:r>
              <a:rPr lang="cs-CZ" sz="2200" dirty="0"/>
              <a:t>Podmínky umístění na DPB:</a:t>
            </a:r>
          </a:p>
          <a:p>
            <a:pPr lvl="2">
              <a:defRPr/>
            </a:pPr>
            <a:r>
              <a:rPr lang="cs-CZ" sz="2200" dirty="0"/>
              <a:t>min. sušina kalu 18 %</a:t>
            </a:r>
          </a:p>
          <a:p>
            <a:pPr lvl="2">
              <a:defRPr/>
            </a:pPr>
            <a:r>
              <a:rPr lang="cs-CZ" sz="2200" dirty="0"/>
              <a:t>umístění v souladu s Programem použití kalů</a:t>
            </a:r>
          </a:p>
          <a:p>
            <a:pPr lvl="2">
              <a:defRPr/>
            </a:pPr>
            <a:r>
              <a:rPr lang="cs-CZ" sz="2200" dirty="0"/>
              <a:t>umístění na místech vhodných dle NV č. 262/2012 Sb.</a:t>
            </a:r>
          </a:p>
          <a:p>
            <a:pPr lvl="2">
              <a:defRPr/>
            </a:pPr>
            <a:r>
              <a:rPr lang="cs-CZ" sz="2200" dirty="0"/>
              <a:t>svažitost pozemku do 5°</a:t>
            </a:r>
          </a:p>
          <a:p>
            <a:pPr lvl="2">
              <a:defRPr/>
            </a:pPr>
            <a:r>
              <a:rPr lang="cs-CZ" sz="2200" dirty="0"/>
              <a:t>min. vzdálenost 50 m od povrchových vod</a:t>
            </a:r>
          </a:p>
          <a:p>
            <a:pPr lvl="2">
              <a:defRPr/>
            </a:pPr>
            <a:r>
              <a:rPr lang="cs-CZ" sz="2200" dirty="0"/>
              <a:t>min. vzdálenost 100 m od zdrojů pitné vody</a:t>
            </a:r>
          </a:p>
          <a:p>
            <a:pPr lvl="2">
              <a:defRPr/>
            </a:pPr>
            <a:r>
              <a:rPr lang="cs-CZ" sz="2200" dirty="0"/>
              <a:t>min. vzdálenost 300 m od bytové zástavby</a:t>
            </a:r>
          </a:p>
          <a:p>
            <a:pPr lvl="2">
              <a:defRPr/>
            </a:pPr>
            <a:r>
              <a:rPr lang="cs-CZ" sz="2200" dirty="0"/>
              <a:t>označení hromady</a:t>
            </a:r>
          </a:p>
          <a:p>
            <a:pPr lvl="2">
              <a:defRPr/>
            </a:pPr>
            <a:r>
              <a:rPr lang="cs-CZ" sz="2200" dirty="0"/>
              <a:t>místa uložení zpracována do Havarijního plánu</a:t>
            </a:r>
          </a:p>
          <a:p>
            <a:pPr marL="365760" lvl="1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0913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10801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3200" b="1" dirty="0"/>
              <a:t>Upravené kaly – používání na zemědělské půdě</a:t>
            </a:r>
            <a:endParaRPr lang="cs-CZ" sz="2000" dirty="0"/>
          </a:p>
        </p:txBody>
      </p:sp>
      <p:sp>
        <p:nvSpPr>
          <p:cNvPr id="219139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600200"/>
            <a:ext cx="89281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altLang="en-US" sz="2400" dirty="0"/>
          </a:p>
          <a:p>
            <a:pPr>
              <a:lnSpc>
                <a:spcPct val="80000"/>
              </a:lnSpc>
            </a:pPr>
            <a:r>
              <a:rPr lang="cs-CZ" altLang="en-US" sz="2200" dirty="0"/>
              <a:t>Upravené kaly musí být do </a:t>
            </a:r>
            <a:r>
              <a:rPr lang="cs-CZ" altLang="en-US" sz="2200" b="1" dirty="0"/>
              <a:t>48 hodin </a:t>
            </a:r>
            <a:r>
              <a:rPr lang="cs-CZ" altLang="en-US" sz="2200" dirty="0"/>
              <a:t>od rozprostření na pozemku </a:t>
            </a:r>
            <a:r>
              <a:rPr lang="cs-CZ" altLang="en-US" sz="2200" b="1" dirty="0"/>
              <a:t>zapraveny do půdy</a:t>
            </a:r>
            <a:r>
              <a:rPr lang="cs-CZ" altLang="en-US" sz="2200" dirty="0"/>
              <a:t>.</a:t>
            </a:r>
          </a:p>
          <a:p>
            <a:pPr>
              <a:lnSpc>
                <a:spcPct val="80000"/>
              </a:lnSpc>
            </a:pPr>
            <a:r>
              <a:rPr lang="cs-CZ" altLang="en-US" sz="2200" dirty="0"/>
              <a:t>Nesmí se použít více než </a:t>
            </a:r>
            <a:r>
              <a:rPr lang="cs-CZ" altLang="en-US" sz="2200" b="1" dirty="0"/>
              <a:t>5 t sušiny/hektar z. p.,</a:t>
            </a:r>
            <a:r>
              <a:rPr lang="cs-CZ" altLang="en-US" sz="2200" dirty="0"/>
              <a:t> toto množství může být zvýšeno až na 10 t/ha, pokud použité kaly obsahují méně než polovinu limitního množství každé ze sledovaných rizikových látek a prvků.</a:t>
            </a:r>
          </a:p>
          <a:p>
            <a:pPr>
              <a:lnSpc>
                <a:spcPct val="80000"/>
              </a:lnSpc>
            </a:pPr>
            <a:r>
              <a:rPr lang="cs-CZ" altLang="en-US" sz="2200" dirty="0"/>
              <a:t>Dávka kalu je na pozemek aplikována </a:t>
            </a:r>
            <a:r>
              <a:rPr lang="cs-CZ" altLang="en-US" sz="2200" b="1" dirty="0"/>
              <a:t>v jedné agrotechnické operaci </a:t>
            </a:r>
            <a:r>
              <a:rPr lang="cs-CZ" altLang="en-US" sz="2200" dirty="0"/>
              <a:t>a v jednom souvislém časovém období za příznivých fyzikálních a vlhkostních podmínek.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en-US" sz="2700" dirty="0"/>
          </a:p>
          <a:p>
            <a:pPr>
              <a:lnSpc>
                <a:spcPct val="80000"/>
              </a:lnSpc>
            </a:pPr>
            <a:endParaRPr lang="cs-CZ" altLang="en-US" sz="2700" dirty="0"/>
          </a:p>
          <a:p>
            <a:pPr>
              <a:lnSpc>
                <a:spcPct val="80000"/>
              </a:lnSpc>
            </a:pPr>
            <a:endParaRPr lang="cs-CZ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06402535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10801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3200" b="1" dirty="0"/>
              <a:t>Upravené kaly – používání na zemědělské půdě</a:t>
            </a:r>
            <a:endParaRPr lang="cs-CZ" sz="2000" dirty="0"/>
          </a:p>
        </p:txBody>
      </p:sp>
      <p:sp>
        <p:nvSpPr>
          <p:cNvPr id="219139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600200"/>
            <a:ext cx="89281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200" dirty="0"/>
              <a:t>Po dobu 3 let následujících po použití upravených kalů nesmí být na dotčených pozemcích použity žádné další kaly (platí pro celý DPB!).</a:t>
            </a:r>
            <a:endParaRPr lang="cs-CZ" altLang="en-US" sz="2200" dirty="0"/>
          </a:p>
          <a:p>
            <a:pPr>
              <a:lnSpc>
                <a:spcPct val="80000"/>
              </a:lnSpc>
            </a:pPr>
            <a:r>
              <a:rPr lang="cs-CZ" altLang="en-US" sz="2200" dirty="0"/>
              <a:t>Minimální obsah sušiny kalu pro přímé použití musí být 4 %.</a:t>
            </a:r>
          </a:p>
          <a:p>
            <a:pPr>
              <a:lnSpc>
                <a:spcPct val="80000"/>
              </a:lnSpc>
            </a:pPr>
            <a:r>
              <a:rPr lang="cs-CZ" altLang="en-US" sz="2200" dirty="0"/>
              <a:t>Dávka N dodaného v upravených kalech nepřekročí limit stanovený pro plodinu podle nařízení vlády č. 262/2012 Sb.</a:t>
            </a:r>
          </a:p>
          <a:p>
            <a:pPr>
              <a:lnSpc>
                <a:spcPct val="80000"/>
              </a:lnSpc>
            </a:pPr>
            <a:endParaRPr lang="cs-CZ" altLang="en-US" sz="2700" dirty="0"/>
          </a:p>
          <a:p>
            <a:pPr marL="0" indent="0">
              <a:lnSpc>
                <a:spcPct val="80000"/>
              </a:lnSpc>
              <a:buNone/>
            </a:pPr>
            <a:endParaRPr lang="cs-CZ" altLang="en-US" sz="2700" dirty="0"/>
          </a:p>
          <a:p>
            <a:pPr>
              <a:lnSpc>
                <a:spcPct val="80000"/>
              </a:lnSpc>
            </a:pPr>
            <a:endParaRPr lang="cs-CZ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4576679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546" cy="110256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600" b="1" dirty="0"/>
              <a:t>Upravené kaly – další povinnosti</a:t>
            </a:r>
            <a:br>
              <a:rPr lang="cs-CZ" b="1" dirty="0"/>
            </a:br>
            <a:r>
              <a:rPr lang="cs-CZ" sz="3100" b="1" dirty="0"/>
              <a:t>(zákon o hnojivech, vyhláška č. 377/2013 Sb.)</a:t>
            </a:r>
            <a:endParaRPr lang="cs-CZ" sz="3100" dirty="0"/>
          </a:p>
        </p:txBody>
      </p:sp>
      <p:sp>
        <p:nvSpPr>
          <p:cNvPr id="220163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505" y="1628801"/>
            <a:ext cx="8857109" cy="5113313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cs-CZ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dirty="0"/>
              <a:t>Zemědělci, kteří používají upravené kaly na zemědělské půdě, jsou povinni </a:t>
            </a:r>
            <a:r>
              <a:rPr lang="cs-CZ" altLang="cs-CZ" sz="2400" b="1" dirty="0"/>
              <a:t>zaslat ÚKZÚZ hlášení nejpozději 14 dnů před jejich použitím</a:t>
            </a:r>
            <a:r>
              <a:rPr lang="cs-CZ" altLang="cs-CZ" sz="2400" dirty="0"/>
              <a:t>. </a:t>
            </a:r>
          </a:p>
          <a:p>
            <a:pPr>
              <a:spcBef>
                <a:spcPts val="1200"/>
              </a:spcBef>
            </a:pPr>
            <a:r>
              <a:rPr lang="cs-CZ" altLang="cs-CZ" sz="2400" dirty="0"/>
              <a:t>Zemědělci jsou povinni </a:t>
            </a:r>
            <a:r>
              <a:rPr lang="cs-CZ" altLang="cs-CZ" sz="2400" b="1" dirty="0"/>
              <a:t>vést evidenci </a:t>
            </a:r>
            <a:r>
              <a:rPr lang="cs-CZ" altLang="cs-CZ" sz="2400" dirty="0"/>
              <a:t>o upravených kalech použitých na zemědělské půdě (evidence hnojení), a to </a:t>
            </a:r>
            <a:r>
              <a:rPr lang="cs-CZ" altLang="cs-CZ" sz="2400" b="1" dirty="0"/>
              <a:t>v přepočtu na 100% sušinu použitého kalu</a:t>
            </a:r>
            <a:r>
              <a:rPr lang="cs-CZ" altLang="cs-CZ" sz="2400" dirty="0"/>
              <a:t>. </a:t>
            </a:r>
          </a:p>
          <a:p>
            <a:pPr>
              <a:spcBef>
                <a:spcPts val="1200"/>
              </a:spcBef>
            </a:pPr>
            <a:endParaRPr lang="cs-CZ" altLang="cs-CZ" sz="24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86974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1102568"/>
          </a:xfrm>
          <a:solidFill>
            <a:schemeClr val="accent3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Používání sedimentů na zemědělské půdě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703388" y="1600201"/>
            <a:ext cx="8856662" cy="5141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en-US" sz="2400" b="1" dirty="0"/>
              <a:t>Lze použít na </a:t>
            </a:r>
          </a:p>
          <a:p>
            <a:pPr lvl="1"/>
            <a:r>
              <a:rPr lang="cs-CZ" altLang="en-US" sz="2000" dirty="0"/>
              <a:t>orné půdě nebo </a:t>
            </a:r>
          </a:p>
          <a:p>
            <a:pPr lvl="1"/>
            <a:r>
              <a:rPr lang="cs-CZ" altLang="en-US" sz="2000" dirty="0"/>
              <a:t>TTP při obnově (1x za 5let)</a:t>
            </a:r>
          </a:p>
          <a:p>
            <a:pPr marL="0" indent="0">
              <a:buNone/>
            </a:pPr>
            <a:r>
              <a:rPr lang="cs-CZ" altLang="en-US" sz="2400" b="1" dirty="0"/>
              <a:t>Souhlas s použitím sedimentu na ZPF </a:t>
            </a:r>
            <a:br>
              <a:rPr lang="cs-CZ" altLang="en-US" sz="2400" b="1" dirty="0"/>
            </a:br>
            <a:r>
              <a:rPr lang="cs-CZ" altLang="en-US" sz="1800" i="1" dirty="0"/>
              <a:t>(dle § 15 zákona č. 334/1992 Sb.) – odbor ŽP na ORP</a:t>
            </a:r>
          </a:p>
          <a:p>
            <a:pPr marL="269875" indent="-269875"/>
            <a:r>
              <a:rPr lang="cs-CZ" altLang="en-US" sz="2400" b="1" dirty="0"/>
              <a:t>limity rizikových prvků a látek v sedimentu </a:t>
            </a:r>
            <a:r>
              <a:rPr lang="cs-CZ" altLang="en-US" i="1" dirty="0"/>
              <a:t>(</a:t>
            </a:r>
            <a:r>
              <a:rPr lang="cs-CZ" altLang="en-US" b="1" i="1" dirty="0"/>
              <a:t>protokol o výsledcích analýz vzorků sedimentu </a:t>
            </a:r>
            <a:r>
              <a:rPr lang="cs-CZ" altLang="en-US" i="1" dirty="0"/>
              <a:t>odebraných před a po jeho vytěžení a průvodní list odběru vzorků sedimentu)</a:t>
            </a:r>
            <a:endParaRPr lang="cs-CZ" altLang="en-US" sz="2400" dirty="0"/>
          </a:p>
          <a:p>
            <a:pPr marL="269875" indent="-269875"/>
            <a:r>
              <a:rPr lang="cs-CZ" altLang="en-US" sz="2400" dirty="0"/>
              <a:t>limity indikátorových mikroorganismů – ekotoxikologické testy </a:t>
            </a:r>
            <a:r>
              <a:rPr lang="cs-CZ" altLang="en-US" sz="1800" i="1" dirty="0"/>
              <a:t>(pouze pokud si vyžádá ŽP)</a:t>
            </a:r>
          </a:p>
          <a:p>
            <a:pPr marL="269875" indent="-269875"/>
            <a:r>
              <a:rPr lang="cs-CZ" altLang="en-US" sz="2400" b="1" dirty="0"/>
              <a:t>limity rizikových prvků a látek v půdě </a:t>
            </a:r>
            <a:r>
              <a:rPr lang="cs-CZ" altLang="en-US" i="1" dirty="0"/>
              <a:t>(</a:t>
            </a:r>
            <a:r>
              <a:rPr lang="cs-CZ" altLang="en-US" b="1" i="1" dirty="0"/>
              <a:t>protokol o výsledcích analýz vzorků půd</a:t>
            </a:r>
            <a:r>
              <a:rPr lang="cs-CZ" altLang="en-US" i="1" dirty="0"/>
              <a:t> a průvodní list odběru vzorků půdy – neprovádí se, pokud nejsou nepřekročeny limitní obsahy rizikových prvků a látek v sedimentu stanovených pro půdu)</a:t>
            </a:r>
          </a:p>
          <a:p>
            <a:pPr marL="0" indent="0"/>
            <a:endParaRPr lang="cs-CZ" altLang="en-US" sz="2200" i="1" dirty="0"/>
          </a:p>
          <a:p>
            <a:pPr marL="0" indent="0">
              <a:buNone/>
            </a:pPr>
            <a:endParaRPr lang="cs-CZ" altLang="en-US" sz="2700" dirty="0"/>
          </a:p>
          <a:p>
            <a:pPr marL="0" indent="0">
              <a:buNone/>
            </a:pPr>
            <a:endParaRPr lang="cs-CZ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54672080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8928992" cy="1102568"/>
          </a:xfr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Používání sedimentů na zemědělské půdě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703388" y="1600201"/>
            <a:ext cx="8856662" cy="51419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cs-CZ" sz="2800" b="1" dirty="0"/>
              <a:t>Souhlas s použitím sedimentu na ZPF </a:t>
            </a:r>
            <a:br>
              <a:rPr lang="cs-CZ" sz="2800" b="1" dirty="0"/>
            </a:br>
            <a:r>
              <a:rPr lang="cs-CZ" sz="2400" i="1" dirty="0"/>
              <a:t>(dle § 3a zákona č. 334/1992 Sb.) </a:t>
            </a:r>
            <a:r>
              <a:rPr lang="cs-CZ" sz="2800" i="1" dirty="0"/>
              <a:t>– odbor ŽP na ORP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Žádost o souhlas s použitím sedimentů z rybníků, vodních nádrží a vodních toků musí kromě náležitostí podle správního řádu obsahovat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a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) identifikační údaje pozemků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 na kterých mají být sedimenty použity, a uvedení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celkového množství sedimentů 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v tunách sušiny, které má na nich být použito; je-li pozemek zařazen v evidenci půdy podle zákona o zemědělství, identifikuje se identifikačním číslem půdního bloku, popřípadě dílu půdního bloku a jeho výměrou, jinak se identifikuje katastrálním územím a parcelním číslem pozemku,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b)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souhlas vlastníka zemědělské půdy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 na níž mají být sedimenty použity, nebo jiné osoby, která je oprávněna tuto zemědělskou půdu užívat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(uživatel), 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nejedná-li se o žadatele,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c)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údaje o kvalitě sedimentů 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v rozsahu stanoveném zvláštním právním předpisem</a:t>
            </a:r>
            <a:r>
              <a:rPr lang="cs-CZ" sz="2500" b="0" i="0" baseline="30000" dirty="0">
                <a:effectLst/>
                <a:latin typeface="Verdana" panose="020B0604030504040204" pitchFamily="34" charset="0"/>
              </a:rPr>
              <a:t>29)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 ne starší 3 let,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d)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údaj o původu sedimentů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e)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informace o způsobu vzorkování půd a sedimentů 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a o technologickém zpracování sedimentu před použitím,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f)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údaje o kvalitě půdy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 na kterou mají být sedimenty použity, v rozsahu stanoveném zvláštním právním předpisem</a:t>
            </a:r>
            <a:r>
              <a:rPr lang="cs-CZ" sz="2500" b="0" i="0" baseline="30000" dirty="0">
                <a:effectLst/>
                <a:latin typeface="Verdana" panose="020B0604030504040204" pitchFamily="34" charset="0"/>
              </a:rPr>
              <a:t>29)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g)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potvrzení laboratoře o odběru a hodnocení vzorků sedimentu a půdy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, na kterou mají být sedimenty použity, s uvedením akreditace pro provádění odběrů a rozborů pro příslušné matrice půda a sediment,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h)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umístění mezideponie 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způsobem uvedeným v písmenu a) a</a:t>
            </a:r>
          </a:p>
          <a:p>
            <a:pPr algn="just"/>
            <a:r>
              <a:rPr lang="cs-CZ" sz="2500" b="0" i="0" dirty="0">
                <a:effectLst/>
                <a:latin typeface="Verdana" panose="020B0604030504040204" pitchFamily="34" charset="0"/>
              </a:rPr>
              <a:t>i) předpokládané </a:t>
            </a:r>
            <a:r>
              <a:rPr lang="cs-CZ" sz="25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datum zahájení použití sedimentů</a:t>
            </a:r>
            <a:r>
              <a:rPr lang="cs-CZ" sz="2500" b="0" i="0" dirty="0">
                <a:effectLst/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cs-CZ" sz="2500" dirty="0">
                <a:solidFill>
                  <a:srgbClr val="FF0000"/>
                </a:solidFill>
              </a:rPr>
              <a:t>další specifické podmínky může určit příslušný úřad</a:t>
            </a:r>
          </a:p>
        </p:txBody>
      </p:sp>
    </p:spTree>
    <p:extLst>
      <p:ext uri="{BB962C8B-B14F-4D97-AF65-F5344CB8AC3E}">
        <p14:creationId xmlns:p14="http://schemas.microsoft.com/office/powerpoint/2010/main" val="363183917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8928992" cy="1102568"/>
          </a:xfrm>
          <a:solidFill>
            <a:schemeClr val="accent3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Používání sedimentů na zemědělské půdě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703388" y="1600201"/>
            <a:ext cx="8856662" cy="51419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800" b="1" dirty="0"/>
              <a:t>Souhlas s použitím sedimentu na ZPF </a:t>
            </a:r>
            <a:br>
              <a:rPr lang="cs-CZ" sz="2800" b="1" dirty="0"/>
            </a:br>
            <a:r>
              <a:rPr lang="cs-CZ" sz="2400" i="1" dirty="0"/>
              <a:t>(podle § 15 zákona č. 334/1992 Sb.) </a:t>
            </a:r>
            <a:r>
              <a:rPr lang="cs-CZ" sz="2800" i="1" dirty="0"/>
              <a:t>– odbor ŽP na ORP</a:t>
            </a:r>
          </a:p>
          <a:p>
            <a:pPr marL="0" indent="0">
              <a:buNone/>
              <a:defRPr/>
            </a:pPr>
            <a:endParaRPr lang="cs-CZ" sz="2600" b="1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2600" b="1" dirty="0">
                <a:solidFill>
                  <a:srgbClr val="FF0000"/>
                </a:solidFill>
              </a:rPr>
              <a:t>Souhlas s použitím sedimentu na ZPF musí být uchováván zemědělcem pro potřeby odborného dozoru (ÚKZÚZ) po dobu 7 let od použití sedimentů.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16439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8928992" cy="1102568"/>
          </a:xfrm>
          <a:solidFill>
            <a:schemeClr val="accent3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Používání sedimentů na zemědělské půdě</a:t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600200"/>
            <a:ext cx="89281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b="1" dirty="0"/>
              <a:t>Hlavní podmínky pro používání sedimentů na zemědělské půdě (vyhláška č. 257/2009 Sb.)</a:t>
            </a:r>
            <a:endParaRPr lang="cs-CZ" dirty="0"/>
          </a:p>
          <a:p>
            <a:pPr>
              <a:defRPr/>
            </a:pPr>
            <a:r>
              <a:rPr lang="cs-CZ" b="1" dirty="0"/>
              <a:t>Dodržení koncentrací rizikových prvků (látek) </a:t>
            </a:r>
            <a:r>
              <a:rPr lang="cs-CZ" dirty="0"/>
              <a:t>v sedimentech a v půdě. </a:t>
            </a:r>
          </a:p>
          <a:p>
            <a:pPr>
              <a:defRPr/>
            </a:pPr>
            <a:r>
              <a:rPr lang="cs-CZ" b="1" dirty="0"/>
              <a:t>Maximální dávka sedimentu 300–750 t sušiny na 1 ha </a:t>
            </a:r>
            <a:r>
              <a:rPr lang="cs-CZ" dirty="0"/>
              <a:t>(podle textury půdy a sedimentu) při výšce vrstvy použitého sedimentu do 10 cm.</a:t>
            </a:r>
          </a:p>
          <a:p>
            <a:pPr>
              <a:defRPr/>
            </a:pPr>
            <a:r>
              <a:rPr lang="cs-CZ" dirty="0"/>
              <a:t>Zapravení do půdy do 10 dnů od jejich rozprostření. </a:t>
            </a:r>
          </a:p>
          <a:p>
            <a:pPr>
              <a:defRPr/>
            </a:pPr>
            <a:r>
              <a:rPr lang="cs-CZ" dirty="0"/>
              <a:t>Časový odstup od posledního použití sedimentu – více než 10 let.  </a:t>
            </a:r>
          </a:p>
          <a:p>
            <a:pPr>
              <a:defRPr/>
            </a:pPr>
            <a:r>
              <a:rPr lang="cs-CZ" dirty="0"/>
              <a:t>Časový odstup od posledního použití upraveného kalu – </a:t>
            </a:r>
            <a:br>
              <a:rPr lang="cs-CZ" dirty="0"/>
            </a:br>
            <a:r>
              <a:rPr lang="cs-CZ" dirty="0"/>
              <a:t>více než 1 rok.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03291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8928992" cy="1102568"/>
          </a:xfrm>
          <a:solidFill>
            <a:schemeClr val="accent3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Používání sedimentů na zemědělské půdě</a:t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700809"/>
            <a:ext cx="8928100" cy="5157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1" dirty="0"/>
              <a:t>Oznámení o použití sedimentu na OŽP ORP </a:t>
            </a:r>
            <a:r>
              <a:rPr lang="cs-CZ" sz="2800" dirty="0"/>
              <a:t>– 14 dní před použitím.</a:t>
            </a: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</a:rPr>
              <a:t>Oznámení o použití sedimentu na ÚKZÚZ </a:t>
            </a:r>
            <a:r>
              <a:rPr lang="cs-CZ" sz="2800" dirty="0"/>
              <a:t>14 dní před použitím.</a:t>
            </a:r>
          </a:p>
          <a:p>
            <a:pPr>
              <a:defRPr/>
            </a:pPr>
            <a:r>
              <a:rPr lang="cs-CZ" sz="2800" b="1" dirty="0"/>
              <a:t>Evidence o použití sedimentu +</a:t>
            </a:r>
            <a:r>
              <a:rPr lang="cs-CZ" sz="2800" dirty="0"/>
              <a:t> evidenční list (kontroluje ÚKZÚZ).</a:t>
            </a:r>
          </a:p>
          <a:p>
            <a:pPr marL="0" indent="0">
              <a:buNone/>
              <a:defRPr/>
            </a:pP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07346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AAEBB-2116-42FE-9F83-123A4966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DB17B-D44B-4A1E-AACF-AADC31510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pro používání upravených kalů na zemědělské půdě</a:t>
            </a:r>
          </a:p>
          <a:p>
            <a:r>
              <a:rPr lang="cs-CZ" dirty="0"/>
              <a:t>Pravidla pro používání sedimentů na zemědělské půdě</a:t>
            </a:r>
          </a:p>
          <a:p>
            <a:r>
              <a:rPr lang="cs-CZ" dirty="0"/>
              <a:t>Registr sedimentů – využití</a:t>
            </a:r>
          </a:p>
          <a:p>
            <a:r>
              <a:rPr lang="cs-CZ" dirty="0"/>
              <a:t>Dotazy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579D2B-A4BA-4F45-B38E-315CBEF4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03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6E21A-E182-428B-A9CE-50E45B4E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o použití sedimentů na 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7FD402-B40C-4321-8A0A-D002FC23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b="0" i="0" dirty="0">
                <a:effectLst/>
                <a:latin typeface="Verdana" panose="020B0604030504040204" pitchFamily="34" charset="0"/>
              </a:rPr>
              <a:t>§ 3a zákona 334/1992 – odst. 4</a:t>
            </a:r>
          </a:p>
          <a:p>
            <a:pPr marL="0" indent="0" algn="just">
              <a:buNone/>
            </a:pPr>
            <a:r>
              <a:rPr lang="cs-CZ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Orgán ochrany zemědělského půdního fondu vede evidenci o použití sedimentů </a:t>
            </a:r>
            <a:r>
              <a:rPr lang="cs-CZ" b="0" i="0" dirty="0">
                <a:effectLst/>
                <a:latin typeface="Verdana" panose="020B0604030504040204" pitchFamily="34" charset="0"/>
              </a:rPr>
              <a:t>z rybníků, vodních nádrží a vodních toků na zemědělské půdě ve svém správním obvodu a </a:t>
            </a:r>
            <a:r>
              <a:rPr lang="cs-CZ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předává údaje do evidence půdy podle zákona o zemědělství. </a:t>
            </a:r>
            <a:r>
              <a:rPr lang="cs-CZ" b="0" i="0" dirty="0">
                <a:effectLst/>
                <a:latin typeface="Verdana" panose="020B0604030504040204" pitchFamily="34" charset="0"/>
              </a:rPr>
              <a:t>Obsahem evidence jsou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a) den nabytí právní moci souhlasu vydaného podle odstavce 1, popřípadě den nabytí právní moci rozhodnutí, pro které byl souhlas závazným podkladem,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b) množství sedimentů v tunách sušiny sedimentu na hektar,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c) údaje o kvalitě sedimentu,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d) údaje o původu sedimentu,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e) údaje o pozemcích, na kterých je mezideponie,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f) údaje o pozemcích, na kterých mají být sedimenty použity, a</a:t>
            </a:r>
          </a:p>
          <a:p>
            <a:pPr algn="just"/>
            <a:r>
              <a:rPr lang="cs-CZ" b="0" i="0" dirty="0">
                <a:effectLst/>
                <a:latin typeface="Verdana" panose="020B0604030504040204" pitchFamily="34" charset="0"/>
              </a:rPr>
              <a:t>g) datum zahájení použití sedimentů.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3D1A94-676A-4D98-8013-C15C4C3B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04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LPIS?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accent2"/>
                </a:solidFill>
              </a:rPr>
              <a:t>L</a:t>
            </a:r>
            <a:r>
              <a:rPr lang="cs-CZ" b="0" dirty="0"/>
              <a:t>and </a:t>
            </a:r>
            <a:r>
              <a:rPr lang="cs-CZ" sz="4800" dirty="0" err="1">
                <a:solidFill>
                  <a:schemeClr val="accent2"/>
                </a:solidFill>
              </a:rPr>
              <a:t>P</a:t>
            </a:r>
            <a:r>
              <a:rPr lang="cs-CZ" b="0" dirty="0" err="1"/>
              <a:t>arcels</a:t>
            </a:r>
            <a:r>
              <a:rPr lang="cs-CZ" b="0" dirty="0"/>
              <a:t> </a:t>
            </a:r>
            <a:r>
              <a:rPr lang="cs-CZ" sz="4800" dirty="0" err="1">
                <a:solidFill>
                  <a:schemeClr val="accent2"/>
                </a:solidFill>
              </a:rPr>
              <a:t>I</a:t>
            </a:r>
            <a:r>
              <a:rPr lang="cs-CZ" b="0" dirty="0" err="1"/>
              <a:t>nformation</a:t>
            </a:r>
            <a:r>
              <a:rPr lang="cs-CZ" b="0" dirty="0"/>
              <a:t> </a:t>
            </a:r>
            <a:r>
              <a:rPr lang="cs-CZ" sz="4800" dirty="0" err="1">
                <a:solidFill>
                  <a:schemeClr val="accent2"/>
                </a:solidFill>
              </a:rPr>
              <a:t>S</a:t>
            </a:r>
            <a:r>
              <a:rPr lang="cs-CZ" b="0" dirty="0" err="1"/>
              <a:t>ystem</a:t>
            </a:r>
            <a:endParaRPr lang="cs-CZ" b="0" dirty="0"/>
          </a:p>
          <a:p>
            <a:pPr marL="0" indent="0">
              <a:buNone/>
            </a:pPr>
            <a:r>
              <a:rPr lang="en-US" dirty="0"/>
              <a:t>=</a:t>
            </a:r>
            <a:r>
              <a:rPr lang="cs-CZ" dirty="0"/>
              <a:t> Informační systém pro evidenci půdy dle uživatelských vztahů </a:t>
            </a:r>
          </a:p>
          <a:p>
            <a:pPr marL="0" indent="0">
              <a:buNone/>
            </a:pPr>
            <a:endParaRPr lang="cs-CZ" sz="2200" dirty="0">
              <a:latin typeface="Arial" charset="0"/>
            </a:endParaRPr>
          </a:p>
          <a:p>
            <a:pPr marL="0" indent="0">
              <a:buNone/>
            </a:pPr>
            <a:r>
              <a:rPr lang="cs-CZ" sz="2200" dirty="0">
                <a:latin typeface="Arial" charset="0"/>
              </a:rPr>
              <a:t>Zajišťuje:</a:t>
            </a:r>
          </a:p>
          <a:p>
            <a:pPr lvl="2">
              <a:buClr>
                <a:schemeClr val="accent2"/>
              </a:buClr>
            </a:pPr>
            <a:r>
              <a:rPr lang="cs-CZ" sz="2200" dirty="0">
                <a:latin typeface="Arial" charset="0"/>
              </a:rPr>
              <a:t>Evidenci užívacích vztahů zemědělské půdy v ČR</a:t>
            </a:r>
          </a:p>
          <a:p>
            <a:pPr lvl="2">
              <a:buClr>
                <a:schemeClr val="accent2"/>
              </a:buClr>
            </a:pPr>
            <a:r>
              <a:rPr lang="cs-CZ" sz="2200" dirty="0">
                <a:latin typeface="Arial" charset="0"/>
              </a:rPr>
              <a:t>Slouží jako referenční systém pro Platební agenturu (SZIF) tj. pro přístup ČR k evropským a národním dotacím (</a:t>
            </a:r>
            <a:r>
              <a:rPr lang="cs-CZ" sz="2200" u="sng" dirty="0">
                <a:latin typeface="Arial" charset="0"/>
              </a:rPr>
              <a:t>více než </a:t>
            </a:r>
          </a:p>
          <a:p>
            <a:pPr lvl="2">
              <a:buClr>
                <a:schemeClr val="accent2"/>
              </a:buClr>
            </a:pPr>
            <a:r>
              <a:rPr lang="cs-CZ" sz="2200" dirty="0">
                <a:latin typeface="Arial" charset="0"/>
              </a:rPr>
              <a:t>Umožňuje přístup k informacím zemědělské veřejnosti</a:t>
            </a:r>
          </a:p>
          <a:p>
            <a:pPr marL="0" indent="0">
              <a:buNone/>
            </a:pPr>
            <a:endParaRPr lang="cs-CZ" b="0" dirty="0"/>
          </a:p>
          <a:p>
            <a:endParaRPr lang="cs-CZ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62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půdy v LPIS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268760"/>
            <a:ext cx="6912768" cy="5080880"/>
          </a:xfrm>
        </p:spPr>
      </p:pic>
      <p:sp>
        <p:nvSpPr>
          <p:cNvPr id="5" name="Obdélník 4"/>
          <p:cNvSpPr/>
          <p:nvPr/>
        </p:nvSpPr>
        <p:spPr>
          <a:xfrm>
            <a:off x="7032105" y="3996000"/>
            <a:ext cx="2303507" cy="12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5" idx="1"/>
          </p:cNvCxnSpPr>
          <p:nvPr/>
        </p:nvCxnSpPr>
        <p:spPr>
          <a:xfrm flipH="1" flipV="1">
            <a:off x="5087888" y="3573016"/>
            <a:ext cx="1944216" cy="4859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7168002" y="1890000"/>
            <a:ext cx="173631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umožňuje registr sedimentů?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Podporu povolování aplikací sedimentů na zemědělské půdě</a:t>
            </a:r>
          </a:p>
          <a:p>
            <a:r>
              <a:rPr lang="cs-CZ" dirty="0"/>
              <a:t>Evidenci aplikací sedimentů</a:t>
            </a:r>
          </a:p>
          <a:p>
            <a:r>
              <a:rPr lang="cs-CZ" dirty="0"/>
              <a:t>Využití pro kontrolu skladování a aplikace</a:t>
            </a:r>
          </a:p>
        </p:txBody>
      </p:sp>
    </p:spTree>
    <p:extLst>
      <p:ext uri="{BB962C8B-B14F-4D97-AF65-F5344CB8AC3E}">
        <p14:creationId xmlns:p14="http://schemas.microsoft.com/office/powerpoint/2010/main" val="423136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povolování sedimentů na zemědělské půdě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53247"/>
            <a:ext cx="8229600" cy="2799889"/>
          </a:xfrm>
        </p:spPr>
        <p:txBody>
          <a:bodyPr>
            <a:normAutofit/>
          </a:bodyPr>
          <a:lstStyle/>
          <a:p>
            <a:r>
              <a:rPr lang="cs-CZ" dirty="0"/>
              <a:t>Kontrola uživatele a výměry půdního bloku</a:t>
            </a:r>
          </a:p>
          <a:p>
            <a:r>
              <a:rPr lang="cs-CZ" dirty="0"/>
              <a:t>Kontrola parcel KN</a:t>
            </a:r>
          </a:p>
          <a:p>
            <a:r>
              <a:rPr lang="cs-CZ" dirty="0"/>
              <a:t>Indikace překročení limitů sledovaných látek v půdě (dle registru kontaminovaných ploch)</a:t>
            </a:r>
          </a:p>
          <a:p>
            <a:r>
              <a:rPr lang="cs-CZ" dirty="0"/>
              <a:t>Indikace dodržení lhůty pro opětovné ukládání sedimentů</a:t>
            </a:r>
          </a:p>
          <a:p>
            <a:r>
              <a:rPr lang="cs-CZ" dirty="0"/>
              <a:t>Indikace snížení dávky dle BPEJ (pátá číslice kódu)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50" y="4701722"/>
            <a:ext cx="86296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8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parcel KN</a:t>
            </a:r>
          </a:p>
        </p:txBody>
      </p:sp>
      <p:pic>
        <p:nvPicPr>
          <p:cNvPr id="4" name="Zástupný symbol pro obsah 3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3" b="30359"/>
          <a:stretch/>
        </p:blipFill>
        <p:spPr>
          <a:xfrm>
            <a:off x="1991544" y="1340768"/>
            <a:ext cx="8229600" cy="36000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b="13486"/>
          <a:stretch/>
        </p:blipFill>
        <p:spPr>
          <a:xfrm>
            <a:off x="2564648" y="1844824"/>
            <a:ext cx="6123640" cy="45430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919536" y="1520808"/>
            <a:ext cx="28803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738650" y="4851168"/>
            <a:ext cx="36004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207568" y="1700808"/>
            <a:ext cx="4531082" cy="31503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711624" y="3861048"/>
            <a:ext cx="1512168" cy="2454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13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Zástupný symbol pro obsah 3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3" b="30359"/>
          <a:stretch/>
        </p:blipFill>
        <p:spPr>
          <a:xfrm>
            <a:off x="1991544" y="1485525"/>
            <a:ext cx="8229600" cy="360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568952" cy="1143000"/>
          </a:xfrm>
        </p:spPr>
        <p:txBody>
          <a:bodyPr>
            <a:noAutofit/>
          </a:bodyPr>
          <a:lstStyle/>
          <a:p>
            <a:r>
              <a:rPr lang="cs-CZ" sz="2800" dirty="0"/>
              <a:t>Překročení limitů sledovaných látek v půdě </a:t>
            </a:r>
            <a:br>
              <a:rPr lang="cs-CZ" sz="2800" dirty="0"/>
            </a:br>
            <a:r>
              <a:rPr lang="cs-CZ" sz="2800" dirty="0"/>
              <a:t>(dle registru kontaminovaných ploch)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26" y="1917112"/>
            <a:ext cx="7275267" cy="44642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616280" y="1664824"/>
            <a:ext cx="100811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320136" y="3789040"/>
            <a:ext cx="2232248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320136" y="4083410"/>
            <a:ext cx="2232248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20136" y="5256248"/>
            <a:ext cx="2232248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456040" y="3861040"/>
            <a:ext cx="792088" cy="449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6456040" y="3861040"/>
            <a:ext cx="792088" cy="3393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456040" y="3861040"/>
            <a:ext cx="792088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135560" y="1844824"/>
            <a:ext cx="345638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8436260" y="1844824"/>
            <a:ext cx="684076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1919536" y="1665525"/>
            <a:ext cx="28803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567608" y="3284984"/>
            <a:ext cx="1584176" cy="107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202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4" b="17101"/>
          <a:stretch/>
        </p:blipFill>
        <p:spPr>
          <a:xfrm>
            <a:off x="2207568" y="1853247"/>
            <a:ext cx="8125594" cy="6832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Indikace dodržení lhůty pro opětovné ukládání sedimentů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2608467"/>
            <a:ext cx="5040559" cy="4231034"/>
          </a:xfrm>
        </p:spPr>
      </p:pic>
      <p:sp>
        <p:nvSpPr>
          <p:cNvPr id="6" name="TextovéPole 5"/>
          <p:cNvSpPr txBox="1"/>
          <p:nvPr/>
        </p:nvSpPr>
        <p:spPr>
          <a:xfrm>
            <a:off x="8011593" y="4293097"/>
            <a:ext cx="2232248" cy="430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Omezení aplikace sedimentů dřívější aplikace (10 let)</a:t>
            </a:r>
          </a:p>
        </p:txBody>
      </p:sp>
      <p:cxnSp>
        <p:nvCxnSpPr>
          <p:cNvPr id="7" name="Přímá spojnice se šipkou 6"/>
          <p:cNvCxnSpPr>
            <a:stCxn id="6" idx="1"/>
          </p:cNvCxnSpPr>
          <p:nvPr/>
        </p:nvCxnSpPr>
        <p:spPr>
          <a:xfrm flipH="1" flipV="1">
            <a:off x="6600057" y="3933058"/>
            <a:ext cx="1411536" cy="5754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1"/>
          </p:cNvCxnSpPr>
          <p:nvPr/>
        </p:nvCxnSpPr>
        <p:spPr>
          <a:xfrm flipH="1">
            <a:off x="4799857" y="4508540"/>
            <a:ext cx="3211736" cy="12247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135560" y="1808840"/>
            <a:ext cx="28803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2423592" y="2000652"/>
            <a:ext cx="3600400" cy="1572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8616280" y="1808840"/>
            <a:ext cx="1604864" cy="215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2495600" y="3645024"/>
            <a:ext cx="158417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536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Zástupný symbol pro obsah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98" y="2308242"/>
            <a:ext cx="6480720" cy="4001078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3" b="2694"/>
          <a:stretch/>
        </p:blipFill>
        <p:spPr>
          <a:xfrm>
            <a:off x="2351584" y="1512000"/>
            <a:ext cx="8125594" cy="7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Indikace snížení dávky dle BPEJ </a:t>
            </a:r>
            <a:br>
              <a:rPr lang="cs-CZ" dirty="0"/>
            </a:br>
            <a:r>
              <a:rPr lang="cs-CZ" sz="2200" dirty="0"/>
              <a:t>(pátá číslice kódu BPEJ)</a:t>
            </a:r>
          </a:p>
        </p:txBody>
      </p:sp>
      <p:sp>
        <p:nvSpPr>
          <p:cNvPr id="5" name="Obdélník 4"/>
          <p:cNvSpPr/>
          <p:nvPr/>
        </p:nvSpPr>
        <p:spPr>
          <a:xfrm>
            <a:off x="7176120" y="3625544"/>
            <a:ext cx="36004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968208" y="5697272"/>
            <a:ext cx="36004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832304" y="2052000"/>
            <a:ext cx="1008112" cy="188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279576" y="2060848"/>
            <a:ext cx="28803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439816" y="2830480"/>
            <a:ext cx="1368152" cy="1462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7536160" y="2240848"/>
            <a:ext cx="1296144" cy="13846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3071664" y="3223436"/>
            <a:ext cx="1584176" cy="421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H="1" flipV="1">
            <a:off x="2567608" y="2240848"/>
            <a:ext cx="1872208" cy="58963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4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aplikací sedimentů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1340769"/>
            <a:ext cx="6907619" cy="5001419"/>
          </a:xfrm>
        </p:spPr>
      </p:pic>
      <p:sp>
        <p:nvSpPr>
          <p:cNvPr id="5" name="TextovéPole 4"/>
          <p:cNvSpPr txBox="1"/>
          <p:nvPr/>
        </p:nvSpPr>
        <p:spPr>
          <a:xfrm>
            <a:off x="7320136" y="3212977"/>
            <a:ext cx="223224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Zákres aplikace sedimentů na části půdního bloku</a:t>
            </a:r>
          </a:p>
        </p:txBody>
      </p:sp>
      <p:cxnSp>
        <p:nvCxnSpPr>
          <p:cNvPr id="7" name="Přímá spojnice se šipkou 6"/>
          <p:cNvCxnSpPr>
            <a:stCxn id="5" idx="1"/>
          </p:cNvCxnSpPr>
          <p:nvPr/>
        </p:nvCxnSpPr>
        <p:spPr>
          <a:xfrm flipH="1">
            <a:off x="4797880" y="3443810"/>
            <a:ext cx="2522256" cy="1641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7320136" y="2168880"/>
            <a:ext cx="2232248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07969" y="6165304"/>
            <a:ext cx="433037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485869" y="4900519"/>
            <a:ext cx="1587294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Nástroje pro zákres</a:t>
            </a:r>
          </a:p>
        </p:txBody>
      </p:sp>
      <p:cxnSp>
        <p:nvCxnSpPr>
          <p:cNvPr id="18" name="Přímá spojnice se šipkou 17"/>
          <p:cNvCxnSpPr>
            <a:stCxn id="15" idx="1"/>
          </p:cNvCxnSpPr>
          <p:nvPr/>
        </p:nvCxnSpPr>
        <p:spPr>
          <a:xfrm flipH="1">
            <a:off x="6241005" y="5039018"/>
            <a:ext cx="1244864" cy="1126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7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10801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cs-CZ" altLang="cs-CZ" sz="3200" b="1" dirty="0"/>
              <a:t>Upravené kaly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524000" y="1484784"/>
            <a:ext cx="9144000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altLang="en-US" sz="2200" b="1" dirty="0"/>
              <a:t>Právní předpisy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2200" b="1" dirty="0">
                <a:solidFill>
                  <a:srgbClr val="FF0000"/>
                </a:solidFill>
                <a:cs typeface="Arial" charset="0"/>
              </a:rPr>
              <a:t>Zákon č. 541/2020 Sb., o odpadech, s účinností od 1. 1. 2021 (§ 67–69)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2200" b="1" dirty="0">
                <a:solidFill>
                  <a:srgbClr val="FF0000"/>
                </a:solidFill>
                <a:cs typeface="Arial" charset="0"/>
              </a:rPr>
              <a:t>Vyhláška č. 273/2021 Sb., o podrobnostech nakládání s odpady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2200" b="1" dirty="0">
                <a:solidFill>
                  <a:srgbClr val="FF0000"/>
                </a:solidFill>
                <a:cs typeface="Arial" charset="0"/>
              </a:rPr>
              <a:t>Zákon </a:t>
            </a:r>
            <a:r>
              <a:rPr lang="cs-CZ" altLang="cs-CZ" sz="2200" b="1" dirty="0">
                <a:solidFill>
                  <a:srgbClr val="FF0000"/>
                </a:solidFill>
              </a:rPr>
              <a:t>č. 156/1998 Sb., o hnojivech </a:t>
            </a:r>
            <a:endParaRPr lang="cs-CZ" altLang="en-US" sz="38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altLang="en-US" sz="2200" b="1" dirty="0"/>
              <a:t>Kal</a:t>
            </a:r>
            <a:r>
              <a:rPr lang="cs-CZ" altLang="en-US" sz="2200" dirty="0"/>
              <a:t> = odpad</a:t>
            </a:r>
          </a:p>
          <a:p>
            <a:pPr marL="266700" indent="-266700">
              <a:lnSpc>
                <a:spcPct val="120000"/>
              </a:lnSpc>
              <a:spcBef>
                <a:spcPts val="400"/>
              </a:spcBef>
            </a:pPr>
            <a:r>
              <a:rPr lang="cs-CZ" altLang="en-US" sz="2200" dirty="0"/>
              <a:t>kal z čistíren odpadních vod zpracovávajících městské odpadní vody nebo odpadní vody z domácností, potravinářského průmyslu a zemědělství,  kal ze septiků a jiných podobných zařízení. </a:t>
            </a:r>
          </a:p>
          <a:p>
            <a:pPr marL="0" indent="0">
              <a:lnSpc>
                <a:spcPct val="80000"/>
              </a:lnSpc>
            </a:pPr>
            <a:endParaRPr lang="cs-CZ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40295947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6E34-81F2-43D8-8D7F-DCD148B0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27D6E-AD20-4DDB-A98C-75BDA6E6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vyhlášky č. 257/2009 Sb. uložení sedimentů na ZPF v §2 odst. 2 – Dodržení limitních hodnot se prokazuje protokolem o výsledcích analýz vzorků sedimentu odebraných před a po jeho vytěžení – tzn. musím rozbory sedimentu odebrané ze dna rybníku, nádrže a další rozbory sedimentu když se aplikují na pole a to i v případě, že tyto dvě činnosti probíhají v jeden den?</a:t>
            </a:r>
          </a:p>
          <a:p>
            <a:endParaRPr lang="cs-CZ" dirty="0"/>
          </a:p>
          <a:p>
            <a:r>
              <a:rPr lang="cs-CZ" dirty="0"/>
              <a:t>Rozbor před vytěžením sedimentu slouží pro rozhodování orgánu ochrany zemědělského půdního fondu – zda vůbec vydat souhlas s použitím sedimentů na ZP (určení místa mezideponie apod.)</a:t>
            </a:r>
          </a:p>
          <a:p>
            <a:r>
              <a:rPr lang="cs-CZ" dirty="0"/>
              <a:t>Rozbor po vytěžení sedimentu – slouží k ověření, zda vytěžený sediment stále splňuje podmínky vyhlášky. Pro ÚKZÚZ rozhodující.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C9A22C-2715-425D-9F95-7AEF96B9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570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80359-2B8C-4A4E-814D-8F135AD1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E49E8-BA28-4FC6-9D6B-116BE58C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Kde přesně najdu informaci zda a kdy byly na pozemku použity sedimenty nebo kaly?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informace o předchozím použití sedimentu by měla být zanesena do registru sedimentů v LPIS (evidence půdy) – povinnost orgánu ochrany ZPF.</a:t>
            </a:r>
          </a:p>
          <a:p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Informace o předchozí aplikaci kalů nebyly evidovány – programy použití kalů nebyly schvalovány.</a:t>
            </a:r>
          </a:p>
          <a:p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1.1.2021 – schvaluje programy ÚKZÚZ – oddělení hnojiv – za rok 2021 do současnosti lze informace získat dotazem na ÚKZÚZ.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Záměr realizovat společný registr sedimentů a kalů, kde by byly veškeré informace dohledatelné.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FDB193-E68E-431A-87D5-60E763D4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667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D2D71-8101-47EF-89A3-B5E93D04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FB461-19DE-471A-A960-D1ACD5771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se přepočítává množství sedimentu v t na množství sedimentu v tunách sušiny?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přesný přepočet množství sedimentů čerstvého stavu na sušinu je nutné disponovat údajem o sušině/vlhkosti kalu. Prokazovat by měl žadatel o souhlas.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D228A9-635B-40CA-9759-6D95DDA9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pPr rtl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073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2" descr="Obsah obrázku exteriér, obloha, příroda, sníh&#10;&#10;Popis vygenerován s velmi vysokou mírou spolehlivosti">
            <a:extLst>
              <a:ext uri="{FF2B5EF4-FFF2-40B4-BE49-F238E27FC236}">
                <a16:creationId xmlns:a16="http://schemas.microsoft.com/office/drawing/2014/main" id="{AEE09AED-F536-4D19-AEB0-82B1BDB7D2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8" r="-1" b="18928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58A9BB1-7697-4F35-9A1C-7E099E79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2" y="5623887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cs-CZ" sz="4400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Čas na další dotazy…..</a:t>
            </a:r>
            <a:br>
              <a:rPr lang="cs-CZ" sz="1200" dirty="0">
                <a:solidFill>
                  <a:srgbClr val="EBEBEB"/>
                </a:solidFill>
              </a:rPr>
            </a:br>
            <a:br>
              <a:rPr lang="cs-CZ" sz="1200" dirty="0">
                <a:solidFill>
                  <a:srgbClr val="EBEBEB"/>
                </a:solidFill>
              </a:rPr>
            </a:br>
            <a:endParaRPr lang="en-US" sz="12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4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Obrázek 9" descr="Obsah obrázku text, kniha, police, osoba&#10;&#10;Popis byl vytvořen automaticky">
            <a:extLst>
              <a:ext uri="{FF2B5EF4-FFF2-40B4-BE49-F238E27FC236}">
                <a16:creationId xmlns:a16="http://schemas.microsoft.com/office/drawing/2014/main" id="{D1E42317-FC33-4D4D-AB13-8672E4733C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568" r="-1" b="13551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0BF435-8AC2-4DD6-B765-07E826EEF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>
                <a:solidFill>
                  <a:srgbClr val="66FFFF"/>
                </a:solidFill>
              </a:rPr>
              <a:t>Děkuji</a:t>
            </a:r>
            <a:r>
              <a:rPr lang="en-US" sz="4800" b="1" dirty="0">
                <a:solidFill>
                  <a:srgbClr val="66FFFF"/>
                </a:solidFill>
              </a:rPr>
              <a:t> za </a:t>
            </a:r>
            <a:r>
              <a:rPr lang="en-US" sz="4800" b="1" dirty="0" err="1">
                <a:solidFill>
                  <a:srgbClr val="66FFFF"/>
                </a:solidFill>
              </a:rPr>
              <a:t>pozornost</a:t>
            </a:r>
            <a:endParaRPr lang="en-US" sz="4800" b="1" dirty="0">
              <a:solidFill>
                <a:srgbClr val="66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5D783B-24C7-4526-BBBA-3E131A38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984" y="5826454"/>
            <a:ext cx="838199" cy="833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9CD8D479-8942-46E8-A226-A4E01F7A105C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6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928992" cy="10801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cs-CZ" altLang="cs-CZ" sz="3200" b="1" dirty="0"/>
              <a:t>Upravené kaly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524000" y="1484784"/>
            <a:ext cx="9144000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cs-CZ" altLang="en-US" sz="2200" b="1" dirty="0">
                <a:solidFill>
                  <a:srgbClr val="FF0000"/>
                </a:solidFill>
              </a:rPr>
              <a:t>Na zemědělskou půdu lze využít pouze upravený kal !!!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cs-CZ" altLang="en-US" sz="2200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cs-CZ" altLang="en-US" sz="2200" b="1" dirty="0"/>
              <a:t>Upravený kal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altLang="en-US" sz="2200" b="1" dirty="0"/>
              <a:t>kal, který byl podroben</a:t>
            </a:r>
          </a:p>
          <a:p>
            <a:pPr marL="587375" lvl="1" indent="-266700">
              <a:lnSpc>
                <a:spcPct val="110000"/>
              </a:lnSpc>
              <a:spcBef>
                <a:spcPts val="400"/>
              </a:spcBef>
            </a:pPr>
            <a:r>
              <a:rPr lang="cs-CZ" altLang="en-US" sz="2200" dirty="0"/>
              <a:t>biologické úpravě, </a:t>
            </a:r>
          </a:p>
          <a:p>
            <a:pPr marL="587375" lvl="1" indent="-266700">
              <a:lnSpc>
                <a:spcPct val="110000"/>
              </a:lnSpc>
              <a:spcBef>
                <a:spcPts val="400"/>
              </a:spcBef>
            </a:pPr>
            <a:r>
              <a:rPr lang="cs-CZ" altLang="en-US" sz="2200" dirty="0"/>
              <a:t>chemické úpravě,</a:t>
            </a:r>
          </a:p>
          <a:p>
            <a:pPr marL="587375" lvl="1" indent="-266700">
              <a:lnSpc>
                <a:spcPct val="110000"/>
              </a:lnSpc>
              <a:spcBef>
                <a:spcPts val="400"/>
              </a:spcBef>
            </a:pPr>
            <a:r>
              <a:rPr lang="cs-CZ" altLang="en-US" sz="2200" dirty="0"/>
              <a:t>tepelné úpravě nebo</a:t>
            </a:r>
          </a:p>
          <a:p>
            <a:pPr marL="587375" lvl="1" indent="-266700">
              <a:lnSpc>
                <a:spcPct val="110000"/>
              </a:lnSpc>
              <a:spcBef>
                <a:spcPts val="400"/>
              </a:spcBef>
            </a:pPr>
            <a:r>
              <a:rPr lang="cs-CZ" altLang="en-US" sz="2200" dirty="0"/>
              <a:t>jakémukoli jinému vhodnému procesu tak, že se významně sníží obsah patogenních organizmů v kalech, a tím zdravotní riziko spojené s jeho aplikací,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altLang="en-US" sz="2200" b="1" dirty="0"/>
              <a:t>nebo přímo splňuje mikrobiologická kritéria stanovená vyhláškou </a:t>
            </a:r>
            <a:r>
              <a:rPr lang="cs-CZ" altLang="en-US" sz="2200" dirty="0"/>
              <a:t>a pro který byl zpracován </a:t>
            </a:r>
            <a:r>
              <a:rPr lang="cs-CZ" altLang="en-US" sz="2200" b="1" dirty="0"/>
              <a:t>program použití kalů (dále jen „Program“).</a:t>
            </a:r>
          </a:p>
          <a:p>
            <a:pPr marL="0" indent="0">
              <a:lnSpc>
                <a:spcPct val="80000"/>
              </a:lnSpc>
            </a:pPr>
            <a:endParaRPr lang="cs-CZ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6092954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>
          <a:xfrm>
            <a:off x="1703388" y="116632"/>
            <a:ext cx="8856662" cy="11025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cs-CZ" altLang="cs-CZ" sz="3200" b="1" dirty="0"/>
              <a:t>Úprava kalů před použitím na zemědělské půdě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524000" y="1556792"/>
            <a:ext cx="9144000" cy="53012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en-US" sz="2200" dirty="0"/>
              <a:t>Osoba, která provedla úpravu kalu, před předáním upraveného kalu k využití na zemědělské půdě, je povinna </a:t>
            </a:r>
            <a:r>
              <a:rPr lang="cs-CZ" altLang="en-US" sz="2200" b="1" dirty="0">
                <a:solidFill>
                  <a:srgbClr val="FF0000"/>
                </a:solidFill>
              </a:rPr>
              <a:t>vypracovat Program a předložit jej ke schválení ÚKZÚZ (povinnost platí od 1.1.2021)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en-US" sz="2200" b="1" dirty="0"/>
              <a:t>Osoba, která provedla úpravu kalu, je povinna předat upravený kal osobě, která je v Programu uvedena a bude tento upravený kal používat – zemědělský podnik.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en-US" sz="2200" dirty="0"/>
              <a:t>Případně může být upravený kal předán do zařízení ke skladování kalů.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en-US" sz="2200" dirty="0"/>
              <a:t>Požadavky na skladování a nebo dočasné uložení upraveného kalu jsou stanovené v prováděcí vyhlášce.</a:t>
            </a:r>
          </a:p>
          <a:p>
            <a:pPr marL="0" indent="0">
              <a:lnSpc>
                <a:spcPct val="80000"/>
              </a:lnSpc>
            </a:pPr>
            <a:endParaRPr lang="cs-CZ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80695253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Nadpis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8928546" cy="108012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cs-CZ" altLang="cs-CZ" sz="3200" b="1" dirty="0"/>
              <a:t>Program použití upravených kalů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524000" y="1556792"/>
            <a:ext cx="9144000" cy="5301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cs-CZ" sz="2400" dirty="0"/>
              <a:t>Náležitosti </a:t>
            </a:r>
            <a:r>
              <a:rPr lang="cs-CZ" sz="2400" b="1" dirty="0"/>
              <a:t>Programu</a:t>
            </a:r>
            <a:r>
              <a:rPr lang="cs-CZ" sz="2400" dirty="0"/>
              <a:t> jsou stanoveny v prováděcí vyhlášce </a:t>
            </a:r>
            <a:br>
              <a:rPr lang="cs-CZ" sz="2400" dirty="0"/>
            </a:br>
            <a:r>
              <a:rPr lang="cs-CZ" sz="2400" dirty="0"/>
              <a:t>č. 273/2021 Sb.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cs-CZ" sz="2800" b="1" dirty="0">
                <a:solidFill>
                  <a:srgbClr val="FF0000"/>
                </a:solidFill>
              </a:rPr>
              <a:t>Program použití upravených kalů</a:t>
            </a:r>
            <a:r>
              <a:rPr lang="cs-CZ" sz="2800" b="1" i="1" dirty="0">
                <a:solidFill>
                  <a:srgbClr val="FF0000"/>
                </a:solidFill>
              </a:rPr>
              <a:t> </a:t>
            </a:r>
            <a:endParaRPr lang="cs-CZ" sz="28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dirty="0"/>
              <a:t>technologie úpravy kalu a celkové množství kalů, na které se vztahuje program</a:t>
            </a:r>
          </a:p>
          <a:p>
            <a:pPr lvl="1">
              <a:defRPr/>
            </a:pPr>
            <a:r>
              <a:rPr lang="cs-CZ" dirty="0"/>
              <a:t>hydrologická situace v zájmovém území použití upravených kalů</a:t>
            </a:r>
          </a:p>
          <a:p>
            <a:pPr lvl="1">
              <a:defRPr/>
            </a:pPr>
            <a:r>
              <a:rPr lang="cs-CZ" dirty="0"/>
              <a:t>zařazení kalu do osevního postupu</a:t>
            </a:r>
          </a:p>
          <a:p>
            <a:pPr lvl="1">
              <a:defRPr/>
            </a:pPr>
            <a:r>
              <a:rPr lang="cs-CZ" dirty="0"/>
              <a:t>pozemky určené k použití kalu a jejich vyhodnocení z hlediska rizikových prvků</a:t>
            </a:r>
          </a:p>
          <a:p>
            <a:pPr lvl="1">
              <a:defRPr/>
            </a:pPr>
            <a:r>
              <a:rPr lang="cs-CZ" dirty="0"/>
              <a:t>popis uložení nebo skladování kalu</a:t>
            </a:r>
          </a:p>
          <a:p>
            <a:pPr lvl="1">
              <a:defRPr/>
            </a:pPr>
            <a:r>
              <a:rPr lang="cs-CZ" dirty="0"/>
              <a:t>návrh monitoringu a plán odběru vzorků kalu a půdy</a:t>
            </a:r>
          </a:p>
          <a:p>
            <a:pPr lvl="1">
              <a:defRPr/>
            </a:pPr>
            <a:r>
              <a:rPr lang="cs-CZ" dirty="0"/>
              <a:t>opatření na ochranu zdraví při práci s kaly.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Evidenční listy kalu </a:t>
            </a:r>
            <a:r>
              <a:rPr lang="cs-CZ" sz="2400" dirty="0"/>
              <a:t>– vyhodnocení kalů z hlediska obsahu živin, rizikových prvků a rizikových látek a mikrobiologických ukazatelů.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3100" b="1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6403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adpis 1"/>
          <p:cNvSpPr>
            <a:spLocks noGrp="1"/>
          </p:cNvSpPr>
          <p:nvPr>
            <p:ph type="title"/>
          </p:nvPr>
        </p:nvSpPr>
        <p:spPr>
          <a:xfrm>
            <a:off x="1631950" y="116631"/>
            <a:ext cx="8928100" cy="158633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br>
              <a:rPr lang="cs-CZ" altLang="cs-CZ" sz="3600" b="1" dirty="0"/>
            </a:br>
            <a:r>
              <a:rPr lang="cs-CZ" altLang="cs-CZ" sz="3200" b="1" dirty="0"/>
              <a:t>Použití upravených kalů na zemědělské půdě</a:t>
            </a:r>
            <a:br>
              <a:rPr lang="cs-CZ" altLang="cs-CZ" sz="3600" b="1" dirty="0"/>
            </a:br>
            <a:endParaRPr lang="cs-CZ" altLang="cs-CZ" sz="3200" b="1" i="1" dirty="0"/>
          </a:p>
        </p:txBody>
      </p:sp>
      <p:sp>
        <p:nvSpPr>
          <p:cNvPr id="216067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929467"/>
            <a:ext cx="8928100" cy="48126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altLang="cs-CZ" sz="2200" b="1" dirty="0"/>
              <a:t>Upravený kal smí na zemědělské půdě použít pouze právnická nebo podnikající fyzická osoba, která tuto půdu užívá.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cs-CZ" altLang="cs-CZ" sz="2200" b="1" dirty="0">
                <a:solidFill>
                  <a:srgbClr val="FF0000"/>
                </a:solidFill>
              </a:rPr>
              <a:t>Použití upravených kalů je dle zákona o odpadech zakázáno</a:t>
            </a:r>
          </a:p>
          <a:p>
            <a:pPr>
              <a:spcBef>
                <a:spcPts val="0"/>
              </a:spcBef>
            </a:pPr>
            <a:r>
              <a:rPr lang="cs-CZ" altLang="cs-CZ" sz="2200" dirty="0"/>
              <a:t>Na zemědělské půdě v CHKO, OPVZ, OPLZ a na zamokřených a zaplavovaných půdách. </a:t>
            </a:r>
          </a:p>
          <a:p>
            <a:pPr>
              <a:spcBef>
                <a:spcPts val="0"/>
              </a:spcBef>
            </a:pPr>
            <a:r>
              <a:rPr lang="cs-CZ" altLang="cs-CZ" sz="2200" dirty="0"/>
              <a:t>Na travních porostech v průběhu vegetačního období až do poslední seče. </a:t>
            </a:r>
          </a:p>
          <a:p>
            <a:pPr>
              <a:spcBef>
                <a:spcPts val="0"/>
              </a:spcBef>
            </a:pPr>
            <a:r>
              <a:rPr lang="cs-CZ" altLang="cs-CZ" sz="2200" dirty="0"/>
              <a:t>V intenzivních ovocných výsadbách.</a:t>
            </a:r>
          </a:p>
          <a:p>
            <a:pPr>
              <a:spcBef>
                <a:spcPts val="0"/>
              </a:spcBef>
            </a:pPr>
            <a:r>
              <a:rPr lang="cs-CZ" altLang="cs-CZ" sz="2200" dirty="0"/>
              <a:t>Na pozemcích využívaných k pěstování polních zelenin v roce jejich pěstování a v roce předcházejícím.</a:t>
            </a:r>
          </a:p>
          <a:p>
            <a:pPr>
              <a:spcBef>
                <a:spcPts val="0"/>
              </a:spcBef>
            </a:pPr>
            <a:r>
              <a:rPr lang="cs-CZ" altLang="cs-CZ" sz="2200" dirty="0"/>
              <a:t>V průběhu vegetace při pěstování pícnin, kukuřice a při pěstování cukrové řepy s využitím chrástu na krmení.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8890831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adpis 1"/>
          <p:cNvSpPr>
            <a:spLocks noGrp="1"/>
          </p:cNvSpPr>
          <p:nvPr>
            <p:ph type="title"/>
          </p:nvPr>
        </p:nvSpPr>
        <p:spPr>
          <a:xfrm>
            <a:off x="1631950" y="115888"/>
            <a:ext cx="8928100" cy="159546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br>
              <a:rPr lang="cs-CZ" altLang="cs-CZ" sz="3600" b="1" dirty="0"/>
            </a:br>
            <a:r>
              <a:rPr lang="cs-CZ" altLang="cs-CZ" sz="3200" b="1" dirty="0"/>
              <a:t>Použití upravených kalů na zemědělské půdě</a:t>
            </a:r>
            <a:br>
              <a:rPr lang="cs-CZ" altLang="cs-CZ" sz="3600" b="1" dirty="0"/>
            </a:br>
            <a:endParaRPr lang="cs-CZ" altLang="cs-CZ" sz="3200" b="1" i="1" dirty="0"/>
          </a:p>
        </p:txBody>
      </p:sp>
      <p:sp>
        <p:nvSpPr>
          <p:cNvPr id="216067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929467"/>
            <a:ext cx="8928100" cy="4812645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cs-CZ" altLang="cs-CZ" sz="2200" b="1" dirty="0">
                <a:solidFill>
                  <a:srgbClr val="FF0000"/>
                </a:solidFill>
              </a:rPr>
              <a:t>Použití upravených kalů je dle zákona o odpadech zakázáno</a:t>
            </a:r>
          </a:p>
          <a:p>
            <a:pPr>
              <a:spcBef>
                <a:spcPts val="0"/>
              </a:spcBef>
            </a:pPr>
            <a:endParaRPr lang="cs-CZ" altLang="cs-CZ" sz="2200" dirty="0"/>
          </a:p>
          <a:p>
            <a:pPr>
              <a:spcBef>
                <a:spcPts val="0"/>
              </a:spcBef>
            </a:pPr>
            <a:r>
              <a:rPr lang="cs-CZ" altLang="cs-CZ" sz="2200" dirty="0"/>
              <a:t>Pokud obsah vybraných rizikových látek překračuje jednu z hodnot stanovených v prováděcí vyhlášce </a:t>
            </a:r>
          </a:p>
          <a:p>
            <a:pPr>
              <a:spcBef>
                <a:spcPts val="0"/>
              </a:spcBef>
            </a:pPr>
            <a:r>
              <a:rPr lang="cs-CZ" altLang="cs-CZ" sz="2200" dirty="0"/>
              <a:t>Na půdách s hodnotou výměnné půdní reakce pod pH 5,6.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Na zemědělské půdě, kde bylo zjištěno překročení preventivní hodnoty podle zákona o ochraně ZPF (dle vyhlášky č. 153/2016 Sb.).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Jestliže kaly nesplňují mikrobiologická kritéria stanovená vyhláškou.</a:t>
            </a:r>
          </a:p>
          <a:p>
            <a:pPr>
              <a:spcBef>
                <a:spcPts val="400"/>
              </a:spcBef>
            </a:pPr>
            <a:endParaRPr lang="cs-CZ" altLang="cs-CZ" sz="3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6088286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Nadpis 1"/>
          <p:cNvSpPr>
            <a:spLocks noGrp="1"/>
          </p:cNvSpPr>
          <p:nvPr>
            <p:ph type="title"/>
          </p:nvPr>
        </p:nvSpPr>
        <p:spPr>
          <a:xfrm>
            <a:off x="1631950" y="116632"/>
            <a:ext cx="8928100" cy="156116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br>
              <a:rPr lang="cs-CZ" altLang="cs-CZ" sz="3600" b="1" dirty="0"/>
            </a:br>
            <a:r>
              <a:rPr lang="cs-CZ" altLang="cs-CZ" sz="3200" b="1" dirty="0"/>
              <a:t>Použití upravených kalů na zemědělské půdě – podkladová vrstva v LPIS</a:t>
            </a:r>
            <a:br>
              <a:rPr lang="cs-CZ" altLang="cs-CZ" sz="3600" b="1" dirty="0"/>
            </a:br>
            <a:endParaRPr lang="cs-CZ" altLang="cs-CZ" sz="3200" b="1" i="1" dirty="0"/>
          </a:p>
        </p:txBody>
      </p:sp>
      <p:sp>
        <p:nvSpPr>
          <p:cNvPr id="216067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31950" y="1484313"/>
            <a:ext cx="89281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endParaRPr lang="cs-CZ" altLang="cs-CZ" sz="320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Vhodnost DPB pro aplikaci upravených </a:t>
            </a:r>
            <a:r>
              <a:rPr lang="cs-CZ"/>
              <a:t>kalů – </a:t>
            </a:r>
            <a:r>
              <a:rPr lang="cs-CZ" dirty="0"/>
              <a:t>kritérium pH ≥ 5,6 </a:t>
            </a:r>
            <a:r>
              <a:rPr lang="cs-CZ"/>
              <a:t>a přístupný fosfor </a:t>
            </a:r>
            <a:r>
              <a:rPr lang="cs-CZ" dirty="0"/>
              <a:t>≤ 100 mg/kg. Na DPB označené žlutou barvou je možno potencionálně kaly vyvážet. Šedě barva naopak znázorňuje DPB , které uvedenou podmínku nesplňují a vývoz kalů na ně uplatnit nelze. Aplikace podléhá schválení ze strany ÚKZÚZ a může být zamítnuta z </a:t>
            </a:r>
            <a:r>
              <a:rPr lang="cs-CZ"/>
              <a:t>jiných důvodů, </a:t>
            </a:r>
            <a:r>
              <a:rPr lang="cs-CZ" dirty="0"/>
              <a:t>než je obsah fosforu nebo pH.</a:t>
            </a:r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81" y="1828800"/>
            <a:ext cx="8856984" cy="28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29534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2214</Words>
  <Application>Microsoft Office PowerPoint</Application>
  <PresentationFormat>Širokoúhlá obrazovka</PresentationFormat>
  <Paragraphs>214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Gothic</vt:lpstr>
      <vt:lpstr>Corbel</vt:lpstr>
      <vt:lpstr>Verdana</vt:lpstr>
      <vt:lpstr>Wingdings</vt:lpstr>
      <vt:lpstr>Wingdings 2</vt:lpstr>
      <vt:lpstr>Wingdings 3</vt:lpstr>
      <vt:lpstr>Ion</vt:lpstr>
      <vt:lpstr>Pravidla používání sedimentů a kalů z ČOV na zemědělské půdě</vt:lpstr>
      <vt:lpstr>Obsah prezentace</vt:lpstr>
      <vt:lpstr>Upravené kaly</vt:lpstr>
      <vt:lpstr>Upravené kaly</vt:lpstr>
      <vt:lpstr>Úprava kalů před použitím na zemědělské půdě</vt:lpstr>
      <vt:lpstr>Program použití upravených kalů</vt:lpstr>
      <vt:lpstr> Použití upravených kalů na zemědělské půdě </vt:lpstr>
      <vt:lpstr> Použití upravených kalů na zemědělské půdě </vt:lpstr>
      <vt:lpstr> Použití upravených kalů na zemědělské půdě – podkladová vrstva v LPIS </vt:lpstr>
      <vt:lpstr>Soustřeďování upravených kalů</vt:lpstr>
      <vt:lpstr> Upravené kaly – umístění na zemědělské půdě </vt:lpstr>
      <vt:lpstr>Upravené kaly – používání na zemědělské půdě</vt:lpstr>
      <vt:lpstr>Upravené kaly – používání na zemědělské půdě</vt:lpstr>
      <vt:lpstr>Upravené kaly – další povinnosti (zákon o hnojivech, vyhláška č. 377/2013 Sb.)</vt:lpstr>
      <vt:lpstr> Používání sedimentů na zemědělské půdě </vt:lpstr>
      <vt:lpstr> Používání sedimentů na zemědělské půdě </vt:lpstr>
      <vt:lpstr> Používání sedimentů na zemědělské půdě </vt:lpstr>
      <vt:lpstr> Používání sedimentů na zemědělské půdě </vt:lpstr>
      <vt:lpstr> Používání sedimentů na zemědělské půdě </vt:lpstr>
      <vt:lpstr>Evidence o použití sedimentů na ZP</vt:lpstr>
      <vt:lpstr>Co je to LPIS?</vt:lpstr>
      <vt:lpstr>Evidence půdy v LPIS</vt:lpstr>
      <vt:lpstr>Co umožňuje registr sedimentů?</vt:lpstr>
      <vt:lpstr>Podpora povolování sedimentů na zemědělské půdě</vt:lpstr>
      <vt:lpstr>Kontrola parcel KN</vt:lpstr>
      <vt:lpstr>Překročení limitů sledovaných látek v půdě  (dle registru kontaminovaných ploch)</vt:lpstr>
      <vt:lpstr>Indikace dodržení lhůty pro opětovné ukládání sedimentů</vt:lpstr>
      <vt:lpstr>Indikace snížení dávky dle BPEJ  (pátá číslice kódu BPEJ)</vt:lpstr>
      <vt:lpstr>Evidence aplikací sedimentů</vt:lpstr>
      <vt:lpstr>Dotazy</vt:lpstr>
      <vt:lpstr>Dotazy</vt:lpstr>
      <vt:lpstr>Dotazy</vt:lpstr>
      <vt:lpstr> Čas na další dotazy….. 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Legislativní změny v oblasti používání a skladování hnojiv</dc:title>
  <dc:creator>Svoboda Josef</dc:creator>
  <cp:lastModifiedBy>Svoboda Josef</cp:lastModifiedBy>
  <cp:revision>35</cp:revision>
  <dcterms:modified xsi:type="dcterms:W3CDTF">2022-04-05T06:02:28Z</dcterms:modified>
</cp:coreProperties>
</file>