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290" r:id="rId3"/>
    <p:sldId id="291" r:id="rId4"/>
    <p:sldId id="298" r:id="rId5"/>
    <p:sldId id="315" r:id="rId6"/>
    <p:sldId id="316" r:id="rId7"/>
    <p:sldId id="275" r:id="rId8"/>
    <p:sldId id="301" r:id="rId9"/>
    <p:sldId id="323" r:id="rId10"/>
    <p:sldId id="302" r:id="rId11"/>
    <p:sldId id="312" r:id="rId12"/>
    <p:sldId id="293" r:id="rId13"/>
    <p:sldId id="304" r:id="rId14"/>
    <p:sldId id="314" r:id="rId15"/>
    <p:sldId id="310" r:id="rId16"/>
    <p:sldId id="322" r:id="rId17"/>
    <p:sldId id="324" r:id="rId18"/>
    <p:sldId id="26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6CC"/>
    <a:srgbClr val="6360A7"/>
    <a:srgbClr val="7EBEA5"/>
    <a:srgbClr val="00AEC7"/>
    <a:srgbClr val="4D4D4D"/>
    <a:srgbClr val="554F99"/>
    <a:srgbClr val="BAB7D6"/>
    <a:srgbClr val="756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6" autoAdjust="0"/>
    <p:restoredTop sz="81280" autoAdjust="0"/>
  </p:normalViewPr>
  <p:slideViewPr>
    <p:cSldViewPr snapToGrid="0">
      <p:cViewPr varScale="1">
        <p:scale>
          <a:sx n="59" d="100"/>
          <a:sy n="59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1" d="100"/>
          <a:sy n="151" d="100"/>
        </p:scale>
        <p:origin x="4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48" b="1" i="0" u="none" strike="noStrike" kern="1200" baseline="0">
                <a:solidFill>
                  <a:srgbClr val="333333"/>
                </a:solidFill>
                <a:latin typeface="Karbon Bold" panose="00000800000000000000" pitchFamily="50" charset="-18"/>
                <a:ea typeface="Verdana"/>
                <a:cs typeface="Verdana"/>
              </a:defRPr>
            </a:pPr>
            <a:r>
              <a:rPr lang="cs-CZ" dirty="0">
                <a:latin typeface="+mj-lt"/>
              </a:rPr>
              <a:t>1,46 </a:t>
            </a:r>
            <a:r>
              <a:rPr lang="cs-CZ" dirty="0" err="1">
                <a:latin typeface="+mj-lt"/>
              </a:rPr>
              <a:t>mld</a:t>
            </a:r>
            <a:r>
              <a:rPr lang="cs-CZ" dirty="0">
                <a:latin typeface="+mj-lt"/>
              </a:rPr>
              <a:t> eur</a:t>
            </a:r>
          </a:p>
        </c:rich>
      </c:tx>
      <c:layout>
        <c:manualLayout>
          <c:xMode val="edge"/>
          <c:yMode val="edge"/>
          <c:x val="0.35933503836317138"/>
          <c:y val="2.1582733812949641E-2"/>
        </c:manualLayout>
      </c:layout>
      <c:overlay val="0"/>
      <c:spPr>
        <a:noFill/>
        <a:ln w="2525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48" b="1" i="0" u="none" strike="noStrike" kern="1200" baseline="0">
              <a:solidFill>
                <a:srgbClr val="333333"/>
              </a:solidFill>
              <a:latin typeface="Karbon Bold" panose="00000800000000000000" pitchFamily="50" charset="-18"/>
              <a:ea typeface="Verdana"/>
              <a:cs typeface="Verdana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5345268542199489E-2"/>
          <c:y val="5.3956834532374098E-2"/>
          <c:w val="0.37723785166240409"/>
          <c:h val="0.8597122302158273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1,46 mld eur</c:v>
                </c:pt>
              </c:strCache>
            </c:strRef>
          </c:tx>
          <c:spPr>
            <a:solidFill>
              <a:srgbClr val="00AEC7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solidFill>
                <a:srgbClr val="7EBEA5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49-4085-9F0E-5C94FB050E4A}"/>
              </c:ext>
            </c:extLst>
          </c:dPt>
          <c:dPt>
            <c:idx val="1"/>
            <c:bubble3D val="0"/>
            <c:spPr>
              <a:solidFill>
                <a:srgbClr val="00AEC7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>
                <a:outerShdw dist="35921" dir="2700000" algn="br">
                  <a:srgbClr val="54B6CC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49-4085-9F0E-5C94FB050E4A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>
                <a:outerShdw dist="35921" dir="2700000" algn="br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649-4085-9F0E-5C94FB050E4A}"/>
              </c:ext>
            </c:extLst>
          </c:dPt>
          <c:dLbls>
            <c:dLbl>
              <c:idx val="0"/>
              <c:numFmt formatCode="0%" sourceLinked="0"/>
              <c:spPr>
                <a:noFill/>
                <a:ln w="252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790" b="0" i="0" u="none" strike="noStrike" kern="1200" baseline="0">
                      <a:solidFill>
                        <a:srgbClr val="333333"/>
                      </a:solidFill>
                      <a:latin typeface="+mj-lt"/>
                      <a:ea typeface="Verdana"/>
                      <a:cs typeface="Verdana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649-4085-9F0E-5C94FB050E4A}"/>
                </c:ext>
              </c:extLst>
            </c:dLbl>
            <c:dLbl>
              <c:idx val="1"/>
              <c:numFmt formatCode="0%" sourceLinked="0"/>
              <c:spPr>
                <a:noFill/>
                <a:ln w="252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790" b="0" i="0" u="none" strike="noStrike" kern="1200" baseline="0">
                      <a:solidFill>
                        <a:srgbClr val="333333"/>
                      </a:solidFill>
                      <a:latin typeface="+mj-lt"/>
                      <a:ea typeface="Verdana"/>
                      <a:cs typeface="Verdana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649-4085-9F0E-5C94FB050E4A}"/>
                </c:ext>
              </c:extLst>
            </c:dLbl>
            <c:dLbl>
              <c:idx val="2"/>
              <c:numFmt formatCode="0%" sourceLinked="0"/>
              <c:spPr>
                <a:noFill/>
                <a:ln w="25254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790" b="0" i="0" u="none" strike="noStrike" kern="1200" baseline="0">
                      <a:solidFill>
                        <a:srgbClr val="333333"/>
                      </a:solidFill>
                      <a:latin typeface="+mj-lt"/>
                      <a:ea typeface="Verdana"/>
                      <a:cs typeface="Verdana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649-4085-9F0E-5C94FB050E4A}"/>
                </c:ext>
              </c:extLst>
            </c:dLbl>
            <c:numFmt formatCode="0%" sourceLinked="0"/>
            <c:spPr>
              <a:noFill/>
              <a:ln w="25254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0" b="0" i="0" u="none" strike="noStrike" kern="1200" baseline="0">
                    <a:solidFill>
                      <a:srgbClr val="333333"/>
                    </a:solidFill>
                    <a:latin typeface="+mj-lt"/>
                    <a:ea typeface="Verdana"/>
                    <a:cs typeface="Verdana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MEDIA</c:v>
                </c:pt>
                <c:pt idx="1">
                  <c:v>KULTURA</c:v>
                </c:pt>
                <c:pt idx="2">
                  <c:v>Mezioborová část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0.56000000000000005</c:v>
                </c:pt>
                <c:pt idx="1">
                  <c:v>0.31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49-4085-9F0E-5C94FB050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302113393570744"/>
          <c:y val="0.32982931033993707"/>
          <c:w val="0.33565695709275506"/>
          <c:h val="0.35181950132367468"/>
        </c:manualLayout>
      </c:layout>
      <c:overlay val="0"/>
      <c:spPr>
        <a:noFill/>
        <a:ln w="2525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333333"/>
              </a:solidFill>
              <a:latin typeface="+mj-lt"/>
              <a:ea typeface="Verdana"/>
              <a:cs typeface="Verdana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79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6ECA04-87D3-4420-852C-5B2D6C106A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2A4B12-C76B-4B10-8B8E-89A81FE89E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175E3-70F1-4ED9-ACE6-78A574232D50}" type="datetimeFigureOut">
              <a:rPr lang="cs-CZ" smtClean="0"/>
              <a:t>15.1.2020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858B4-7AF8-485B-9B5D-6C5700FE82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AAFC8-B2BC-4DC8-9D17-AC6BD250B8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0A765-D8FE-4E49-B841-7E98B4E184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436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67DBB-6AE6-4AE4-8D46-540D1F6F1F59}" type="datetimeFigureOut">
              <a:rPr lang="cs-CZ" smtClean="0"/>
              <a:t>15.1.2020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6E378-5151-4D45-96CD-83FFDF327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7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E378-5151-4D45-96CD-83FFDF327D2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02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E378-5151-4D45-96CD-83FFDF327D2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31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E378-5151-4D45-96CD-83FFDF327D2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50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48484C3-1F24-47BE-A8EE-E7E2BEC05D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18" y="6004696"/>
            <a:ext cx="1697648" cy="6696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60F5996-EA9D-4494-BF97-C0D7867742F4}"/>
              </a:ext>
            </a:extLst>
          </p:cNvPr>
          <p:cNvSpPr/>
          <p:nvPr userDrawn="1"/>
        </p:nvSpPr>
        <p:spPr>
          <a:xfrm>
            <a:off x="-1550861" y="-2223814"/>
            <a:ext cx="7200000" cy="7200000"/>
          </a:xfrm>
          <a:prstGeom prst="ellipse">
            <a:avLst/>
          </a:prstGeom>
          <a:solidFill>
            <a:srgbClr val="54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34E4C-554C-4DD1-8004-9E123D5BA1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0463" y="1460251"/>
            <a:ext cx="4173537" cy="3634037"/>
          </a:xfrm>
          <a:ln w="114300" cap="sq">
            <a:solidFill>
              <a:schemeClr val="accent6">
                <a:lumMod val="10000"/>
              </a:schemeClr>
            </a:solidFill>
            <a:miter lim="800000"/>
          </a:ln>
        </p:spPr>
        <p:txBody>
          <a:bodyPr lIns="180000" tIns="180000" rIns="288000" bIns="180000" anchor="ctr">
            <a:normAutofit/>
          </a:bodyPr>
          <a:lstStyle>
            <a:lvl1pPr algn="r">
              <a:defRPr lang="en-US" sz="3600" b="1" kern="1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FC6DF3-1DE3-45BC-A733-4FAC9DEC3ACE}"/>
              </a:ext>
            </a:extLst>
          </p:cNvPr>
          <p:cNvSpPr/>
          <p:nvPr userDrawn="1"/>
        </p:nvSpPr>
        <p:spPr>
          <a:xfrm>
            <a:off x="8903775" y="0"/>
            <a:ext cx="2402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78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C3855-62CC-44BF-9EA6-6291B1C76B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80AA3B3-01B4-4E72-99EE-C2DD56DE70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0463" y="1460251"/>
            <a:ext cx="4173537" cy="3634037"/>
          </a:xfrm>
          <a:ln w="114300" cap="sq">
            <a:solidFill>
              <a:schemeClr val="accent6">
                <a:lumMod val="10000"/>
              </a:schemeClr>
            </a:solidFill>
            <a:miter lim="800000"/>
          </a:ln>
        </p:spPr>
        <p:txBody>
          <a:bodyPr lIns="180000" tIns="180000" rIns="288000" bIns="180000" anchor="ctr">
            <a:normAutofit/>
          </a:bodyPr>
          <a:lstStyle>
            <a:lvl1pPr algn="r">
              <a:defRPr lang="en-US" sz="3600" b="1" kern="1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E50199-3B22-4B7D-84F3-CAC7BDF847D9}"/>
              </a:ext>
            </a:extLst>
          </p:cNvPr>
          <p:cNvSpPr/>
          <p:nvPr userDrawn="1"/>
        </p:nvSpPr>
        <p:spPr>
          <a:xfrm>
            <a:off x="8903775" y="519193"/>
            <a:ext cx="240225" cy="5281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5F36261-C605-4AD9-BFE5-0331CDBABB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18" y="6004696"/>
            <a:ext cx="1697648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4B65CDB3-A474-438E-BCA0-E5B1F525A962}"/>
              </a:ext>
            </a:extLst>
          </p:cNvPr>
          <p:cNvSpPr/>
          <p:nvPr userDrawn="1"/>
        </p:nvSpPr>
        <p:spPr>
          <a:xfrm>
            <a:off x="-1382421" y="-3942000"/>
            <a:ext cx="10800000" cy="10800000"/>
          </a:xfrm>
          <a:prstGeom prst="ellipse">
            <a:avLst/>
          </a:prstGeom>
          <a:solidFill>
            <a:srgbClr val="54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725FC-EA1C-42D2-871B-33F004BBB32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81981" y="1548231"/>
            <a:ext cx="3055938" cy="4186822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176213" indent="-176213"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76213" indent="-176213"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76213" indent="-176213"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cs-CZ" dirty="0"/>
              <a:t>Upravte styly předlohy</a:t>
            </a:r>
            <a:endParaRPr lang="en-US" dirty="0"/>
          </a:p>
          <a:p>
            <a:pPr lvl="1"/>
            <a:r>
              <a:rPr lang="cs-CZ" dirty="0"/>
              <a:t>Druhá úroveň</a:t>
            </a:r>
            <a:endParaRPr lang="en-US" dirty="0"/>
          </a:p>
          <a:p>
            <a:pPr lvl="2"/>
            <a:r>
              <a:rPr lang="cs-CZ" dirty="0"/>
              <a:t>Třetí úroveň</a:t>
            </a:r>
            <a:endParaRPr lang="en-US" dirty="0"/>
          </a:p>
          <a:p>
            <a:pPr lvl="3"/>
            <a:r>
              <a:rPr lang="cs-CZ" dirty="0"/>
              <a:t>Čtvrtá úroveň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9EE092-2A4F-4D7F-B534-484324051E7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10000"/>
              </a:schemeClr>
            </a:solidFill>
          </a:ln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AC77D8-72D6-41F9-B682-25A25EA41F64}"/>
              </a:ext>
            </a:extLst>
          </p:cNvPr>
          <p:cNvSpPr/>
          <p:nvPr userDrawn="1"/>
        </p:nvSpPr>
        <p:spPr>
          <a:xfrm>
            <a:off x="-88232" y="0"/>
            <a:ext cx="328457" cy="3681663"/>
          </a:xfrm>
          <a:prstGeom prst="rect">
            <a:avLst/>
          </a:prstGeom>
          <a:solidFill>
            <a:srgbClr val="54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9C1480E-37AD-4262-9A8F-D384BD00C60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06082" y="3023936"/>
            <a:ext cx="3055938" cy="2711117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176213" indent="-176213"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76213" indent="-176213"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76213" indent="-176213"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cs-CZ" dirty="0"/>
              <a:t>Upravte styly předlohy</a:t>
            </a:r>
            <a:endParaRPr lang="en-US" dirty="0"/>
          </a:p>
          <a:p>
            <a:pPr lvl="1"/>
            <a:r>
              <a:rPr lang="cs-CZ" dirty="0"/>
              <a:t>Druhá úroveň</a:t>
            </a:r>
            <a:endParaRPr lang="en-US" dirty="0"/>
          </a:p>
          <a:p>
            <a:pPr lvl="2"/>
            <a:r>
              <a:rPr lang="cs-CZ" dirty="0"/>
              <a:t>Třetí úroveň</a:t>
            </a:r>
            <a:endParaRPr lang="en-US" dirty="0"/>
          </a:p>
          <a:p>
            <a:pPr lvl="3"/>
            <a:r>
              <a:rPr lang="cs-CZ" dirty="0"/>
              <a:t>Čtvrtá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8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4B65CDB3-A474-438E-BCA0-E5B1F525A962}"/>
              </a:ext>
            </a:extLst>
          </p:cNvPr>
          <p:cNvSpPr/>
          <p:nvPr userDrawn="1"/>
        </p:nvSpPr>
        <p:spPr>
          <a:xfrm>
            <a:off x="-1374399" y="-3942000"/>
            <a:ext cx="10800000" cy="10800000"/>
          </a:xfrm>
          <a:prstGeom prst="ellipse">
            <a:avLst/>
          </a:prstGeom>
          <a:solidFill>
            <a:srgbClr val="54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E02D7-4FEC-4DDB-8A8A-8D359A00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B75783-7464-4290-AE33-C89442DDD1F8}"/>
              </a:ext>
            </a:extLst>
          </p:cNvPr>
          <p:cNvSpPr/>
          <p:nvPr userDrawn="1"/>
        </p:nvSpPr>
        <p:spPr>
          <a:xfrm>
            <a:off x="-88232" y="0"/>
            <a:ext cx="328457" cy="3681663"/>
          </a:xfrm>
          <a:prstGeom prst="rect">
            <a:avLst/>
          </a:prstGeom>
          <a:solidFill>
            <a:srgbClr val="54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4316F3D-5CD5-4EB3-86FB-9A484C5407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59242" y="1620000"/>
            <a:ext cx="6128762" cy="4275474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176213" indent="-176213"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76213" indent="-176213"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76213" indent="-176213"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cs-CZ" dirty="0"/>
              <a:t>Upravte styly předlohy</a:t>
            </a:r>
            <a:endParaRPr lang="en-US" dirty="0"/>
          </a:p>
          <a:p>
            <a:pPr lvl="1"/>
            <a:r>
              <a:rPr lang="cs-CZ" dirty="0"/>
              <a:t>Druhá úroveň</a:t>
            </a:r>
            <a:endParaRPr lang="en-US" dirty="0"/>
          </a:p>
          <a:p>
            <a:pPr lvl="2"/>
            <a:r>
              <a:rPr lang="cs-CZ" dirty="0"/>
              <a:t>Třetí úroveň</a:t>
            </a:r>
            <a:endParaRPr lang="en-US" dirty="0"/>
          </a:p>
          <a:p>
            <a:pPr lvl="3"/>
            <a:r>
              <a:rPr lang="cs-CZ" dirty="0"/>
              <a:t>Čtvrtá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6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8AF02D5-CFCF-4F55-8B0F-71EA244678B9}"/>
              </a:ext>
            </a:extLst>
          </p:cNvPr>
          <p:cNvSpPr/>
          <p:nvPr userDrawn="1"/>
        </p:nvSpPr>
        <p:spPr>
          <a:xfrm>
            <a:off x="2772000" y="540000"/>
            <a:ext cx="2160000" cy="2160000"/>
          </a:xfrm>
          <a:prstGeom prst="ellipse">
            <a:avLst/>
          </a:prstGeom>
          <a:solidFill>
            <a:srgbClr val="54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528461-C1B3-45D1-AC70-532986C8FB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0105" y="833605"/>
            <a:ext cx="1435769" cy="158073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 marL="176213" indent="-176213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9B4945-77A5-48A1-B7D7-E9333B2EAA4F}"/>
              </a:ext>
            </a:extLst>
          </p:cNvPr>
          <p:cNvSpPr/>
          <p:nvPr userDrawn="1"/>
        </p:nvSpPr>
        <p:spPr>
          <a:xfrm>
            <a:off x="5290105" y="540000"/>
            <a:ext cx="2160000" cy="2160000"/>
          </a:xfrm>
          <a:prstGeom prst="ellipse">
            <a:avLst/>
          </a:prstGeom>
          <a:solidFill>
            <a:srgbClr val="54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61D16CA-80FA-4BC3-B157-5ECA77932C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8210" y="833605"/>
            <a:ext cx="1435769" cy="158073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 marL="176213" indent="-176213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95D2CD-8E1C-461E-9454-A8C728E485F0}"/>
              </a:ext>
            </a:extLst>
          </p:cNvPr>
          <p:cNvSpPr/>
          <p:nvPr userDrawn="1"/>
        </p:nvSpPr>
        <p:spPr>
          <a:xfrm>
            <a:off x="2772000" y="3078001"/>
            <a:ext cx="2160000" cy="2160000"/>
          </a:xfrm>
          <a:prstGeom prst="ellipse">
            <a:avLst/>
          </a:prstGeom>
          <a:solidFill>
            <a:srgbClr val="54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A691244-CA0B-4977-BD20-D353121DDA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30105" y="3371606"/>
            <a:ext cx="1435769" cy="158073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 marL="176213" indent="-176213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66098A-B3D6-482D-BDE2-31451A7BC5F0}"/>
              </a:ext>
            </a:extLst>
          </p:cNvPr>
          <p:cNvSpPr/>
          <p:nvPr userDrawn="1"/>
        </p:nvSpPr>
        <p:spPr>
          <a:xfrm>
            <a:off x="5290105" y="3078001"/>
            <a:ext cx="2160000" cy="2160000"/>
          </a:xfrm>
          <a:prstGeom prst="ellipse">
            <a:avLst/>
          </a:prstGeom>
          <a:solidFill>
            <a:srgbClr val="54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601B670-55EF-4B0D-9E5D-FF54E3628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8210" y="3371606"/>
            <a:ext cx="1435769" cy="158073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 marL="176213" indent="-176213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FF917A7-A507-4827-9C17-8A2D9368C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2C5EB0-70DD-40F8-964A-4B0DC214B8D8}"/>
              </a:ext>
            </a:extLst>
          </p:cNvPr>
          <p:cNvSpPr/>
          <p:nvPr userDrawn="1"/>
        </p:nvSpPr>
        <p:spPr>
          <a:xfrm>
            <a:off x="0" y="0"/>
            <a:ext cx="2402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34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8284EA69-FF63-4434-AFE2-993528B31336}"/>
              </a:ext>
            </a:extLst>
          </p:cNvPr>
          <p:cNvSpPr/>
          <p:nvPr userDrawn="1"/>
        </p:nvSpPr>
        <p:spPr>
          <a:xfrm>
            <a:off x="2780020" y="3077369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BEC3CD-3A93-43C4-95D1-1FA15CF9B96B}"/>
              </a:ext>
            </a:extLst>
          </p:cNvPr>
          <p:cNvSpPr/>
          <p:nvPr userDrawn="1"/>
        </p:nvSpPr>
        <p:spPr>
          <a:xfrm>
            <a:off x="2771998" y="540000"/>
            <a:ext cx="2160001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AF02D5-CFCF-4F55-8B0F-71EA244678B9}"/>
              </a:ext>
            </a:extLst>
          </p:cNvPr>
          <p:cNvSpPr/>
          <p:nvPr userDrawn="1"/>
        </p:nvSpPr>
        <p:spPr>
          <a:xfrm>
            <a:off x="2772000" y="540000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9B4945-77A5-48A1-B7D7-E9333B2EAA4F}"/>
              </a:ext>
            </a:extLst>
          </p:cNvPr>
          <p:cNvSpPr/>
          <p:nvPr userDrawn="1"/>
        </p:nvSpPr>
        <p:spPr>
          <a:xfrm>
            <a:off x="5290105" y="540000"/>
            <a:ext cx="2160000" cy="2160000"/>
          </a:xfrm>
          <a:prstGeom prst="ellipse">
            <a:avLst/>
          </a:prstGeom>
          <a:solidFill>
            <a:srgbClr val="54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61D16CA-80FA-4BC3-B157-5ECA77932C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8210" y="833605"/>
            <a:ext cx="1435769" cy="158073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 marL="176213" indent="-176213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66098A-B3D6-482D-BDE2-31451A7BC5F0}"/>
              </a:ext>
            </a:extLst>
          </p:cNvPr>
          <p:cNvSpPr/>
          <p:nvPr userDrawn="1"/>
        </p:nvSpPr>
        <p:spPr>
          <a:xfrm>
            <a:off x="5290105" y="3078001"/>
            <a:ext cx="2160000" cy="2160000"/>
          </a:xfrm>
          <a:prstGeom prst="ellipse">
            <a:avLst/>
          </a:prstGeom>
          <a:solidFill>
            <a:srgbClr val="54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601B670-55EF-4B0D-9E5D-FF54E3628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8210" y="3371606"/>
            <a:ext cx="1435769" cy="158073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 marL="176213" indent="-176213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428561-873B-45DC-9C9C-99E34E822F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0020" y="540000"/>
            <a:ext cx="2160728" cy="2160588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DD6864D-2D1C-400E-92D7-AB8F774DF94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10000"/>
              </a:schemeClr>
            </a:solidFill>
          </a:ln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79D890-C5D5-4207-94F6-1A3E88C6B71C}"/>
              </a:ext>
            </a:extLst>
          </p:cNvPr>
          <p:cNvSpPr/>
          <p:nvPr userDrawn="1"/>
        </p:nvSpPr>
        <p:spPr>
          <a:xfrm>
            <a:off x="0" y="0"/>
            <a:ext cx="2402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21C5E1E-9411-4ED9-90A1-E24F217854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63251" y="3076781"/>
            <a:ext cx="2160728" cy="2160588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289810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rgbClr val="54B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4B65CDB3-A474-438E-BCA0-E5B1F525A962}"/>
              </a:ext>
            </a:extLst>
          </p:cNvPr>
          <p:cNvSpPr/>
          <p:nvPr userDrawn="1"/>
        </p:nvSpPr>
        <p:spPr>
          <a:xfrm>
            <a:off x="-1374399" y="-3942000"/>
            <a:ext cx="10800000" cy="10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AF559-C06A-4F13-93A5-0DD25F0B4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B75783-7464-4290-AE33-C89442DDD1F8}"/>
              </a:ext>
            </a:extLst>
          </p:cNvPr>
          <p:cNvSpPr/>
          <p:nvPr userDrawn="1"/>
        </p:nvSpPr>
        <p:spPr>
          <a:xfrm>
            <a:off x="-88232" y="0"/>
            <a:ext cx="328457" cy="3681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1386995-4DFC-4DD8-A909-B1FBAA8925A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59242" y="1620000"/>
            <a:ext cx="6128762" cy="4275474"/>
          </a:xfrm>
        </p:spPr>
        <p:txBody>
          <a:bodyPr/>
          <a:lstStyle>
            <a:lvl1pPr>
              <a:defRPr lang="en-US" sz="1800" b="1" kern="1200" dirty="0" smtClean="0">
                <a:solidFill>
                  <a:schemeClr val="accent6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0" indent="0">
              <a:buClr>
                <a:schemeClr val="bg1"/>
              </a:buClr>
              <a:buSzPct val="130000"/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6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0" indent="0">
              <a:buClr>
                <a:schemeClr val="bg1"/>
              </a:buClr>
              <a:buSzPct val="130000"/>
              <a:buFont typeface="Arial" panose="020B0604020202020204" pitchFamily="34" charset="0"/>
              <a:buNone/>
              <a:defRPr lang="en-US" sz="1400" kern="1200" dirty="0" smtClean="0">
                <a:solidFill>
                  <a:schemeClr val="accent6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0" indent="0">
              <a:buClr>
                <a:schemeClr val="bg1"/>
              </a:buClr>
              <a:buSzPct val="130000"/>
              <a:buFont typeface="Arial" panose="020B0604020202020204" pitchFamily="34" charset="0"/>
              <a:buNone/>
              <a:defRPr lang="en-US" sz="1200" kern="1200" dirty="0" smtClean="0">
                <a:solidFill>
                  <a:schemeClr val="accent6">
                    <a:lumMod val="10000"/>
                  </a:schemeClr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cs-CZ" dirty="0"/>
              <a:t>Upravte styly předlohy</a:t>
            </a:r>
            <a:endParaRPr lang="en-US" dirty="0"/>
          </a:p>
          <a:p>
            <a:pPr lvl="1"/>
            <a:r>
              <a:rPr lang="cs-CZ" dirty="0"/>
              <a:t>Druhá úroveň</a:t>
            </a:r>
            <a:endParaRPr lang="en-US" dirty="0"/>
          </a:p>
          <a:p>
            <a:pPr lvl="2"/>
            <a:r>
              <a:rPr lang="cs-CZ" dirty="0"/>
              <a:t>Třetí úroveň</a:t>
            </a:r>
            <a:endParaRPr lang="en-US" dirty="0"/>
          </a:p>
          <a:p>
            <a:pPr lvl="3"/>
            <a:r>
              <a:rPr lang="cs-CZ" dirty="0"/>
              <a:t>Čtvrtá úroveň</a:t>
            </a:r>
            <a:endParaRPr lang="en-US" dirty="0"/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9A47B8B-ABC1-40B7-BBCE-5019005EF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18" y="6004696"/>
            <a:ext cx="1697648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5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59242" y="1620000"/>
            <a:ext cx="6128763" cy="42834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C37579-D433-4A96-82E2-F6DA14FD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0000"/>
            <a:ext cx="2411999" cy="2160000"/>
          </a:xfrm>
          <a:prstGeom prst="rect">
            <a:avLst/>
          </a:prstGeom>
          <a:ln w="63500" cap="sq">
            <a:solidFill>
              <a:schemeClr val="accent6">
                <a:lumMod val="10000"/>
              </a:schemeClr>
            </a:solidFill>
            <a:miter lim="800000"/>
          </a:ln>
        </p:spPr>
        <p:txBody>
          <a:bodyPr vert="horz" lIns="252000" tIns="180000" rIns="180000" bIns="180000" rtlCol="0" anchor="ctr">
            <a:normAutofit/>
          </a:bodyPr>
          <a:lstStyle/>
          <a:p>
            <a:endParaRPr lang="cs-CZ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B32F31-1702-4136-80AF-0E6E18911EB5}"/>
              </a:ext>
            </a:extLst>
          </p:cNvPr>
          <p:cNvSpPr/>
          <p:nvPr userDrawn="1"/>
        </p:nvSpPr>
        <p:spPr>
          <a:xfrm>
            <a:off x="0" y="0"/>
            <a:ext cx="2402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D4D6AA9-AF53-4CDE-94EE-B47424E1F74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18" y="6004696"/>
            <a:ext cx="1697648" cy="6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71" r:id="rId3"/>
    <p:sldLayoutId id="2147483672" r:id="rId4"/>
    <p:sldLayoutId id="2147483670" r:id="rId5"/>
    <p:sldLayoutId id="2147483674" r:id="rId6"/>
    <p:sldLayoutId id="2147483673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cs-CZ" sz="2000" b="1" kern="1200" dirty="0" smtClean="0">
          <a:ln>
            <a:noFill/>
          </a:ln>
          <a:solidFill>
            <a:schemeClr val="tx1">
              <a:lumMod val="50000"/>
            </a:schemeClr>
          </a:solidFill>
          <a:latin typeface="+mj-lt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b="1" kern="1200">
          <a:solidFill>
            <a:schemeClr val="accent6">
              <a:lumMod val="10000"/>
            </a:schemeClr>
          </a:solidFill>
          <a:latin typeface="+mj-lt"/>
          <a:ea typeface="Verdana" panose="020B0604030504040204" pitchFamily="34" charset="0"/>
          <a:cs typeface="Calibri" panose="020F0502020204030204" pitchFamily="34" charset="0"/>
        </a:defRPr>
      </a:lvl1pPr>
      <a:lvl2pPr marL="176213" indent="-176213" algn="l" defTabSz="685800" rtl="0" eaLnBrk="1" latinLnBrk="0" hangingPunct="1">
        <a:lnSpc>
          <a:spcPct val="90000"/>
        </a:lnSpc>
        <a:spcBef>
          <a:spcPts val="375"/>
        </a:spcBef>
        <a:buClr>
          <a:schemeClr val="accent6">
            <a:lumMod val="10000"/>
          </a:schemeClr>
        </a:buClr>
        <a:buSzPct val="130000"/>
        <a:buFont typeface="Arial" panose="020B0604020202020204" pitchFamily="34" charset="0"/>
        <a:buChar char="•"/>
        <a:defRPr sz="1600" kern="1200">
          <a:solidFill>
            <a:schemeClr val="accent6">
              <a:lumMod val="10000"/>
            </a:schemeClr>
          </a:solidFill>
          <a:latin typeface="+mj-lt"/>
          <a:ea typeface="Verdana" panose="020B0604030504040204" pitchFamily="34" charset="0"/>
          <a:cs typeface="Calibri" panose="020F0502020204030204" pitchFamily="34" charset="0"/>
        </a:defRPr>
      </a:lvl2pPr>
      <a:lvl3pPr marL="176213" indent="-176213" algn="l" defTabSz="685800" rtl="0" eaLnBrk="1" latinLnBrk="0" hangingPunct="1">
        <a:lnSpc>
          <a:spcPct val="90000"/>
        </a:lnSpc>
        <a:spcBef>
          <a:spcPts val="375"/>
        </a:spcBef>
        <a:buClr>
          <a:schemeClr val="accent6">
            <a:lumMod val="10000"/>
          </a:schemeClr>
        </a:buClr>
        <a:buSzPct val="130000"/>
        <a:buFont typeface="Arial" panose="020B0604020202020204" pitchFamily="34" charset="0"/>
        <a:buChar char="•"/>
        <a:defRPr sz="1400" kern="1200">
          <a:solidFill>
            <a:schemeClr val="accent6">
              <a:lumMod val="10000"/>
            </a:schemeClr>
          </a:solidFill>
          <a:latin typeface="+mj-lt"/>
          <a:ea typeface="Verdana" panose="020B0604030504040204" pitchFamily="34" charset="0"/>
          <a:cs typeface="Calibri" panose="020F0502020204030204" pitchFamily="34" charset="0"/>
        </a:defRPr>
      </a:lvl3pPr>
      <a:lvl4pPr marL="176213" indent="-176213" algn="l" defTabSz="685800" rtl="0" eaLnBrk="1" latinLnBrk="0" hangingPunct="1">
        <a:lnSpc>
          <a:spcPct val="90000"/>
        </a:lnSpc>
        <a:spcBef>
          <a:spcPts val="375"/>
        </a:spcBef>
        <a:buClr>
          <a:schemeClr val="accent6">
            <a:lumMod val="10000"/>
          </a:schemeClr>
        </a:buClr>
        <a:buSzPct val="130000"/>
        <a:buFont typeface="Arial" panose="020B0604020202020204" pitchFamily="34" charset="0"/>
        <a:buChar char="•"/>
        <a:defRPr sz="1200" kern="1200">
          <a:solidFill>
            <a:schemeClr val="accent6">
              <a:lumMod val="10000"/>
            </a:schemeClr>
          </a:solidFill>
          <a:latin typeface="+mj-lt"/>
          <a:ea typeface="Verdana" panose="020B0604030504040204" pitchFamily="34" charset="0"/>
          <a:cs typeface="Calibri" panose="020F0502020204030204" pitchFamily="34" charset="0"/>
        </a:defRPr>
      </a:lvl4pPr>
      <a:lvl5pPr marL="176213" indent="-176213" algn="l" defTabSz="685800" rtl="0" eaLnBrk="1" latinLnBrk="0" hangingPunct="1">
        <a:lnSpc>
          <a:spcPct val="90000"/>
        </a:lnSpc>
        <a:spcBef>
          <a:spcPts val="375"/>
        </a:spcBef>
        <a:buClr>
          <a:schemeClr val="accent6">
            <a:lumMod val="10000"/>
          </a:schemeClr>
        </a:buClr>
        <a:buSzPct val="130000"/>
        <a:buFont typeface="Arial" panose="020B0604020202020204" pitchFamily="34" charset="0"/>
        <a:buChar char="•"/>
        <a:defRPr sz="1200" kern="1200">
          <a:solidFill>
            <a:schemeClr val="accent6">
              <a:lumMod val="10000"/>
            </a:schemeClr>
          </a:solidFill>
          <a:latin typeface="+mj-lt"/>
          <a:ea typeface="Verdana" panose="020B0604030504040204" pitchFamily="34" charset="0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6FBDC0-B6B3-4FC2-8177-13C622CEDC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KREATIVNÍ EVROPA</a:t>
            </a:r>
          </a:p>
          <a:p>
            <a:r>
              <a:rPr lang="en-US" sz="2400" b="0" dirty="0"/>
              <a:t>15</a:t>
            </a:r>
            <a:r>
              <a:rPr lang="cs-CZ" sz="2400" b="0" dirty="0"/>
              <a:t>/1/</a:t>
            </a:r>
            <a:r>
              <a:rPr lang="en-US" sz="2400" b="0" dirty="0"/>
              <a:t>20</a:t>
            </a:r>
          </a:p>
          <a:p>
            <a:r>
              <a:rPr lang="en-US" sz="2400" b="0" dirty="0" err="1"/>
              <a:t>Jihlava</a:t>
            </a:r>
            <a:endParaRPr lang="cs-CZ" sz="24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9264B2-E712-44A2-B590-AEC4D80B25E3}"/>
              </a:ext>
            </a:extLst>
          </p:cNvPr>
          <p:cNvSpPr/>
          <p:nvPr/>
        </p:nvSpPr>
        <p:spPr>
          <a:xfrm>
            <a:off x="8903775" y="519193"/>
            <a:ext cx="240225" cy="5281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7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D848B-A55C-432E-8EA9-64266458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PROJEKTY EVROPSKÉ SPOLUPRÁCE</a:t>
            </a:r>
            <a:br>
              <a:rPr lang="cs-CZ" sz="2000" dirty="0"/>
            </a:br>
            <a:br>
              <a:rPr lang="cs-CZ" dirty="0"/>
            </a:br>
            <a:r>
              <a:rPr lang="cs-CZ" b="0" dirty="0"/>
              <a:t>PRIORITY</a:t>
            </a:r>
            <a:endParaRPr lang="cs-CZ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CC62B-8147-4C54-A61C-C9574A06F0F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A. 	Nadnárodní mobilita </a:t>
            </a:r>
          </a:p>
          <a:p>
            <a:pPr>
              <a:lnSpc>
                <a:spcPct val="10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B. 	Budování publika </a:t>
            </a:r>
          </a:p>
          <a:p>
            <a:pPr>
              <a:lnSpc>
                <a:spcPct val="10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C.	Budování kapacit </a:t>
            </a:r>
            <a:br>
              <a:rPr lang="cs-CZ" altLang="cs-CZ" sz="2000" dirty="0">
                <a:cs typeface="Arial" panose="020B0604020202020204" pitchFamily="34" charset="0"/>
              </a:rPr>
            </a:br>
            <a:r>
              <a:rPr lang="cs-CZ" altLang="cs-CZ" sz="2000" dirty="0">
                <a:cs typeface="Arial" panose="020B0604020202020204" pitchFamily="34" charset="0"/>
              </a:rPr>
              <a:t>C.1 	– digitalizace </a:t>
            </a:r>
          </a:p>
          <a:p>
            <a:pPr>
              <a:lnSpc>
                <a:spcPct val="10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C.2 	– nové obchodní modely </a:t>
            </a:r>
          </a:p>
          <a:p>
            <a:pPr>
              <a:lnSpc>
                <a:spcPct val="10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C.3 	– vzdělávání a odborná příprava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D. 	Podpora integrace migrantů a 	uprchlíků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E. 	Podpora kulturního dědictví</a:t>
            </a:r>
          </a:p>
          <a:p>
            <a:pPr>
              <a:lnSpc>
                <a:spcPct val="100000"/>
              </a:lnSpc>
            </a:pPr>
            <a:endParaRPr lang="cs-CZ" altLang="cs-CZ" sz="9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altLang="cs-CZ" sz="1600" dirty="0">
                <a:cs typeface="Arial" panose="020B0604020202020204" pitchFamily="34" charset="0"/>
              </a:rPr>
              <a:t>V projektu můžete vybrat </a:t>
            </a:r>
          </a:p>
          <a:p>
            <a:pPr>
              <a:lnSpc>
                <a:spcPct val="100000"/>
              </a:lnSpc>
            </a:pPr>
            <a:r>
              <a:rPr lang="cs-CZ" altLang="cs-CZ" sz="1600" dirty="0">
                <a:cs typeface="Arial" panose="020B0604020202020204" pitchFamily="34" charset="0"/>
              </a:rPr>
              <a:t>nejvíce 3 z těchto 7 priorit</a:t>
            </a:r>
            <a:endParaRPr lang="en-US" altLang="cs-CZ" sz="1600" dirty="0"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EC8FCE-39C1-4C3D-8D51-D7E1A12881DC}"/>
              </a:ext>
            </a:extLst>
          </p:cNvPr>
          <p:cNvSpPr/>
          <p:nvPr/>
        </p:nvSpPr>
        <p:spPr>
          <a:xfrm>
            <a:off x="-88232" y="0"/>
            <a:ext cx="328457" cy="4158001"/>
          </a:xfrm>
          <a:prstGeom prst="rect">
            <a:avLst/>
          </a:prstGeom>
          <a:solidFill>
            <a:srgbClr val="54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19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D848B-A55C-432E-8EA9-64266458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LITERÁRNÍ PŘEKLADY </a:t>
            </a:r>
            <a:br>
              <a:rPr lang="cs-CZ" sz="2000" dirty="0"/>
            </a:br>
            <a:r>
              <a:rPr lang="cs-CZ" dirty="0"/>
              <a:t>2014–2018</a:t>
            </a:r>
            <a:endParaRPr lang="cs-CZ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CC62B-8147-4C54-A61C-C9574A06F0F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59242" y="540000"/>
            <a:ext cx="6128762" cy="5860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cs-CZ" sz="2400" dirty="0"/>
              <a:t>V letech 2014-2018 bylo přeloženo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b="0" dirty="0">
                <a:solidFill>
                  <a:schemeClr val="accent6">
                    <a:lumMod val="10000"/>
                  </a:schemeClr>
                </a:solidFill>
              </a:rPr>
              <a:t>43 českých titulů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b="0" dirty="0">
                <a:solidFill>
                  <a:schemeClr val="accent6">
                    <a:lumMod val="10000"/>
                  </a:schemeClr>
                </a:solidFill>
              </a:rPr>
              <a:t>od 34 českých autorů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b="0" dirty="0">
                <a:solidFill>
                  <a:schemeClr val="accent6">
                    <a:lumMod val="10000"/>
                  </a:schemeClr>
                </a:solidFill>
              </a:rPr>
              <a:t>do 14 evropských jazyků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b="0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cs-CZ" sz="2400" dirty="0"/>
              <a:t>Nejpřekládanější titul: </a:t>
            </a:r>
            <a:br>
              <a:rPr lang="cs-CZ" sz="2400" b="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cs-CZ" sz="2400" b="0" dirty="0">
                <a:solidFill>
                  <a:schemeClr val="tx1"/>
                </a:solidFill>
              </a:rPr>
              <a:t>Jezero (Bianca Bellová)</a:t>
            </a:r>
          </a:p>
          <a:p>
            <a:pPr>
              <a:spcBef>
                <a:spcPts val="0"/>
              </a:spcBef>
            </a:pPr>
            <a:endParaRPr lang="cs-CZ" sz="2400" b="0" dirty="0"/>
          </a:p>
          <a:p>
            <a:pPr>
              <a:spcBef>
                <a:spcPts val="0"/>
              </a:spcBef>
            </a:pPr>
            <a:r>
              <a:rPr lang="cs-CZ" sz="2400" dirty="0"/>
              <a:t>Základní informace: </a:t>
            </a:r>
          </a:p>
          <a:p>
            <a:pPr>
              <a:spcBef>
                <a:spcPts val="0"/>
              </a:spcBef>
            </a:pPr>
            <a:r>
              <a:rPr lang="cs-CZ" sz="2400" b="0" dirty="0">
                <a:solidFill>
                  <a:schemeClr val="tx1"/>
                </a:solidFill>
              </a:rPr>
              <a:t>Překlad a vydání balíčku 3-10 beletristických knih</a:t>
            </a:r>
          </a:p>
          <a:p>
            <a:pPr>
              <a:spcBef>
                <a:spcPts val="0"/>
              </a:spcBef>
            </a:pPr>
            <a:r>
              <a:rPr lang="cs-CZ" sz="2400" b="0" dirty="0">
                <a:solidFill>
                  <a:schemeClr val="tx1"/>
                </a:solidFill>
              </a:rPr>
              <a:t>Žádost předkládá nakladatel</a:t>
            </a:r>
          </a:p>
          <a:p>
            <a:pPr>
              <a:spcBef>
                <a:spcPts val="0"/>
              </a:spcBef>
            </a:pPr>
            <a:r>
              <a:rPr lang="cs-CZ" sz="2400" b="0" dirty="0">
                <a:solidFill>
                  <a:schemeClr val="tx1"/>
                </a:solidFill>
              </a:rPr>
              <a:t>Grant na překlad z/do evropských jazyků </a:t>
            </a:r>
          </a:p>
          <a:p>
            <a:pPr>
              <a:spcBef>
                <a:spcPts val="0"/>
              </a:spcBef>
            </a:pPr>
            <a:r>
              <a:rPr lang="cs-CZ" sz="2400" b="0" dirty="0">
                <a:solidFill>
                  <a:schemeClr val="tx1"/>
                </a:solidFill>
              </a:rPr>
              <a:t>Grant do100 000 eur </a:t>
            </a:r>
            <a:br>
              <a:rPr lang="cs-CZ" sz="2400" b="0" dirty="0">
                <a:solidFill>
                  <a:schemeClr val="tx1"/>
                </a:solidFill>
              </a:rPr>
            </a:br>
            <a:r>
              <a:rPr lang="cs-CZ" sz="2400" b="0" dirty="0">
                <a:solidFill>
                  <a:schemeClr val="tx1"/>
                </a:solidFill>
              </a:rPr>
              <a:t>(max. 50 % nákladů) </a:t>
            </a:r>
          </a:p>
          <a:p>
            <a:pPr>
              <a:spcBef>
                <a:spcPts val="0"/>
              </a:spcBef>
            </a:pPr>
            <a:endParaRPr lang="cs-CZ" sz="2400" b="0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cs-CZ" sz="2400" dirty="0"/>
              <a:t>Vyhlášení výzvy:</a:t>
            </a:r>
          </a:p>
          <a:p>
            <a:pPr>
              <a:spcBef>
                <a:spcPts val="0"/>
              </a:spcBef>
            </a:pPr>
            <a:r>
              <a:rPr lang="en-US" sz="2400" b="0" dirty="0">
                <a:solidFill>
                  <a:schemeClr val="tx1"/>
                </a:solidFill>
              </a:rPr>
              <a:t>4. </a:t>
            </a:r>
            <a:r>
              <a:rPr lang="cs-CZ" sz="2400" b="0" dirty="0">
                <a:solidFill>
                  <a:schemeClr val="tx1"/>
                </a:solidFill>
              </a:rPr>
              <a:t>února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EC8FCE-39C1-4C3D-8D51-D7E1A12881DC}"/>
              </a:ext>
            </a:extLst>
          </p:cNvPr>
          <p:cNvSpPr/>
          <p:nvPr/>
        </p:nvSpPr>
        <p:spPr>
          <a:xfrm>
            <a:off x="-88232" y="0"/>
            <a:ext cx="328457" cy="4158001"/>
          </a:xfrm>
          <a:prstGeom prst="rect">
            <a:avLst/>
          </a:prstGeom>
          <a:solidFill>
            <a:srgbClr val="54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70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D29A23C-D5E2-49C3-990B-E8E71773A05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5" b="13751"/>
          <a:stretch/>
        </p:blipFill>
        <p:spPr>
          <a:xfrm>
            <a:off x="-1668365" y="-268892"/>
            <a:ext cx="7401508" cy="591494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D98289-24E7-4766-98F9-35F0E1C99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707" y="-1138460"/>
            <a:ext cx="6858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06399-6958-4126-847C-CD29E8F5FD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EVROPSKÉ HLAVNÍ MĚSTO KULTURY</a:t>
            </a:r>
          </a:p>
          <a:p>
            <a:r>
              <a:rPr lang="cs-CZ" b="0" dirty="0"/>
              <a:t>2028 v ČR</a:t>
            </a:r>
            <a:endParaRPr lang="cs-CZ" sz="3600" b="0" dirty="0"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7546EC-8DAD-4E49-91D9-DB1557B9EFD4}"/>
              </a:ext>
            </a:extLst>
          </p:cNvPr>
          <p:cNvSpPr/>
          <p:nvPr/>
        </p:nvSpPr>
        <p:spPr>
          <a:xfrm>
            <a:off x="8903775" y="519193"/>
            <a:ext cx="240225" cy="5281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84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D848B-A55C-432E-8EA9-64266458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EVROPSK</a:t>
            </a:r>
            <a:r>
              <a:rPr lang="cs-CZ" altLang="en-US" dirty="0"/>
              <a:t>É HLAVNÍ </a:t>
            </a:r>
            <a:br>
              <a:rPr lang="cs-CZ" altLang="en-US" dirty="0"/>
            </a:br>
            <a:r>
              <a:rPr lang="cs-CZ" altLang="en-US" dirty="0"/>
              <a:t>MĚSTO KULTURY</a:t>
            </a:r>
            <a:endParaRPr lang="cs-CZ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CC62B-8147-4C54-A61C-C9574A06F0F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Obnovuje města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Přináší ekonomický růst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Buduje smysl pro komunitu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Rozvíjí evropskou sounáležitost</a:t>
            </a:r>
          </a:p>
          <a:p>
            <a:endParaRPr lang="cs-CZ" sz="2000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b="0" dirty="0">
                <a:solidFill>
                  <a:schemeClr val="accent6">
                    <a:lumMod val="10000"/>
                  </a:schemeClr>
                </a:solidFill>
              </a:rPr>
              <a:t>2015 – Plzeň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b="0" dirty="0">
                <a:solidFill>
                  <a:schemeClr val="accent6">
                    <a:lumMod val="10000"/>
                  </a:schemeClr>
                </a:solidFill>
              </a:rPr>
              <a:t>2019 – Plovdiv (Bulharsko), </a:t>
            </a:r>
            <a:r>
              <a:rPr lang="cs-CZ" altLang="cs-CZ" b="0" dirty="0" err="1">
                <a:solidFill>
                  <a:schemeClr val="accent6">
                    <a:lumMod val="10000"/>
                  </a:schemeClr>
                </a:solidFill>
              </a:rPr>
              <a:t>Matera</a:t>
            </a:r>
            <a:r>
              <a:rPr lang="cs-CZ" altLang="cs-CZ" b="0" dirty="0">
                <a:solidFill>
                  <a:schemeClr val="accent6">
                    <a:lumMod val="10000"/>
                  </a:schemeClr>
                </a:solidFill>
              </a:rPr>
              <a:t> (Itálie)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b="0" dirty="0">
                <a:solidFill>
                  <a:schemeClr val="accent6">
                    <a:lumMod val="10000"/>
                  </a:schemeClr>
                </a:solidFill>
              </a:rPr>
              <a:t>2022 – </a:t>
            </a:r>
            <a:r>
              <a:rPr lang="cs-CZ" altLang="cs-CZ" b="0" dirty="0"/>
              <a:t>vyhlášení soutěže o titul EHMK v ČR 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altLang="cs-CZ" b="0" dirty="0">
                <a:solidFill>
                  <a:schemeClr val="accent6">
                    <a:lumMod val="10000"/>
                  </a:schemeClr>
                </a:solidFill>
              </a:rPr>
              <a:t>2028 – Česká republika, Francie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EC8FCE-39C1-4C3D-8D51-D7E1A12881DC}"/>
              </a:ext>
            </a:extLst>
          </p:cNvPr>
          <p:cNvSpPr/>
          <p:nvPr/>
        </p:nvSpPr>
        <p:spPr>
          <a:xfrm>
            <a:off x="-88232" y="0"/>
            <a:ext cx="328457" cy="4158001"/>
          </a:xfrm>
          <a:prstGeom prst="rect">
            <a:avLst/>
          </a:prstGeom>
          <a:solidFill>
            <a:srgbClr val="54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06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D848B-A55C-432E-8EA9-64266458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dirty="0"/>
              <a:t>ZÁRUČNÍ FOND KREATIVNÍ EVROPY</a:t>
            </a:r>
            <a:endParaRPr lang="cs-CZ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CC62B-8147-4C54-A61C-C9574A06F0F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Záruka EIB bankám na financování podnikatelských úvěrů z KKO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Pro malé a střední podniky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Úvěr </a:t>
            </a:r>
            <a:r>
              <a:rPr lang="cs-CZ" altLang="cs-CZ" sz="2000" dirty="0" err="1">
                <a:solidFill>
                  <a:schemeClr val="tx1"/>
                </a:solidFill>
              </a:rPr>
              <a:t>EuroCreative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/>
              <a:t>je finanční produkt komerční banky se zárukou EIB.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EC8FCE-39C1-4C3D-8D51-D7E1A12881DC}"/>
              </a:ext>
            </a:extLst>
          </p:cNvPr>
          <p:cNvSpPr/>
          <p:nvPr/>
        </p:nvSpPr>
        <p:spPr>
          <a:xfrm>
            <a:off x="-88232" y="0"/>
            <a:ext cx="328457" cy="4158001"/>
          </a:xfrm>
          <a:prstGeom prst="rect">
            <a:avLst/>
          </a:prstGeom>
          <a:solidFill>
            <a:srgbClr val="54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572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419EA3-CD91-4C85-9158-F353D25A0D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0105" y="833605"/>
            <a:ext cx="1554190" cy="158073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cs-CZ" sz="1800" dirty="0"/>
              <a:t>EUROPA NOSTRA</a:t>
            </a:r>
          </a:p>
          <a:p>
            <a:pPr algn="ctr">
              <a:spcBef>
                <a:spcPts val="0"/>
              </a:spcBef>
            </a:pPr>
            <a:r>
              <a:rPr lang="cs-CZ" sz="1600" b="0" dirty="0">
                <a:solidFill>
                  <a:schemeClr val="tx1"/>
                </a:solidFill>
              </a:rPr>
              <a:t>CENA EU ZA KULTURNÍ DĚDICTVÍ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C061E3-DB48-4022-8C0A-AD2E9527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0000"/>
            <a:ext cx="2411999" cy="2160000"/>
          </a:xfrm>
        </p:spPr>
        <p:txBody>
          <a:bodyPr>
            <a:normAutofit/>
          </a:bodyPr>
          <a:lstStyle/>
          <a:p>
            <a:r>
              <a:rPr lang="cs-CZ" dirty="0"/>
              <a:t>CENY EU</a:t>
            </a:r>
            <a:endParaRPr lang="cs-CZ" sz="200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A7463-5E0A-43A4-B138-D0AAAA4AB5A4}"/>
              </a:ext>
            </a:extLst>
          </p:cNvPr>
          <p:cNvSpPr/>
          <p:nvPr/>
        </p:nvSpPr>
        <p:spPr>
          <a:xfrm>
            <a:off x="0" y="0"/>
            <a:ext cx="2402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CA7A3E4-7144-4DE4-89AA-83F843175FA1}"/>
              </a:ext>
            </a:extLst>
          </p:cNvPr>
          <p:cNvSpPr txBox="1">
            <a:spLocks/>
          </p:cNvSpPr>
          <p:nvPr/>
        </p:nvSpPr>
        <p:spPr>
          <a:xfrm>
            <a:off x="5557977" y="833605"/>
            <a:ext cx="1727645" cy="1580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176213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/>
              <a:t>CENA MIESE VAN DER ROHE</a:t>
            </a:r>
          </a:p>
          <a:p>
            <a:pPr algn="ctr"/>
            <a:r>
              <a:rPr lang="cs-CZ" sz="1550" b="0" dirty="0">
                <a:solidFill>
                  <a:schemeClr val="tx1"/>
                </a:solidFill>
              </a:rPr>
              <a:t>CENA EU ZA SOUDOBOU ARCHITEKTURU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1D720A8-B928-4983-8BD8-AC7CFC1DF21C}"/>
              </a:ext>
            </a:extLst>
          </p:cNvPr>
          <p:cNvSpPr txBox="1">
            <a:spLocks/>
          </p:cNvSpPr>
          <p:nvPr/>
        </p:nvSpPr>
        <p:spPr>
          <a:xfrm>
            <a:off x="3130105" y="3429000"/>
            <a:ext cx="1554190" cy="1580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176213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600" dirty="0"/>
          </a:p>
          <a:p>
            <a:pPr algn="ctr"/>
            <a:r>
              <a:rPr lang="cs-CZ" sz="1600" dirty="0"/>
              <a:t>CENA EU </a:t>
            </a:r>
            <a:br>
              <a:rPr lang="cs-CZ" sz="1600" dirty="0"/>
            </a:br>
            <a:r>
              <a:rPr lang="cs-CZ" sz="1600" dirty="0"/>
              <a:t>ZA LITERATURU</a:t>
            </a:r>
            <a:endParaRPr lang="cs-CZ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1EB7D84-4EE1-4370-8B5F-B318D1BE3053}"/>
              </a:ext>
            </a:extLst>
          </p:cNvPr>
          <p:cNvSpPr txBox="1">
            <a:spLocks/>
          </p:cNvSpPr>
          <p:nvPr/>
        </p:nvSpPr>
        <p:spPr>
          <a:xfrm>
            <a:off x="5644705" y="3429000"/>
            <a:ext cx="1554190" cy="1580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176213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00" dirty="0"/>
              <a:t>MUSIC MOVES EUROPE TALENT AWARDS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080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69015" y="677962"/>
            <a:ext cx="1675359" cy="1580732"/>
          </a:xfrm>
        </p:spPr>
        <p:txBody>
          <a:bodyPr/>
          <a:lstStyle/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VYŠŠÍ ROZPOČET </a:t>
            </a:r>
          </a:p>
          <a:p>
            <a:r>
              <a:rPr lang="cs-CZ" sz="1400" dirty="0"/>
              <a:t>O 1/3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687120" y="677962"/>
            <a:ext cx="1675359" cy="1580732"/>
          </a:xfrm>
        </p:spPr>
        <p:txBody>
          <a:bodyPr/>
          <a:lstStyle/>
          <a:p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I-PORTUNUS</a:t>
            </a:r>
          </a:p>
          <a:p>
            <a:endParaRPr lang="cs-CZ" sz="1400" dirty="0"/>
          </a:p>
          <a:p>
            <a:r>
              <a:rPr lang="cs-CZ" sz="1400" dirty="0"/>
              <a:t>EVROPSKÁ KRÁTKODOBÁ MOBILITA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3169015" y="3215963"/>
            <a:ext cx="1675359" cy="1580732"/>
          </a:xfrm>
        </p:spPr>
        <p:txBody>
          <a:bodyPr/>
          <a:lstStyle/>
          <a:p>
            <a:endParaRPr lang="cs-CZ" sz="1400" dirty="0"/>
          </a:p>
          <a:p>
            <a:r>
              <a:rPr lang="cs-CZ" sz="1400" dirty="0"/>
              <a:t>NOVÁ TÉMATA:</a:t>
            </a:r>
          </a:p>
          <a:p>
            <a:endParaRPr lang="cs-CZ" sz="1400" dirty="0"/>
          </a:p>
          <a:p>
            <a:r>
              <a:rPr lang="cs-CZ" sz="1400" dirty="0"/>
              <a:t>TECHNOLOGIE </a:t>
            </a:r>
            <a:br>
              <a:rPr lang="cs-CZ" sz="1400" dirty="0"/>
            </a:br>
            <a:r>
              <a:rPr lang="cs-CZ" sz="1400" dirty="0"/>
              <a:t>A INOVACE</a:t>
            </a:r>
          </a:p>
          <a:p>
            <a:endParaRPr lang="cs-CZ" sz="1400" dirty="0"/>
          </a:p>
          <a:p>
            <a:r>
              <a:rPr lang="cs-CZ" sz="1400" dirty="0"/>
              <a:t>ROVNOST </a:t>
            </a:r>
            <a:br>
              <a:rPr lang="cs-CZ" sz="1400" dirty="0"/>
            </a:br>
            <a:r>
              <a:rPr lang="cs-CZ" sz="1400" dirty="0"/>
              <a:t>ŽEN A MUŽŮ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5687120" y="3215963"/>
            <a:ext cx="1675359" cy="1580732"/>
          </a:xfrm>
        </p:spPr>
        <p:txBody>
          <a:bodyPr/>
          <a:lstStyle/>
          <a:p>
            <a:endParaRPr lang="cs-CZ" sz="1400" dirty="0"/>
          </a:p>
          <a:p>
            <a:r>
              <a:rPr lang="cs-CZ" sz="1400" dirty="0"/>
              <a:t>MUSIC MOVES EUROPE</a:t>
            </a:r>
          </a:p>
          <a:p>
            <a:endParaRPr lang="cs-CZ" sz="1400" dirty="0"/>
          </a:p>
          <a:p>
            <a:r>
              <a:rPr lang="cs-CZ" sz="1400" dirty="0"/>
              <a:t>PODPORA HUDEBNÍHO PRŮMYSLU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KREATIVNÍ EVROPA </a:t>
            </a:r>
            <a:br>
              <a:rPr lang="cs-CZ" dirty="0"/>
            </a:br>
            <a:r>
              <a:rPr lang="cs-CZ" dirty="0"/>
              <a:t>2021-2027</a:t>
            </a:r>
            <a:br>
              <a:rPr lang="cs-CZ" dirty="0"/>
            </a:br>
            <a:br>
              <a:rPr lang="cs-CZ" dirty="0"/>
            </a:br>
            <a:r>
              <a:rPr lang="cs-CZ" b="0" dirty="0"/>
              <a:t>NÁVRH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37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AFFF2C4-262B-4B18-A919-F99A5E3D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TECHNOLOGIE A INOVACE </a:t>
            </a:r>
            <a:br>
              <a:rPr lang="cs-CZ" sz="1800" dirty="0"/>
            </a:br>
            <a:r>
              <a:rPr lang="cs-CZ" sz="1800" dirty="0"/>
              <a:t>V KULTUŘE</a:t>
            </a:r>
            <a:endParaRPr lang="en-US" sz="1800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84A35092-B8D5-43B3-8C7B-3F73CFA029C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dirty="0"/>
              <a:t>Seminář o financování kulturních projektů, které zapojují technologie a inovace</a:t>
            </a:r>
          </a:p>
          <a:p>
            <a:endParaRPr lang="cs-CZ" dirty="0"/>
          </a:p>
          <a:p>
            <a:r>
              <a:rPr lang="cs-CZ" dirty="0"/>
              <a:t>Seminář 13. února, Praha, Pražské inovační a technologické centrum</a:t>
            </a:r>
          </a:p>
          <a:p>
            <a:endParaRPr lang="cs-CZ" dirty="0"/>
          </a:p>
          <a:p>
            <a:r>
              <a:rPr lang="cs-CZ" dirty="0"/>
              <a:t>Kreativní Evropa </a:t>
            </a:r>
          </a:p>
          <a:p>
            <a:r>
              <a:rPr lang="cs-CZ" dirty="0" err="1"/>
              <a:t>Horizon</a:t>
            </a:r>
            <a:r>
              <a:rPr lang="cs-CZ" dirty="0"/>
              <a:t> 2020</a:t>
            </a:r>
          </a:p>
          <a:p>
            <a:r>
              <a:rPr lang="cs-CZ" dirty="0"/>
              <a:t>Erasmus+</a:t>
            </a:r>
          </a:p>
          <a:p>
            <a:r>
              <a:rPr lang="cs-CZ" dirty="0"/>
              <a:t>TAČR </a:t>
            </a:r>
          </a:p>
          <a:p>
            <a:r>
              <a:rPr lang="cs-CZ" dirty="0"/>
              <a:t>Záruční fond EIB</a:t>
            </a:r>
          </a:p>
          <a:p>
            <a:r>
              <a:rPr lang="cs-CZ" dirty="0"/>
              <a:t>Projekt kreativních průmyslů na MK</a:t>
            </a:r>
          </a:p>
          <a:p>
            <a:r>
              <a:rPr lang="cs-CZ"/>
              <a:t>atd.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809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DC741C-E01D-4D6E-A3E3-AD8119945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KANCELÁŘ</a:t>
            </a:r>
            <a:br>
              <a:rPr lang="cs-CZ" sz="2000" dirty="0"/>
            </a:br>
            <a:r>
              <a:rPr lang="cs-CZ" sz="2000" dirty="0"/>
              <a:t>KREATIVNÍ EVROPA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A8D7E-9516-4981-A07B-2643D5CFBC3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>
                <a:solidFill>
                  <a:srgbClr val="54B6CC"/>
                </a:solidFill>
              </a:rPr>
              <a:t>Kancelář Kreativní Evropa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200" dirty="0"/>
              <a:t>www.kreativnievropa.cz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1200" b="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1200" b="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1200" b="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>
                <a:solidFill>
                  <a:srgbClr val="54B6CC"/>
                </a:solidFill>
              </a:rPr>
              <a:t>Kancelář Kreativní Evropa – Kultura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200" b="0" dirty="0"/>
              <a:t>Institut umění – Divadelní ústav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200" b="0" dirty="0"/>
              <a:t>Celetná 17, 110 00 Praha 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200" b="0" dirty="0"/>
              <a:t>T +420 224 809 118, 119, 134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200" b="0" dirty="0"/>
              <a:t>E kultura@kreativnievropa.cz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200" dirty="0"/>
              <a:t>www.kreativnievropa.cz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44F6DE-941D-4F47-BFF5-88C6CBDCD385}"/>
              </a:ext>
            </a:extLst>
          </p:cNvPr>
          <p:cNvSpPr/>
          <p:nvPr/>
        </p:nvSpPr>
        <p:spPr>
          <a:xfrm>
            <a:off x="-112294" y="0"/>
            <a:ext cx="352520" cy="3545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FCA7607-A66D-4153-9934-066B2AC8A5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57" y="2160305"/>
            <a:ext cx="252000" cy="252000"/>
          </a:xfrm>
          <a:prstGeom prst="rect">
            <a:avLst/>
          </a:prstGeom>
        </p:spPr>
      </p:pic>
      <p:pic>
        <p:nvPicPr>
          <p:cNvPr id="10" name="Picture 9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D647506D-E92A-48BA-9A53-0BD3E83967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10" y="2160305"/>
            <a:ext cx="252000" cy="25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C74C18-63BD-4AA5-A034-6DA9175155A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63" y="216030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3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D848B-A55C-432E-8EA9-64266458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KREATIVNÍ EVROPA</a:t>
            </a:r>
            <a:endParaRPr lang="cs-CZ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CC62B-8147-4C54-A61C-C9574A06F0F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spcBef>
                <a:spcPts val="700"/>
              </a:spcBef>
            </a:pPr>
            <a:r>
              <a:rPr lang="cs-CZ" altLang="cs-CZ" sz="2000" dirty="0"/>
              <a:t>Jediný program zaměřený výhradně na podporu kulturních a kreativních odvětví</a:t>
            </a:r>
            <a:endParaRPr lang="cs-CZ" altLang="cs-CZ" dirty="0">
              <a:ea typeface="MS PGothic" panose="020B0600070205080204" pitchFamily="34" charset="-128"/>
            </a:endParaRPr>
          </a:p>
          <a:p>
            <a:pPr marL="0" lvl="1" indent="0">
              <a:spcBef>
                <a:spcPts val="300"/>
              </a:spcBef>
              <a:buNone/>
            </a:pPr>
            <a:endParaRPr lang="cs-CZ" altLang="cs-CZ" sz="2000" dirty="0">
              <a:ea typeface="MS PGothic" panose="020B0600070205080204" pitchFamily="34" charset="-128"/>
            </a:endParaRPr>
          </a:p>
          <a:p>
            <a:pPr marL="0" lvl="1" indent="0">
              <a:spcBef>
                <a:spcPts val="300"/>
              </a:spcBef>
              <a:buNone/>
            </a:pPr>
            <a:r>
              <a:rPr lang="cs-CZ" altLang="cs-CZ" sz="2000" b="1" dirty="0">
                <a:ea typeface="MS PGothic" panose="020B0600070205080204" pitchFamily="34" charset="-128"/>
              </a:rPr>
              <a:t>Podporuje: </a:t>
            </a:r>
          </a:p>
          <a:p>
            <a:pPr lvl="1">
              <a:spcBef>
                <a:spcPts val="300"/>
              </a:spcBef>
            </a:pPr>
            <a:r>
              <a:rPr lang="cs-CZ" altLang="cs-CZ" sz="2000" dirty="0">
                <a:solidFill>
                  <a:schemeClr val="tx1"/>
                </a:solidFill>
                <a:ea typeface="MS PGothic" panose="020B0600070205080204" pitchFamily="34" charset="-128"/>
              </a:rPr>
              <a:t>Mezioborovou spolupráci</a:t>
            </a:r>
          </a:p>
          <a:p>
            <a:pPr lvl="1">
              <a:spcBef>
                <a:spcPts val="300"/>
              </a:spcBef>
            </a:pPr>
            <a:r>
              <a:rPr lang="cs-CZ" altLang="cs-CZ" sz="2000" dirty="0">
                <a:solidFill>
                  <a:schemeClr val="tx1"/>
                </a:solidFill>
                <a:ea typeface="MS PGothic" panose="020B0600070205080204" pitchFamily="34" charset="-128"/>
              </a:rPr>
              <a:t>Literární překlady </a:t>
            </a:r>
          </a:p>
          <a:p>
            <a:pPr lvl="1">
              <a:spcBef>
                <a:spcPts val="300"/>
              </a:spcBef>
            </a:pPr>
            <a:r>
              <a:rPr lang="cs-CZ" altLang="cs-CZ" sz="2000" dirty="0">
                <a:solidFill>
                  <a:schemeClr val="tx1"/>
                </a:solidFill>
                <a:ea typeface="MS PGothic" panose="020B0600070205080204" pitchFamily="34" charset="-128"/>
              </a:rPr>
              <a:t>Vývoj evropských filmů, TV programů a her </a:t>
            </a:r>
          </a:p>
          <a:p>
            <a:pPr lvl="1">
              <a:spcBef>
                <a:spcPts val="300"/>
              </a:spcBef>
            </a:pPr>
            <a:r>
              <a:rPr lang="cs-CZ" altLang="cs-CZ" sz="2000" dirty="0">
                <a:solidFill>
                  <a:schemeClr val="tx1"/>
                </a:solidFill>
                <a:ea typeface="MS PGothic" panose="020B0600070205080204" pitchFamily="34" charset="-128"/>
              </a:rPr>
              <a:t>Distribuci a propagaci evropských filmů a pro sítě kin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EC8FCE-39C1-4C3D-8D51-D7E1A12881DC}"/>
              </a:ext>
            </a:extLst>
          </p:cNvPr>
          <p:cNvSpPr/>
          <p:nvPr/>
        </p:nvSpPr>
        <p:spPr>
          <a:xfrm>
            <a:off x="-88232" y="0"/>
            <a:ext cx="328457" cy="4158001"/>
          </a:xfrm>
          <a:prstGeom prst="rect">
            <a:avLst/>
          </a:prstGeom>
          <a:solidFill>
            <a:srgbClr val="54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39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2D848B-A55C-432E-8EA9-64266458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ROZPOČET</a:t>
            </a:r>
            <a:br>
              <a:rPr lang="cs-CZ" dirty="0"/>
            </a:br>
            <a:r>
              <a:rPr lang="cs-CZ" dirty="0"/>
              <a:t>2014-2020</a:t>
            </a:r>
            <a:endParaRPr lang="cs-CZ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EC8FCE-39C1-4C3D-8D51-D7E1A12881DC}"/>
              </a:ext>
            </a:extLst>
          </p:cNvPr>
          <p:cNvSpPr/>
          <p:nvPr/>
        </p:nvSpPr>
        <p:spPr>
          <a:xfrm>
            <a:off x="-88232" y="0"/>
            <a:ext cx="328457" cy="4158001"/>
          </a:xfrm>
          <a:prstGeom prst="rect">
            <a:avLst/>
          </a:prstGeom>
          <a:solidFill>
            <a:srgbClr val="54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633950"/>
              </p:ext>
            </p:extLst>
          </p:nvPr>
        </p:nvGraphicFramePr>
        <p:xfrm>
          <a:off x="2752696" y="1488331"/>
          <a:ext cx="6391304" cy="444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139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standing next to a body of water&#10;&#10;Description generated with very high confidence">
            <a:extLst>
              <a:ext uri="{FF2B5EF4-FFF2-40B4-BE49-F238E27FC236}">
                <a16:creationId xmlns:a16="http://schemas.microsoft.com/office/drawing/2014/main" id="{AD29A23C-D5E2-49C3-990B-E8E71773A05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r="8000"/>
          <a:stretch/>
        </p:blipFill>
        <p:spPr>
          <a:xfrm>
            <a:off x="-2069431" y="-465221"/>
            <a:ext cx="7876780" cy="607594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D98289-24E7-4766-98F9-35F0E1C99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707" y="-1138460"/>
            <a:ext cx="6858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06399-6958-4126-847C-CD29E8F5FD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KREATIVNÍ</a:t>
            </a:r>
          </a:p>
          <a:p>
            <a:r>
              <a:rPr lang="cs-CZ" dirty="0"/>
              <a:t>EVROPA</a:t>
            </a:r>
          </a:p>
          <a:p>
            <a:r>
              <a:rPr lang="cs-CZ" dirty="0"/>
              <a:t>MEDIA </a:t>
            </a:r>
          </a:p>
          <a:p>
            <a:r>
              <a:rPr lang="cs-CZ" b="0" dirty="0"/>
              <a:t>2 MIL EUR/ROK PRO ČR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7546EC-8DAD-4E49-91D9-DB1557B9EFD4}"/>
              </a:ext>
            </a:extLst>
          </p:cNvPr>
          <p:cNvSpPr/>
          <p:nvPr/>
        </p:nvSpPr>
        <p:spPr>
          <a:xfrm>
            <a:off x="8903775" y="519193"/>
            <a:ext cx="240225" cy="5281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20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419EA3-CD91-4C85-9158-F353D25A0D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0105" y="833605"/>
            <a:ext cx="1554190" cy="1580732"/>
          </a:xfrm>
        </p:spPr>
        <p:txBody>
          <a:bodyPr/>
          <a:lstStyle/>
          <a:p>
            <a:pPr marL="0" lvl="1" indent="0">
              <a:buNone/>
            </a:pPr>
            <a:r>
              <a:rPr lang="cs-CZ" altLang="cs-CZ" sz="1600" b="1" dirty="0">
                <a:ea typeface="MS PGothic" panose="020B0600070205080204" pitchFamily="34" charset="-128"/>
              </a:rPr>
              <a:t>FILMY</a:t>
            </a:r>
          </a:p>
          <a:p>
            <a:pPr lvl="1">
              <a:buClrTx/>
            </a:pPr>
            <a:r>
              <a:rPr lang="cs-CZ" altLang="cs-CZ" sz="1600" dirty="0">
                <a:solidFill>
                  <a:schemeClr val="tx1"/>
                </a:solidFill>
                <a:ea typeface="MS PGothic" panose="020B0600070205080204" pitchFamily="34" charset="-128"/>
              </a:rPr>
              <a:t>Jan Žižka </a:t>
            </a:r>
          </a:p>
          <a:p>
            <a:pPr lvl="1">
              <a:buClrTx/>
            </a:pPr>
            <a:r>
              <a:rPr lang="cs-CZ" altLang="cs-CZ" sz="1600" dirty="0">
                <a:solidFill>
                  <a:schemeClr val="tx1"/>
                </a:solidFill>
                <a:ea typeface="MS PGothic" panose="020B0600070205080204" pitchFamily="34" charset="-128"/>
              </a:rPr>
              <a:t>Bába z ledu </a:t>
            </a:r>
          </a:p>
          <a:p>
            <a:pPr lvl="1">
              <a:buClrTx/>
            </a:pPr>
            <a:r>
              <a:rPr lang="cs-CZ" altLang="cs-CZ" sz="1600" dirty="0">
                <a:solidFill>
                  <a:schemeClr val="tx1"/>
                </a:solidFill>
                <a:ea typeface="MS PGothic" panose="020B0600070205080204" pitchFamily="34" charset="-128"/>
              </a:rPr>
              <a:t>Svět podle Daliborka </a:t>
            </a:r>
          </a:p>
          <a:p>
            <a:pPr lvl="1">
              <a:buClrTx/>
            </a:pPr>
            <a:r>
              <a:rPr lang="cs-CZ" altLang="cs-CZ" sz="1600" dirty="0">
                <a:solidFill>
                  <a:schemeClr val="tx1"/>
                </a:solidFill>
                <a:ea typeface="MS PGothic" panose="020B0600070205080204" pitchFamily="34" charset="-128"/>
              </a:rPr>
              <a:t>Lajka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C061E3-DB48-4022-8C0A-AD2E9527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0000"/>
            <a:ext cx="2411999" cy="2160000"/>
          </a:xfrm>
        </p:spPr>
        <p:txBody>
          <a:bodyPr>
            <a:normAutofit/>
          </a:bodyPr>
          <a:lstStyle/>
          <a:p>
            <a:r>
              <a:rPr lang="en-US" sz="2000" dirty="0"/>
              <a:t>PROGRAM</a:t>
            </a:r>
            <a:br>
              <a:rPr lang="en-US" sz="2000" dirty="0"/>
            </a:br>
            <a:r>
              <a:rPr lang="cs-CZ" sz="2000" dirty="0"/>
              <a:t>MEDIA</a:t>
            </a:r>
            <a:br>
              <a:rPr lang="en-US" sz="2000" dirty="0"/>
            </a:br>
            <a:br>
              <a:rPr lang="en-US" sz="2000" dirty="0"/>
            </a:br>
            <a:r>
              <a:rPr lang="cs-CZ" sz="2000" b="0" dirty="0"/>
              <a:t>PŘÍKLADY </a:t>
            </a:r>
            <a:r>
              <a:rPr lang="en-US" sz="2000" b="0" dirty="0"/>
              <a:t> PODPORY</a:t>
            </a:r>
            <a:endParaRPr lang="cs-CZ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A7463-5E0A-43A4-B138-D0AAAA4AB5A4}"/>
              </a:ext>
            </a:extLst>
          </p:cNvPr>
          <p:cNvSpPr/>
          <p:nvPr/>
        </p:nvSpPr>
        <p:spPr>
          <a:xfrm>
            <a:off x="0" y="0"/>
            <a:ext cx="2402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CA7A3E4-7144-4DE4-89AA-83F843175FA1}"/>
              </a:ext>
            </a:extLst>
          </p:cNvPr>
          <p:cNvSpPr txBox="1">
            <a:spLocks/>
          </p:cNvSpPr>
          <p:nvPr/>
        </p:nvSpPr>
        <p:spPr>
          <a:xfrm>
            <a:off x="5644705" y="833605"/>
            <a:ext cx="1554190" cy="1580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176213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DISTRIBUCE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  <a:t>Tvář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  <a:t>Fuga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  <a:t>Čtverec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  <a:t>Dokud nás svatba nerozdělí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1D720A8-B928-4983-8BD8-AC7CFC1DF21C}"/>
              </a:ext>
            </a:extLst>
          </p:cNvPr>
          <p:cNvSpPr txBox="1">
            <a:spLocks/>
          </p:cNvSpPr>
          <p:nvPr/>
        </p:nvSpPr>
        <p:spPr>
          <a:xfrm>
            <a:off x="3130105" y="3429000"/>
            <a:ext cx="1554190" cy="1580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176213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FESTIVALY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 err="1">
                <a:solidFill>
                  <a:schemeClr val="accent6">
                    <a:lumMod val="10000"/>
                  </a:schemeClr>
                </a:solidFill>
              </a:rPr>
              <a:t>Mfdf</a:t>
            </a:r>
            <a: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  <a:t> Jihlava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 err="1">
                <a:solidFill>
                  <a:schemeClr val="accent6">
                    <a:lumMod val="10000"/>
                  </a:schemeClr>
                </a:solidFill>
              </a:rPr>
              <a:t>Anifilm</a:t>
            </a:r>
            <a:endParaRPr lang="cs-CZ" sz="1600" b="0" dirty="0">
              <a:solidFill>
                <a:schemeClr val="accent6">
                  <a:lumMod val="1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 err="1">
                <a:solidFill>
                  <a:schemeClr val="accent6">
                    <a:lumMod val="10000"/>
                  </a:schemeClr>
                </a:solidFill>
              </a:rPr>
              <a:t>Mff</a:t>
            </a:r>
            <a: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  <a:t> Zlín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  <a:t>Jeden svět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1EB7D84-4EE1-4370-8B5F-B318D1BE3053}"/>
              </a:ext>
            </a:extLst>
          </p:cNvPr>
          <p:cNvSpPr txBox="1">
            <a:spLocks/>
          </p:cNvSpPr>
          <p:nvPr/>
        </p:nvSpPr>
        <p:spPr>
          <a:xfrm>
            <a:off x="5644705" y="3429000"/>
            <a:ext cx="1554190" cy="1580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176213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KINA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 err="1">
                <a:solidFill>
                  <a:schemeClr val="accent6">
                    <a:lumMod val="10000"/>
                  </a:schemeClr>
                </a:solidFill>
              </a:rPr>
              <a:t>Central</a:t>
            </a:r>
            <a: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b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  <a:t>(Hr. Králové)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 err="1">
                <a:solidFill>
                  <a:schemeClr val="accent6">
                    <a:lumMod val="10000"/>
                  </a:schemeClr>
                </a:solidFill>
              </a:rPr>
              <a:t>Scala</a:t>
            </a:r>
            <a: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  <a:t> (Brno)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  <a:t>Světozor (Praha</a:t>
            </a:r>
            <a:r>
              <a:rPr lang="cs-CZ" b="0" dirty="0">
                <a:solidFill>
                  <a:schemeClr val="accent6">
                    <a:lumMod val="1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309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D29A23C-D5E2-49C3-990B-E8E71773A05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4"/>
          <a:stretch/>
        </p:blipFill>
        <p:spPr>
          <a:xfrm>
            <a:off x="-1090674" y="-30646"/>
            <a:ext cx="6898023" cy="528183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D98289-24E7-4766-98F9-35F0E1C99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157" y="-1056975"/>
            <a:ext cx="6411506" cy="641150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06399-6958-4126-847C-CD29E8F5FD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KREATIVNÍ</a:t>
            </a:r>
          </a:p>
          <a:p>
            <a:r>
              <a:rPr lang="cs-CZ" dirty="0"/>
              <a:t>EVROPA</a:t>
            </a:r>
          </a:p>
          <a:p>
            <a:r>
              <a:rPr lang="cs-CZ" dirty="0"/>
              <a:t>KULTURA</a:t>
            </a:r>
          </a:p>
          <a:p>
            <a:r>
              <a:rPr lang="cs-CZ" b="0" dirty="0"/>
              <a:t>1 264 000 EUR</a:t>
            </a:r>
          </a:p>
          <a:p>
            <a:r>
              <a:rPr lang="cs-CZ" b="0" dirty="0"/>
              <a:t>V 2018 DO ČR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7546EC-8DAD-4E49-91D9-DB1557B9EFD4}"/>
              </a:ext>
            </a:extLst>
          </p:cNvPr>
          <p:cNvSpPr/>
          <p:nvPr/>
        </p:nvSpPr>
        <p:spPr>
          <a:xfrm>
            <a:off x="8903775" y="519193"/>
            <a:ext cx="240225" cy="5281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71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419EA3-CD91-4C85-9158-F353D25A0D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0105" y="833605"/>
            <a:ext cx="1554190" cy="1580732"/>
          </a:xfrm>
        </p:spPr>
        <p:txBody>
          <a:bodyPr/>
          <a:lstStyle/>
          <a:p>
            <a:pPr marL="0" lvl="1" indent="0">
              <a:buNone/>
            </a:pPr>
            <a:r>
              <a:rPr lang="cs-CZ" altLang="cs-CZ" sz="1600" b="1" dirty="0">
                <a:ea typeface="MS PGothic" panose="020B0600070205080204" pitchFamily="34" charset="-128"/>
              </a:rPr>
              <a:t>PROJEKTY EVROPSKÉ SPOLUPRÁCE</a:t>
            </a:r>
          </a:p>
          <a:p>
            <a:pPr lvl="1">
              <a:buClrTx/>
            </a:pPr>
            <a:r>
              <a:rPr lang="cs-CZ" altLang="cs-CZ" sz="1400" dirty="0" err="1">
                <a:solidFill>
                  <a:schemeClr val="tx1"/>
                </a:solidFill>
                <a:ea typeface="MS PGothic" panose="020B0600070205080204" pitchFamily="34" charset="-128"/>
              </a:rPr>
              <a:t>Platform</a:t>
            </a:r>
            <a:r>
              <a:rPr lang="cs-CZ" altLang="cs-CZ" sz="1400" dirty="0">
                <a:solidFill>
                  <a:schemeClr val="tx1"/>
                </a:solidFill>
                <a:ea typeface="MS PGothic" panose="020B0600070205080204" pitchFamily="34" charset="-128"/>
              </a:rPr>
              <a:t> Shift+</a:t>
            </a:r>
          </a:p>
          <a:p>
            <a:pPr lvl="1">
              <a:buClrTx/>
            </a:pPr>
            <a:r>
              <a:rPr lang="cs-CZ" altLang="cs-CZ" sz="1400" dirty="0">
                <a:solidFill>
                  <a:schemeClr val="tx1"/>
                </a:solidFill>
                <a:ea typeface="MS PGothic" panose="020B0600070205080204" pitchFamily="34" charset="-128"/>
              </a:rPr>
              <a:t>Emergence</a:t>
            </a:r>
          </a:p>
          <a:p>
            <a:pPr lvl="1">
              <a:buClrTx/>
            </a:pPr>
            <a:r>
              <a:rPr lang="cs-CZ" altLang="cs-CZ" sz="1400" dirty="0" err="1">
                <a:solidFill>
                  <a:schemeClr val="tx1"/>
                </a:solidFill>
                <a:ea typeface="MS PGothic" panose="020B0600070205080204" pitchFamily="34" charset="-128"/>
              </a:rPr>
              <a:t>Shared</a:t>
            </a:r>
            <a:r>
              <a:rPr lang="cs-CZ" altLang="cs-CZ" sz="1400" dirty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ea typeface="MS PGothic" panose="020B0600070205080204" pitchFamily="34" charset="-128"/>
              </a:rPr>
              <a:t>Cities</a:t>
            </a:r>
            <a:r>
              <a:rPr lang="cs-CZ" altLang="cs-CZ" sz="1400" dirty="0">
                <a:solidFill>
                  <a:schemeClr val="tx1"/>
                </a:solidFill>
                <a:ea typeface="MS PGothic" panose="020B0600070205080204" pitchFamily="34" charset="-128"/>
              </a:rPr>
              <a:t> CM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C061E3-DB48-4022-8C0A-AD2E9527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0000"/>
            <a:ext cx="2411999" cy="2160000"/>
          </a:xfrm>
        </p:spPr>
        <p:txBody>
          <a:bodyPr>
            <a:normAutofit/>
          </a:bodyPr>
          <a:lstStyle/>
          <a:p>
            <a:r>
              <a:rPr lang="en-US" dirty="0"/>
              <a:t>PROGRAM </a:t>
            </a:r>
            <a:r>
              <a:rPr lang="cs-CZ" dirty="0"/>
              <a:t>KULTURA</a:t>
            </a:r>
            <a:br>
              <a:rPr lang="cs-CZ" dirty="0"/>
            </a:br>
            <a:br>
              <a:rPr lang="cs-CZ" dirty="0"/>
            </a:br>
            <a:r>
              <a:rPr lang="cs-CZ" b="0" dirty="0"/>
              <a:t>PŘÍKLADY PODPORY</a:t>
            </a:r>
            <a:endParaRPr lang="cs-CZ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A7463-5E0A-43A4-B138-D0AAAA4AB5A4}"/>
              </a:ext>
            </a:extLst>
          </p:cNvPr>
          <p:cNvSpPr/>
          <p:nvPr/>
        </p:nvSpPr>
        <p:spPr>
          <a:xfrm>
            <a:off x="0" y="0"/>
            <a:ext cx="2402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CA7A3E4-7144-4DE4-89AA-83F843175FA1}"/>
              </a:ext>
            </a:extLst>
          </p:cNvPr>
          <p:cNvSpPr txBox="1">
            <a:spLocks/>
          </p:cNvSpPr>
          <p:nvPr/>
        </p:nvSpPr>
        <p:spPr>
          <a:xfrm>
            <a:off x="5644705" y="833605"/>
            <a:ext cx="1554190" cy="1580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176213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LITERÁRNÍ PŘEKLADY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  <a:t>Větrné mlýny</a:t>
            </a:r>
            <a:endParaRPr lang="cs-CZ" b="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1D720A8-B928-4983-8BD8-AC7CFC1DF21C}"/>
              </a:ext>
            </a:extLst>
          </p:cNvPr>
          <p:cNvSpPr txBox="1">
            <a:spLocks/>
          </p:cNvSpPr>
          <p:nvPr/>
        </p:nvSpPr>
        <p:spPr>
          <a:xfrm>
            <a:off x="3130105" y="3429000"/>
            <a:ext cx="1554190" cy="1580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176213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EVROPSK</a:t>
            </a:r>
            <a:r>
              <a:rPr lang="cs-CZ" sz="1600" dirty="0"/>
              <a:t>É PLATFORMY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  <a:t>SHAPE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 err="1">
                <a:solidFill>
                  <a:schemeClr val="accent6">
                    <a:lumMod val="10000"/>
                  </a:schemeClr>
                </a:solidFill>
              </a:rPr>
              <a:t>Aerowaves</a:t>
            </a:r>
            <a:endParaRPr lang="cs-CZ" sz="1600" b="0" dirty="0">
              <a:solidFill>
                <a:schemeClr val="accent6">
                  <a:lumMod val="1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 err="1">
                <a:solidFill>
                  <a:schemeClr val="accent6">
                    <a:lumMod val="10000"/>
                  </a:schemeClr>
                </a:solidFill>
              </a:rPr>
              <a:t>LiveEurope</a:t>
            </a:r>
            <a:endParaRPr lang="cs-CZ" b="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1EB7D84-4EE1-4370-8B5F-B318D1BE3053}"/>
              </a:ext>
            </a:extLst>
          </p:cNvPr>
          <p:cNvSpPr txBox="1">
            <a:spLocks/>
          </p:cNvSpPr>
          <p:nvPr/>
        </p:nvSpPr>
        <p:spPr>
          <a:xfrm>
            <a:off x="5644705" y="3429000"/>
            <a:ext cx="1554190" cy="1580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176213" indent="-176213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EVROPSKÉ SÍTĚ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  <a:t>IETM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  <a:t>Trans </a:t>
            </a:r>
            <a:r>
              <a:rPr lang="cs-CZ" sz="1600" b="0" dirty="0" err="1">
                <a:solidFill>
                  <a:schemeClr val="accent6">
                    <a:lumMod val="10000"/>
                  </a:schemeClr>
                </a:solidFill>
              </a:rPr>
              <a:t>Europe</a:t>
            </a:r>
            <a: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cs-CZ" sz="1600" b="0" dirty="0" err="1">
                <a:solidFill>
                  <a:schemeClr val="accent6">
                    <a:lumMod val="10000"/>
                  </a:schemeClr>
                </a:solidFill>
              </a:rPr>
              <a:t>Halls</a:t>
            </a:r>
            <a:endParaRPr lang="cs-CZ" sz="1600" b="0" dirty="0">
              <a:solidFill>
                <a:schemeClr val="accent6">
                  <a:lumMod val="1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accent6">
                    <a:lumMod val="10000"/>
                  </a:schemeClr>
                </a:solidFill>
              </a:rPr>
              <a:t>NEMO</a:t>
            </a:r>
          </a:p>
        </p:txBody>
      </p:sp>
    </p:spTree>
    <p:extLst>
      <p:ext uri="{BB962C8B-B14F-4D97-AF65-F5344CB8AC3E}">
        <p14:creationId xmlns:p14="http://schemas.microsoft.com/office/powerpoint/2010/main" val="324943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02C9940-129A-421F-AFFA-BF924B1DD8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9"/>
          <a:stretch/>
        </p:blipFill>
        <p:spPr>
          <a:xfrm>
            <a:off x="2763252" y="518805"/>
            <a:ext cx="2181844" cy="218119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18A8922-3C93-4BFF-888A-E6B683C9F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PROJEKTY EVROPSKÉ SPOLUPRÁCE</a:t>
            </a:r>
            <a:br>
              <a:rPr lang="cs-CZ" dirty="0"/>
            </a:br>
            <a:br>
              <a:rPr lang="cs-CZ" dirty="0"/>
            </a:br>
            <a:r>
              <a:rPr lang="cs-CZ" b="0" dirty="0"/>
              <a:t>KATEGORIE</a:t>
            </a:r>
            <a:endParaRPr lang="cs-CZ" sz="2000" dirty="0"/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254EDCD-EF10-438E-B13A-1D819BF98B8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4" t="2065" r="19674" b="4105"/>
          <a:stretch/>
        </p:blipFill>
        <p:spPr>
          <a:xfrm>
            <a:off x="2751152" y="3042945"/>
            <a:ext cx="2170706" cy="2173111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F53807-5D22-4A43-82DC-D0478EA3CE28}"/>
              </a:ext>
            </a:extLst>
          </p:cNvPr>
          <p:cNvSpPr/>
          <p:nvPr/>
        </p:nvSpPr>
        <p:spPr>
          <a:xfrm>
            <a:off x="0" y="0"/>
            <a:ext cx="2402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23394DC1-D337-492F-9924-6B1205C91147}"/>
              </a:ext>
            </a:extLst>
          </p:cNvPr>
          <p:cNvSpPr txBox="1">
            <a:spLocks/>
          </p:cNvSpPr>
          <p:nvPr/>
        </p:nvSpPr>
        <p:spPr>
          <a:xfrm>
            <a:off x="5524500" y="3429000"/>
            <a:ext cx="1778000" cy="1580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176213" indent="-176213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600" dirty="0">
                <a:latin typeface="+mn-lt"/>
              </a:rPr>
              <a:t>Kategorie 2</a:t>
            </a:r>
          </a:p>
          <a:p>
            <a:pPr>
              <a:spcBef>
                <a:spcPts val="0"/>
              </a:spcBef>
            </a:pPr>
            <a:r>
              <a:rPr lang="cs-CZ" dirty="0">
                <a:latin typeface="+mn-lt"/>
              </a:rPr>
              <a:t>Projekty většího rozsahu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6 subjekty ze 6 zemí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Grant až 2 mil. €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Dotace do 50 %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až 4 roky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340D1F31-38E8-478A-BE93-C3DBD499CD83}"/>
              </a:ext>
            </a:extLst>
          </p:cNvPr>
          <p:cNvSpPr txBox="1">
            <a:spLocks/>
          </p:cNvSpPr>
          <p:nvPr/>
        </p:nvSpPr>
        <p:spPr>
          <a:xfrm>
            <a:off x="5648210" y="829634"/>
            <a:ext cx="1819912" cy="15807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176213" indent="-176213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bg1"/>
              </a:buClr>
              <a:buSzPct val="130000"/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76213" indent="-1762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6">
                  <a:lumMod val="10000"/>
                </a:schemeClr>
              </a:buClr>
              <a:buSzPct val="130000"/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600" dirty="0">
                <a:latin typeface="+mn-lt"/>
              </a:rPr>
              <a:t>Kategorie 1</a:t>
            </a:r>
          </a:p>
          <a:p>
            <a:pPr>
              <a:spcBef>
                <a:spcPts val="0"/>
              </a:spcBef>
            </a:pPr>
            <a:r>
              <a:rPr lang="cs-CZ" dirty="0">
                <a:latin typeface="+mn-lt"/>
              </a:rPr>
              <a:t>Projekty menšího rozsahu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3 subjekty ze 3 zemí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Grant až 200 000 €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Dotace do 60 %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až 4 roky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5E2B0-A019-427D-830D-360AC828C1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40" y="3042944"/>
            <a:ext cx="2199256" cy="2199256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C55E2B0-A019-427D-830D-360AC828C1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51" y="504000"/>
            <a:ext cx="2196000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3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6493" t="9985" r="7070" b="10467"/>
          <a:stretch/>
        </p:blipFill>
        <p:spPr>
          <a:xfrm>
            <a:off x="0" y="170069"/>
            <a:ext cx="9144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590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reativni Evropa">
      <a:dk1>
        <a:srgbClr val="333333"/>
      </a:dk1>
      <a:lt1>
        <a:sysClr val="window" lastClr="FFFFFF"/>
      </a:lt1>
      <a:dk2>
        <a:srgbClr val="44546A"/>
      </a:dk2>
      <a:lt2>
        <a:srgbClr val="E7E6E6"/>
      </a:lt2>
      <a:accent1>
        <a:srgbClr val="554F99"/>
      </a:accent1>
      <a:accent2>
        <a:srgbClr val="BAB7D6"/>
      </a:accent2>
      <a:accent3>
        <a:srgbClr val="756EAC"/>
      </a:accent3>
      <a:accent4>
        <a:srgbClr val="BAB7D6"/>
      </a:accent4>
      <a:accent5>
        <a:srgbClr val="756EAC"/>
      </a:accent5>
      <a:accent6>
        <a:srgbClr val="F2F2F2"/>
      </a:accent6>
      <a:hlink>
        <a:srgbClr val="00AEC7"/>
      </a:hlink>
      <a:folHlink>
        <a:srgbClr val="00AEC7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319-Kreativni_Evropa-kultura.potx" id="{09C00CC6-E647-4229-B90A-C740302C2486}" vid="{9FDAA189-EA10-49E2-8074-770F966792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190319-Kreativni_Evropa-kultura</Template>
  <TotalTime>10384</TotalTime>
  <Words>419</Words>
  <Application>Microsoft Office PowerPoint</Application>
  <PresentationFormat>Předvádění na obrazovce (4:3)</PresentationFormat>
  <Paragraphs>172</Paragraphs>
  <Slides>18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MS PGothic</vt:lpstr>
      <vt:lpstr>Arial</vt:lpstr>
      <vt:lpstr>Calibri</vt:lpstr>
      <vt:lpstr>Verdana</vt:lpstr>
      <vt:lpstr>Motiv Office</vt:lpstr>
      <vt:lpstr>Prezentace aplikace PowerPoint</vt:lpstr>
      <vt:lpstr>KREATIVNÍ EVROPA</vt:lpstr>
      <vt:lpstr>ROZPOČET 2014-2020</vt:lpstr>
      <vt:lpstr>Prezentace aplikace PowerPoint</vt:lpstr>
      <vt:lpstr>PROGRAM MEDIA  PŘÍKLADY  PODPORY</vt:lpstr>
      <vt:lpstr>Prezentace aplikace PowerPoint</vt:lpstr>
      <vt:lpstr>PROGRAM KULTURA  PŘÍKLADY PODPORY</vt:lpstr>
      <vt:lpstr>PROJEKTY EVROPSKÉ SPOLUPRÁCE  KATEGORIE</vt:lpstr>
      <vt:lpstr>Prezentace aplikace PowerPoint</vt:lpstr>
      <vt:lpstr>PROJEKTY EVROPSKÉ SPOLUPRÁCE  PRIORITY</vt:lpstr>
      <vt:lpstr>LITERÁRNÍ PŘEKLADY  2014–2018</vt:lpstr>
      <vt:lpstr>Prezentace aplikace PowerPoint</vt:lpstr>
      <vt:lpstr>EVROPSKÉ HLAVNÍ  MĚSTO KULTURY</vt:lpstr>
      <vt:lpstr>ZÁRUČNÍ FOND KREATIVNÍ EVROPY</vt:lpstr>
      <vt:lpstr>CENY EU</vt:lpstr>
      <vt:lpstr>KREATIVNÍ EVROPA  2021-2027  NÁVRH</vt:lpstr>
      <vt:lpstr>TECHNOLOGIE A INOVACE  V KULTUŘE</vt:lpstr>
      <vt:lpstr>KANCELÁŘ KREATIVNÍ EVROPA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Mullerova Magdalena</dc:creator>
  <cp:lastModifiedBy>Muller, Robert M. (Reuters)</cp:lastModifiedBy>
  <cp:revision>45</cp:revision>
  <dcterms:created xsi:type="dcterms:W3CDTF">2019-04-09T13:52:19Z</dcterms:created>
  <dcterms:modified xsi:type="dcterms:W3CDTF">2020-01-15T08:03:46Z</dcterms:modified>
</cp:coreProperties>
</file>