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7" r:id="rId4"/>
    <p:sldId id="259" r:id="rId5"/>
    <p:sldId id="258" r:id="rId6"/>
    <p:sldId id="260" r:id="rId7"/>
    <p:sldId id="289" r:id="rId8"/>
    <p:sldId id="267" r:id="rId9"/>
    <p:sldId id="268" r:id="rId10"/>
    <p:sldId id="269" r:id="rId11"/>
    <p:sldId id="270" r:id="rId12"/>
    <p:sldId id="271" r:id="rId13"/>
    <p:sldId id="272" r:id="rId14"/>
    <p:sldId id="274" r:id="rId15"/>
    <p:sldId id="275" r:id="rId16"/>
    <p:sldId id="276" r:id="rId17"/>
    <p:sldId id="278" r:id="rId18"/>
    <p:sldId id="279" r:id="rId19"/>
    <p:sldId id="280" r:id="rId20"/>
    <p:sldId id="281" r:id="rId21"/>
    <p:sldId id="282" r:id="rId22"/>
    <p:sldId id="283" r:id="rId23"/>
    <p:sldId id="284" r:id="rId24"/>
    <p:sldId id="285" r:id="rId25"/>
    <p:sldId id="288"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96" y="-5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FB5D40E-0D05-40A7-85D0-610D7A5D157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xmlns="" id="{C5452D28-104A-437A-92F5-6A2C11391B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xmlns="" id="{5729F0C9-46D9-4EEB-BD79-CA98467FDB09}"/>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5" name="Zástupný symbol pro zápatí 4">
            <a:extLst>
              <a:ext uri="{FF2B5EF4-FFF2-40B4-BE49-F238E27FC236}">
                <a16:creationId xmlns:a16="http://schemas.microsoft.com/office/drawing/2014/main" xmlns="" id="{A716816B-2B98-4684-B54D-1C6FBCFFB94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BADE1DD3-4BE3-4F56-8731-BC31933AA3CA}"/>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527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A364275-765A-4A1A-823D-5F289449D84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xmlns="" id="{96DAFA31-A65E-4247-AFB1-FAAAB0B55A2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4DA2F148-E804-4AA5-BF24-42108638BF5C}"/>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5" name="Zástupný symbol pro zápatí 4">
            <a:extLst>
              <a:ext uri="{FF2B5EF4-FFF2-40B4-BE49-F238E27FC236}">
                <a16:creationId xmlns:a16="http://schemas.microsoft.com/office/drawing/2014/main" xmlns="" id="{442C063E-E9BB-495D-AE88-9CC8F9A3C78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3744E4FD-D5A7-44B1-8924-5E8AA990E7A0}"/>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339226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xmlns="" id="{A93113B7-DD9D-48C8-8FFF-4DE1805AC81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xmlns="" id="{DBE0C5EB-31CB-4C8C-8097-03F320AB54A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6D36DE9F-A0E7-460E-B433-0B2295D10B28}"/>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5" name="Zástupný symbol pro zápatí 4">
            <a:extLst>
              <a:ext uri="{FF2B5EF4-FFF2-40B4-BE49-F238E27FC236}">
                <a16:creationId xmlns:a16="http://schemas.microsoft.com/office/drawing/2014/main" xmlns="" id="{4356022D-DBA4-45D7-ACD6-8F3B86BD9B1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ED0C9C95-550F-45E5-9706-FF05A1D8EB2D}"/>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11835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275887B-0F10-4210-B6AB-0BE09823E8D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2E908BF2-77C4-4902-A889-7F06541FB6E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4AC356DF-F962-42B3-A91D-326044501BC0}"/>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5" name="Zástupný symbol pro zápatí 4">
            <a:extLst>
              <a:ext uri="{FF2B5EF4-FFF2-40B4-BE49-F238E27FC236}">
                <a16:creationId xmlns:a16="http://schemas.microsoft.com/office/drawing/2014/main" xmlns="" id="{7347A992-6A82-45DF-ABC1-F3F4581A009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9ACE59F3-F74B-4154-894C-ECB97F1547C9}"/>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1422607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9425F4E-A19A-45EA-B929-842B842156B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xmlns="" id="{E1295127-274B-4B97-9BA5-A88834B9F2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xmlns="" id="{A6F898BC-D76F-4A47-97AC-13FC33C2B5FA}"/>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5" name="Zástupný symbol pro zápatí 4">
            <a:extLst>
              <a:ext uri="{FF2B5EF4-FFF2-40B4-BE49-F238E27FC236}">
                <a16:creationId xmlns:a16="http://schemas.microsoft.com/office/drawing/2014/main" xmlns="" id="{3FCDE8A2-1A0E-49C5-A1F2-646F05A2176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D75312A8-DA83-4F31-AD78-420626432322}"/>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164706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1126679-795E-4398-B976-7C4E2A3F372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09F7BCBC-2642-407C-8F4B-2F89DE871BD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xmlns="" id="{5E3B04E0-2EEB-4E08-99F4-3D51F0E65DC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xmlns="" id="{77E31D09-33C7-464E-9065-366D128090A0}"/>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6" name="Zástupný symbol pro zápatí 5">
            <a:extLst>
              <a:ext uri="{FF2B5EF4-FFF2-40B4-BE49-F238E27FC236}">
                <a16:creationId xmlns:a16="http://schemas.microsoft.com/office/drawing/2014/main" xmlns="" id="{E60DEB45-0EDB-4F89-9726-AFF9BC4DCF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C750A127-6DA6-4457-9044-CDBCDB905802}"/>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332364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602BE64-08EE-492B-8FAD-CFDC8A55E9E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xmlns="" id="{5C066E16-245E-4027-97D9-1DCFD43D26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xmlns="" id="{B7A6313C-52D9-47B8-BE7F-2D219EB0C94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xmlns="" id="{579ADD1C-7BD9-4E00-B5DC-03156C2832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xmlns="" id="{E6F7DC8A-6FE8-4EC0-9537-2624CC1BC1A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xmlns="" id="{0179B458-0183-4B9F-AD79-6E12A15E7C61}"/>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8" name="Zástupný symbol pro zápatí 7">
            <a:extLst>
              <a:ext uri="{FF2B5EF4-FFF2-40B4-BE49-F238E27FC236}">
                <a16:creationId xmlns:a16="http://schemas.microsoft.com/office/drawing/2014/main" xmlns="" id="{E068C8F9-990E-4F27-A595-D1B5052F63D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xmlns="" id="{35748138-3B35-478A-905D-481C32673734}"/>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152841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89FD3E5-3795-4BAC-9721-20DA6B6BE43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xmlns="" id="{04E7F635-E0D9-45D1-8309-5306BEE937C2}"/>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4" name="Zástupný symbol pro zápatí 3">
            <a:extLst>
              <a:ext uri="{FF2B5EF4-FFF2-40B4-BE49-F238E27FC236}">
                <a16:creationId xmlns:a16="http://schemas.microsoft.com/office/drawing/2014/main" xmlns="" id="{115709E5-4BF0-42A3-BB41-7ABBB7F85F3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xmlns="" id="{29048F87-7994-4EF0-B37C-195994B89535}"/>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23220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xmlns="" id="{A300D80E-9A61-4E8B-9C95-46B24F6A3940}"/>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3" name="Zástupný symbol pro zápatí 2">
            <a:extLst>
              <a:ext uri="{FF2B5EF4-FFF2-40B4-BE49-F238E27FC236}">
                <a16:creationId xmlns:a16="http://schemas.microsoft.com/office/drawing/2014/main" xmlns="" id="{1C64FF61-2AA0-4A63-BA9C-2AF7FFF7013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xmlns="" id="{BB3AC64C-00C5-4962-8709-6D673C240662}"/>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248407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060E1D-9F1F-4955-BDE9-C661CF5DEA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xmlns="" id="{4EC568FD-E798-43A7-B8AC-A76C076D0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xmlns="" id="{B239070B-9EF7-4104-9D0A-0AEC40F833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49DD0AFE-FF05-458A-8305-EA1A29C599FE}"/>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6" name="Zástupný symbol pro zápatí 5">
            <a:extLst>
              <a:ext uri="{FF2B5EF4-FFF2-40B4-BE49-F238E27FC236}">
                <a16:creationId xmlns:a16="http://schemas.microsoft.com/office/drawing/2014/main" xmlns="" id="{FD45F06A-525B-4232-B5C2-886A4475C8A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2A9F34A4-24E4-4091-B5BB-058D03527B58}"/>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257168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0B5575B-C4E7-4299-A11B-9E2BFF1E5C9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xmlns="" id="{83B0EA50-0426-49C6-9A69-2A702EE2D4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xmlns="" id="{E37E6FAC-42E9-4E32-B486-13473151B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F51A061E-B5EF-4C05-A7B7-525AD21C1513}"/>
              </a:ext>
            </a:extLst>
          </p:cNvPr>
          <p:cNvSpPr>
            <a:spLocks noGrp="1"/>
          </p:cNvSpPr>
          <p:nvPr>
            <p:ph type="dt" sz="half" idx="10"/>
          </p:nvPr>
        </p:nvSpPr>
        <p:spPr/>
        <p:txBody>
          <a:bodyPr/>
          <a:lstStyle/>
          <a:p>
            <a:fld id="{E8EDB2EF-B06F-43CD-AD42-36FB8887F1B7}" type="datetimeFigureOut">
              <a:rPr lang="cs-CZ" smtClean="0"/>
              <a:t>26.8.2019</a:t>
            </a:fld>
            <a:endParaRPr lang="cs-CZ"/>
          </a:p>
        </p:txBody>
      </p:sp>
      <p:sp>
        <p:nvSpPr>
          <p:cNvPr id="6" name="Zástupný symbol pro zápatí 5">
            <a:extLst>
              <a:ext uri="{FF2B5EF4-FFF2-40B4-BE49-F238E27FC236}">
                <a16:creationId xmlns:a16="http://schemas.microsoft.com/office/drawing/2014/main" xmlns="" id="{20D01EAE-7835-49D7-A826-48E948E7291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FB6CCB88-3F2F-4603-842F-2978FEE5AE67}"/>
              </a:ext>
            </a:extLst>
          </p:cNvPr>
          <p:cNvSpPr>
            <a:spLocks noGrp="1"/>
          </p:cNvSpPr>
          <p:nvPr>
            <p:ph type="sldNum" sz="quarter" idx="12"/>
          </p:nvPr>
        </p:nvSpPr>
        <p:spPr/>
        <p:txBody>
          <a:bodyPr/>
          <a:lstStyle/>
          <a:p>
            <a:fld id="{0856B7E7-1E4D-4846-8186-2969E7B8B718}" type="slidenum">
              <a:rPr lang="cs-CZ" smtClean="0"/>
              <a:t>‹#›</a:t>
            </a:fld>
            <a:endParaRPr lang="cs-CZ"/>
          </a:p>
        </p:txBody>
      </p:sp>
    </p:spTree>
    <p:extLst>
      <p:ext uri="{BB962C8B-B14F-4D97-AF65-F5344CB8AC3E}">
        <p14:creationId xmlns:p14="http://schemas.microsoft.com/office/powerpoint/2010/main" val="15333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6F559A5C-1984-4BA9-A5E0-EC16D8B8B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xmlns="" id="{A95A2F81-82C8-4939-850B-17768964E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35881644-3370-4014-A313-048856B935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DB2EF-B06F-43CD-AD42-36FB8887F1B7}" type="datetimeFigureOut">
              <a:rPr lang="cs-CZ" smtClean="0"/>
              <a:t>26.8.2019</a:t>
            </a:fld>
            <a:endParaRPr lang="cs-CZ"/>
          </a:p>
        </p:txBody>
      </p:sp>
      <p:sp>
        <p:nvSpPr>
          <p:cNvPr id="5" name="Zástupný symbol pro zápatí 4">
            <a:extLst>
              <a:ext uri="{FF2B5EF4-FFF2-40B4-BE49-F238E27FC236}">
                <a16:creationId xmlns:a16="http://schemas.microsoft.com/office/drawing/2014/main" xmlns="" id="{22F83C2C-891C-4FF4-AF81-CC03614307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xmlns="" id="{8F60F9EC-B23A-4C59-B8B1-AB101D178B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6B7E7-1E4D-4846-8186-2969E7B8B718}" type="slidenum">
              <a:rPr lang="cs-CZ" smtClean="0"/>
              <a:t>‹#›</a:t>
            </a:fld>
            <a:endParaRPr lang="cs-CZ"/>
          </a:p>
        </p:txBody>
      </p:sp>
    </p:spTree>
    <p:extLst>
      <p:ext uri="{BB962C8B-B14F-4D97-AF65-F5344CB8AC3E}">
        <p14:creationId xmlns:p14="http://schemas.microsoft.com/office/powerpoint/2010/main" val="3242675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abstore.cz/nadrze-na-kapaliny?utm_source=sklik&amp;utm_medium=cpc&amp;utm_campaign=2_SEA-Uskladneni-kapalin&amp;utm_content=Nadrze-na-vodu3&amp;utm_term=n%c3%a1dr%c5%bee+na+vodu" TargetMode="External"/><Relationship Id="rId2" Type="http://schemas.openxmlformats.org/officeDocument/2006/relationships/image" Target="../media/image6.jpeg"/><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biowashop.cz/15-plastove-jimky-hranate-samonosne" TargetMode="External"/><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B8ECC54-4482-4DB9-9C29-B6222D37E791}"/>
              </a:ext>
            </a:extLst>
          </p:cNvPr>
          <p:cNvSpPr>
            <a:spLocks noGrp="1"/>
          </p:cNvSpPr>
          <p:nvPr>
            <p:ph type="ctrTitle"/>
          </p:nvPr>
        </p:nvSpPr>
        <p:spPr>
          <a:xfrm>
            <a:off x="1524000" y="840376"/>
            <a:ext cx="9144000" cy="1765139"/>
          </a:xfrm>
        </p:spPr>
        <p:txBody>
          <a:bodyPr/>
          <a:lstStyle/>
          <a:p>
            <a:r>
              <a:rPr lang="cs-CZ" dirty="0"/>
              <a:t>Koncepce společenské odpovědnosti (CSR)</a:t>
            </a:r>
          </a:p>
        </p:txBody>
      </p:sp>
      <p:sp>
        <p:nvSpPr>
          <p:cNvPr id="3" name="Podnadpis 2">
            <a:extLst>
              <a:ext uri="{FF2B5EF4-FFF2-40B4-BE49-F238E27FC236}">
                <a16:creationId xmlns:a16="http://schemas.microsoft.com/office/drawing/2014/main" xmlns="" id="{0A13325B-65CA-4599-BF6A-8F2691754979}"/>
              </a:ext>
            </a:extLst>
          </p:cNvPr>
          <p:cNvSpPr>
            <a:spLocks noGrp="1"/>
          </p:cNvSpPr>
          <p:nvPr>
            <p:ph type="subTitle" idx="1"/>
          </p:nvPr>
        </p:nvSpPr>
        <p:spPr>
          <a:xfrm>
            <a:off x="194077" y="5058887"/>
            <a:ext cx="11926388" cy="1575177"/>
          </a:xfrm>
        </p:spPr>
        <p:txBody>
          <a:bodyPr>
            <a:normAutofit fontScale="55000" lnSpcReduction="20000"/>
          </a:bodyPr>
          <a:lstStyle/>
          <a:p>
            <a:r>
              <a:rPr lang="cs-CZ" sz="5500" dirty="0"/>
              <a:t>Městský úřad Žďár nad Sázavou</a:t>
            </a:r>
          </a:p>
          <a:p>
            <a:r>
              <a:rPr lang="cs-CZ" sz="5500" dirty="0" smtClean="0"/>
              <a:t>12.9.2019, Jihlava</a:t>
            </a:r>
            <a:endParaRPr lang="cs-CZ" sz="5500" dirty="0"/>
          </a:p>
          <a:p>
            <a:endParaRPr lang="cs-CZ" sz="3100" i="1" dirty="0"/>
          </a:p>
          <a:p>
            <a:pPr algn="l"/>
            <a:r>
              <a:rPr lang="cs-CZ" sz="3100" i="1" dirty="0"/>
              <a:t>Název projetu: Hodnoty, odpovědnost, etika a rozvoj zaměstnanců </a:t>
            </a:r>
            <a:r>
              <a:rPr lang="cs-CZ" sz="3100" i="1" dirty="0" err="1"/>
              <a:t>MěÚ</a:t>
            </a:r>
            <a:r>
              <a:rPr lang="cs-CZ" sz="3100" i="1" dirty="0"/>
              <a:t> Žďár nad Sázavou</a:t>
            </a:r>
            <a:endParaRPr lang="cs-CZ" dirty="0"/>
          </a:p>
        </p:txBody>
      </p:sp>
      <p:pic>
        <p:nvPicPr>
          <p:cNvPr id="4" name="Obrázek 3">
            <a:extLst>
              <a:ext uri="{FF2B5EF4-FFF2-40B4-BE49-F238E27FC236}">
                <a16:creationId xmlns:a16="http://schemas.microsoft.com/office/drawing/2014/main" xmlns="" id="{A9B23280-F9A6-46C7-AEA5-C72A0BB5B035}"/>
              </a:ext>
            </a:extLst>
          </p:cNvPr>
          <p:cNvPicPr>
            <a:picLocks noChangeAspect="1"/>
          </p:cNvPicPr>
          <p:nvPr/>
        </p:nvPicPr>
        <p:blipFill>
          <a:blip r:embed="rId2"/>
          <a:stretch>
            <a:fillRect/>
          </a:stretch>
        </p:blipFill>
        <p:spPr>
          <a:xfrm>
            <a:off x="4226767" y="2738417"/>
            <a:ext cx="4236409" cy="2202260"/>
          </a:xfrm>
          <a:prstGeom prst="rect">
            <a:avLst/>
          </a:prstGeom>
        </p:spPr>
      </p:pic>
      <p:pic>
        <p:nvPicPr>
          <p:cNvPr id="5" name="Obrázek 4">
            <a:extLst>
              <a:ext uri="{FF2B5EF4-FFF2-40B4-BE49-F238E27FC236}">
                <a16:creationId xmlns:a16="http://schemas.microsoft.com/office/drawing/2014/main" xmlns="" id="{0B335D59-3674-4B13-B1A9-DAC91AFD4020}"/>
              </a:ext>
            </a:extLst>
          </p:cNvPr>
          <p:cNvPicPr>
            <a:picLocks noChangeAspect="1"/>
          </p:cNvPicPr>
          <p:nvPr/>
        </p:nvPicPr>
        <p:blipFill>
          <a:blip r:embed="rId3"/>
          <a:stretch>
            <a:fillRect/>
          </a:stretch>
        </p:blipFill>
        <p:spPr>
          <a:xfrm>
            <a:off x="8703594" y="5960861"/>
            <a:ext cx="2865120" cy="594360"/>
          </a:xfrm>
          <a:prstGeom prst="rect">
            <a:avLst/>
          </a:prstGeom>
        </p:spPr>
      </p:pic>
    </p:spTree>
    <p:extLst>
      <p:ext uri="{BB962C8B-B14F-4D97-AF65-F5344CB8AC3E}">
        <p14:creationId xmlns:p14="http://schemas.microsoft.com/office/powerpoint/2010/main" val="2680430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ECFAFBC-76B0-422E-B12C-9E3BD0BC63EE}"/>
              </a:ext>
            </a:extLst>
          </p:cNvPr>
          <p:cNvSpPr>
            <a:spLocks noGrp="1"/>
          </p:cNvSpPr>
          <p:nvPr>
            <p:ph type="title"/>
          </p:nvPr>
        </p:nvSpPr>
        <p:spPr/>
        <p:txBody>
          <a:bodyPr/>
          <a:lstStyle/>
          <a:p>
            <a:r>
              <a:rPr lang="cs-CZ" sz="4000" b="1" dirty="0"/>
              <a:t>Poslání společenské odpovědnosti </a:t>
            </a:r>
            <a:r>
              <a:rPr lang="cs-CZ" sz="4000" b="1" dirty="0" err="1"/>
              <a:t>MěÚ</a:t>
            </a:r>
            <a:r>
              <a:rPr lang="cs-CZ" sz="4000" b="1" dirty="0"/>
              <a:t> Žďár n. S</a:t>
            </a:r>
            <a:r>
              <a:rPr lang="cs-CZ" sz="4000" b="1" dirty="0" smtClean="0"/>
              <a:t>. v sociální oblasti</a:t>
            </a:r>
            <a:endParaRPr lang="cs-CZ" sz="4000" b="1" dirty="0"/>
          </a:p>
        </p:txBody>
      </p:sp>
      <p:sp>
        <p:nvSpPr>
          <p:cNvPr id="3" name="Zástupný obsah 2">
            <a:extLst>
              <a:ext uri="{FF2B5EF4-FFF2-40B4-BE49-F238E27FC236}">
                <a16:creationId xmlns:a16="http://schemas.microsoft.com/office/drawing/2014/main" xmlns="" id="{075E1A50-39B4-492D-BD7B-DC2C8FFB1814}"/>
              </a:ext>
            </a:extLst>
          </p:cNvPr>
          <p:cNvSpPr>
            <a:spLocks noGrp="1"/>
          </p:cNvSpPr>
          <p:nvPr>
            <p:ph idx="1"/>
          </p:nvPr>
        </p:nvSpPr>
        <p:spPr/>
        <p:txBody>
          <a:bodyPr>
            <a:normAutofit fontScale="62500" lnSpcReduction="20000"/>
          </a:bodyPr>
          <a:lstStyle/>
          <a:p>
            <a:pPr marL="0" indent="0">
              <a:buNone/>
            </a:pPr>
            <a:r>
              <a:rPr lang="cs-CZ" b="1" dirty="0"/>
              <a:t>Chceme být sociálně vstřícný úřad, respektující potřeby klientů a zaměstnanců.</a:t>
            </a:r>
            <a:endParaRPr lang="cs-CZ" dirty="0"/>
          </a:p>
          <a:p>
            <a:pPr marL="0" indent="0">
              <a:buNone/>
            </a:pPr>
            <a:r>
              <a:rPr lang="cs-CZ" b="1" dirty="0"/>
              <a:t>Ve vztahu ke klientům chceme budovat a posilovat:</a:t>
            </a:r>
            <a:endParaRPr lang="cs-CZ" dirty="0"/>
          </a:p>
          <a:p>
            <a:r>
              <a:rPr lang="cs-CZ" sz="2900" dirty="0"/>
              <a:t>informovanost (vč. sociálního portálu);</a:t>
            </a:r>
          </a:p>
          <a:p>
            <a:r>
              <a:rPr lang="cs-CZ" sz="2900" dirty="0"/>
              <a:t>prosociální aktivity organizace; </a:t>
            </a:r>
          </a:p>
          <a:p>
            <a:pPr lvl="0"/>
            <a:r>
              <a:rPr lang="cs-CZ" dirty="0"/>
              <a:t>podporu mezigeneračního soužití;</a:t>
            </a:r>
          </a:p>
          <a:p>
            <a:pPr marL="0" indent="0">
              <a:buNone/>
            </a:pPr>
            <a:r>
              <a:rPr lang="cs-CZ" b="1" dirty="0"/>
              <a:t>a iniciovat:</a:t>
            </a:r>
            <a:endParaRPr lang="cs-CZ" dirty="0"/>
          </a:p>
          <a:p>
            <a:pPr lvl="0"/>
            <a:r>
              <a:rPr lang="cs-CZ" dirty="0"/>
              <a:t>řešení otázky potřebnosti bydlení pro všechny skupiny obyvatel;</a:t>
            </a:r>
          </a:p>
          <a:p>
            <a:pPr lvl="0"/>
            <a:r>
              <a:rPr lang="cs-CZ" dirty="0"/>
              <a:t>vznik chybějících sociálně-zdravotních služeb.</a:t>
            </a:r>
          </a:p>
          <a:p>
            <a:pPr marL="0" indent="0">
              <a:buNone/>
            </a:pPr>
            <a:r>
              <a:rPr lang="cs-CZ" b="1" dirty="0"/>
              <a:t>Ve vztahu k zaměstnancům chceme usilovat o:</a:t>
            </a:r>
            <a:endParaRPr lang="cs-CZ" dirty="0"/>
          </a:p>
          <a:p>
            <a:pPr lvl="0"/>
            <a:r>
              <a:rPr lang="cs-CZ" dirty="0"/>
              <a:t>respektování potřeb zaměstnanců; </a:t>
            </a:r>
          </a:p>
          <a:p>
            <a:pPr lvl="0"/>
            <a:r>
              <a:rPr lang="cs-CZ" dirty="0"/>
              <a:t>bezpečnost zaměstnanců;</a:t>
            </a:r>
          </a:p>
          <a:p>
            <a:pPr lvl="0"/>
            <a:r>
              <a:rPr lang="cs-CZ" dirty="0"/>
              <a:t>pokračování vzdělávání zaměstnanců;</a:t>
            </a:r>
          </a:p>
          <a:p>
            <a:pPr lvl="0"/>
            <a:r>
              <a:rPr lang="cs-CZ" dirty="0"/>
              <a:t>ochranu soukromí zaměstnanců.</a:t>
            </a:r>
          </a:p>
          <a:p>
            <a:pPr marL="0" indent="0">
              <a:buNone/>
            </a:pPr>
            <a:endParaRPr lang="cs-CZ" dirty="0"/>
          </a:p>
        </p:txBody>
      </p:sp>
      <p:pic>
        <p:nvPicPr>
          <p:cNvPr id="6" name="Obrázek 5">
            <a:extLst>
              <a:ext uri="{FF2B5EF4-FFF2-40B4-BE49-F238E27FC236}">
                <a16:creationId xmlns:a16="http://schemas.microsoft.com/office/drawing/2014/main" xmlns="" id="{60242B76-FC90-43A2-9C12-06D16E074B5A}"/>
              </a:ext>
            </a:extLst>
          </p:cNvPr>
          <p:cNvPicPr>
            <a:picLocks noChangeAspect="1"/>
          </p:cNvPicPr>
          <p:nvPr/>
        </p:nvPicPr>
        <p:blipFill>
          <a:blip r:embed="rId2"/>
          <a:stretch>
            <a:fillRect/>
          </a:stretch>
        </p:blipFill>
        <p:spPr>
          <a:xfrm>
            <a:off x="7977673" y="2310823"/>
            <a:ext cx="2826865" cy="3684193"/>
          </a:xfrm>
          <a:prstGeom prst="rect">
            <a:avLst/>
          </a:prstGeom>
        </p:spPr>
      </p:pic>
    </p:spTree>
    <p:extLst>
      <p:ext uri="{BB962C8B-B14F-4D97-AF65-F5344CB8AC3E}">
        <p14:creationId xmlns:p14="http://schemas.microsoft.com/office/powerpoint/2010/main" val="3199088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3B6BA6F-60F5-42F4-A8F3-25D358D532B7}"/>
              </a:ext>
            </a:extLst>
          </p:cNvPr>
          <p:cNvSpPr>
            <a:spLocks noGrp="1"/>
          </p:cNvSpPr>
          <p:nvPr>
            <p:ph type="title"/>
          </p:nvPr>
        </p:nvSpPr>
        <p:spPr/>
        <p:txBody>
          <a:bodyPr/>
          <a:lstStyle/>
          <a:p>
            <a:r>
              <a:rPr lang="cs-CZ" sz="4000" b="1" dirty="0"/>
              <a:t>Kvantitativní ukazatele, silné stránky a příležitosti pro rozvoj</a:t>
            </a:r>
          </a:p>
        </p:txBody>
      </p:sp>
      <p:sp>
        <p:nvSpPr>
          <p:cNvPr id="3" name="Zástupný obsah 2">
            <a:extLst>
              <a:ext uri="{FF2B5EF4-FFF2-40B4-BE49-F238E27FC236}">
                <a16:creationId xmlns:a16="http://schemas.microsoft.com/office/drawing/2014/main" xmlns="" id="{8A90BEDE-504F-4E5C-A2E6-D7DD7E7828C7}"/>
              </a:ext>
            </a:extLst>
          </p:cNvPr>
          <p:cNvSpPr>
            <a:spLocks noGrp="1"/>
          </p:cNvSpPr>
          <p:nvPr>
            <p:ph idx="1"/>
          </p:nvPr>
        </p:nvSpPr>
        <p:spPr/>
        <p:txBody>
          <a:bodyPr/>
          <a:lstStyle/>
          <a:p>
            <a:pPr marL="0" indent="0">
              <a:buNone/>
            </a:pPr>
            <a:endParaRPr lang="cs-CZ" dirty="0"/>
          </a:p>
          <a:p>
            <a:pPr marL="0" indent="0">
              <a:buNone/>
            </a:pPr>
            <a:endParaRPr lang="cs-CZ" dirty="0"/>
          </a:p>
          <a:p>
            <a:pPr marL="0" indent="0" algn="just">
              <a:buNone/>
            </a:pPr>
            <a:r>
              <a:rPr lang="cs-CZ" i="1" dirty="0"/>
              <a:t>V rámci všech tří </a:t>
            </a:r>
            <a:r>
              <a:rPr lang="cs-CZ" i="1" dirty="0" smtClean="0"/>
              <a:t>perspektiv </a:t>
            </a:r>
            <a:r>
              <a:rPr lang="cs-CZ" i="1" dirty="0"/>
              <a:t>byly CSR týmem definovány silné stránky, příležitosti k rozvoji a kvantitativní ukazatele vypovídající o současném „stavu“ společenské odpovědnosti organizace. Vše výše jmenované bude trvale součástí Koncepce společenské odpovědnosti </a:t>
            </a:r>
            <a:r>
              <a:rPr lang="cs-CZ" i="1" dirty="0" err="1"/>
              <a:t>MěÚ</a:t>
            </a:r>
            <a:r>
              <a:rPr lang="cs-CZ" i="1" dirty="0"/>
              <a:t> a bude vždy jednou ročně aktualizováno včetně doplnění aktuálních hodnot.</a:t>
            </a:r>
          </a:p>
        </p:txBody>
      </p:sp>
    </p:spTree>
    <p:extLst>
      <p:ext uri="{BB962C8B-B14F-4D97-AF65-F5344CB8AC3E}">
        <p14:creationId xmlns:p14="http://schemas.microsoft.com/office/powerpoint/2010/main" val="1809914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9A058DA-011B-4B2E-9D18-BD2CA24A1A4C}"/>
              </a:ext>
            </a:extLst>
          </p:cNvPr>
          <p:cNvSpPr>
            <a:spLocks noGrp="1"/>
          </p:cNvSpPr>
          <p:nvPr>
            <p:ph type="title"/>
          </p:nvPr>
        </p:nvSpPr>
        <p:spPr/>
        <p:txBody>
          <a:bodyPr>
            <a:normAutofit fontScale="90000"/>
          </a:bodyPr>
          <a:lstStyle/>
          <a:p>
            <a:r>
              <a:rPr lang="cs-CZ" b="1" dirty="0"/>
              <a:t>STRATEGICKÉ CÍLE SPOLEČENSKÉ ODPOVĚDNOSTI </a:t>
            </a:r>
            <a:br>
              <a:rPr lang="cs-CZ" b="1" dirty="0"/>
            </a:br>
            <a:r>
              <a:rPr lang="cs-CZ" b="1" dirty="0"/>
              <a:t>2019-2020</a:t>
            </a:r>
            <a:endParaRPr lang="cs-CZ" dirty="0"/>
          </a:p>
        </p:txBody>
      </p:sp>
      <p:sp>
        <p:nvSpPr>
          <p:cNvPr id="3" name="Zástupný obsah 2">
            <a:extLst>
              <a:ext uri="{FF2B5EF4-FFF2-40B4-BE49-F238E27FC236}">
                <a16:creationId xmlns:a16="http://schemas.microsoft.com/office/drawing/2014/main" xmlns="" id="{6C0593F8-18E9-425D-AAEC-39A86BC9AE9C}"/>
              </a:ext>
            </a:extLst>
          </p:cNvPr>
          <p:cNvSpPr>
            <a:spLocks noGrp="1"/>
          </p:cNvSpPr>
          <p:nvPr>
            <p:ph idx="1"/>
          </p:nvPr>
        </p:nvSpPr>
        <p:spPr/>
        <p:txBody>
          <a:bodyPr>
            <a:normAutofit fontScale="92500" lnSpcReduction="20000"/>
          </a:bodyPr>
          <a:lstStyle/>
          <a:p>
            <a:pPr marL="0" indent="0" algn="just">
              <a:buNone/>
            </a:pPr>
            <a:r>
              <a:rPr lang="cs-CZ" b="1" dirty="0"/>
              <a:t>Pro období 2019-2020 bylo na základě diskuze v rámci CSR týmu </a:t>
            </a:r>
            <a:br>
              <a:rPr lang="cs-CZ" b="1" dirty="0"/>
            </a:br>
            <a:r>
              <a:rPr lang="cs-CZ" b="1" dirty="0"/>
              <a:t>a zhodnocení současného stavu specifikováno 9 </a:t>
            </a:r>
            <a:r>
              <a:rPr lang="cs-CZ" b="1" u="sng" dirty="0"/>
              <a:t>strategických cílů</a:t>
            </a:r>
            <a:r>
              <a:rPr lang="cs-CZ" b="1" dirty="0"/>
              <a:t>, v rámci kterých tým definoval nejen stakeholdery jakožto konkrétní zainteresované strany v rámci jednotlivých cílů, ale také dílčí aktivity vedoucí k jejich naplnění a indikátory, které budou v budoucnu sledovány a na základě kterých bude vyhodnocován význam pro společenskou odpovědnost </a:t>
            </a:r>
            <a:r>
              <a:rPr lang="cs-CZ" dirty="0"/>
              <a:t>(indikátory jsou nadefinovány tam, kde je to v rámci charakteru cíle možné – výsledky naplnění cíle lze kvantifikovat).</a:t>
            </a:r>
          </a:p>
          <a:p>
            <a:pPr algn="just"/>
            <a:endParaRPr lang="cs-CZ" dirty="0"/>
          </a:p>
          <a:p>
            <a:pPr marL="0" indent="0" algn="just">
              <a:buNone/>
            </a:pPr>
            <a:r>
              <a:rPr lang="cs-CZ" i="1" dirty="0"/>
              <a:t>Koncepce tak bude stále živým, pravidelně aktualizovaným dokumentem, v rámci kterého bude moci organizace nejen sledovat naplňování jednotlivých cílů, ale kde bude moci cíle dle nastaveného procesu doplňovat. Společenská odpovědnost se tak stane stejně jako dříve nastavené procesy stabilní součástí úřadu.</a:t>
            </a:r>
            <a:endParaRPr lang="cs-CZ" dirty="0"/>
          </a:p>
          <a:p>
            <a:endParaRPr lang="cs-CZ" dirty="0"/>
          </a:p>
        </p:txBody>
      </p:sp>
    </p:spTree>
    <p:extLst>
      <p:ext uri="{BB962C8B-B14F-4D97-AF65-F5344CB8AC3E}">
        <p14:creationId xmlns:p14="http://schemas.microsoft.com/office/powerpoint/2010/main" val="540245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82E22AB-6E93-4753-B352-7EEAA73D54E8}"/>
              </a:ext>
            </a:extLst>
          </p:cNvPr>
          <p:cNvSpPr>
            <a:spLocks noGrp="1"/>
          </p:cNvSpPr>
          <p:nvPr>
            <p:ph type="title"/>
          </p:nvPr>
        </p:nvSpPr>
        <p:spPr/>
        <p:txBody>
          <a:bodyPr>
            <a:normAutofit fontScale="90000"/>
          </a:bodyPr>
          <a:lstStyle/>
          <a:p>
            <a:r>
              <a:rPr lang="cs-CZ" b="1" dirty="0"/>
              <a:t>STRATEGICKÉ CÍLE SPOLEČENSKÉ ODPOVĚDNOSTI </a:t>
            </a:r>
            <a:br>
              <a:rPr lang="cs-CZ" b="1" dirty="0"/>
            </a:br>
            <a:r>
              <a:rPr lang="cs-CZ" b="1" dirty="0" smtClean="0"/>
              <a:t>2019-2020 - ŽP</a:t>
            </a:r>
            <a:endParaRPr lang="cs-CZ" dirty="0"/>
          </a:p>
        </p:txBody>
      </p:sp>
      <p:sp>
        <p:nvSpPr>
          <p:cNvPr id="3" name="Zástupný obsah 2">
            <a:extLst>
              <a:ext uri="{FF2B5EF4-FFF2-40B4-BE49-F238E27FC236}">
                <a16:creationId xmlns:a16="http://schemas.microsoft.com/office/drawing/2014/main" xmlns="" id="{89F8DF2D-ECD0-4ECB-AC3F-46784B5BD379}"/>
              </a:ext>
            </a:extLst>
          </p:cNvPr>
          <p:cNvSpPr>
            <a:spLocks noGrp="1"/>
          </p:cNvSpPr>
          <p:nvPr>
            <p:ph idx="1"/>
          </p:nvPr>
        </p:nvSpPr>
        <p:spPr/>
        <p:txBody>
          <a:bodyPr>
            <a:normAutofit fontScale="70000" lnSpcReduction="20000"/>
          </a:bodyPr>
          <a:lstStyle/>
          <a:p>
            <a:pPr marL="0" indent="0">
              <a:buNone/>
            </a:pPr>
            <a:r>
              <a:rPr lang="cs-CZ" b="1" dirty="0"/>
              <a:t>Cíl I. Eliminace vzniku odpadu, popřípadě snížení množství SKO na akcích města potažmo akcích ve městě</a:t>
            </a:r>
            <a:endParaRPr lang="cs-CZ" dirty="0"/>
          </a:p>
          <a:p>
            <a:pPr marL="0" indent="0">
              <a:buNone/>
            </a:pPr>
            <a:r>
              <a:rPr lang="cs-CZ" b="1" i="1" dirty="0" smtClean="0"/>
              <a:t>	Cíl </a:t>
            </a:r>
            <a:r>
              <a:rPr lang="cs-CZ" b="1" i="1" dirty="0"/>
              <a:t>I. a Eliminace vzniku odpadů, koncept vratných kelímků</a:t>
            </a:r>
            <a:endParaRPr lang="cs-CZ" dirty="0"/>
          </a:p>
          <a:p>
            <a:pPr marL="0" indent="0">
              <a:buNone/>
            </a:pPr>
            <a:r>
              <a:rPr lang="cs-CZ" b="1" i="1" dirty="0" smtClean="0"/>
              <a:t>	Cíl </a:t>
            </a:r>
            <a:r>
              <a:rPr lang="cs-CZ" b="1" i="1" dirty="0"/>
              <a:t>I. b Snížení množství SKO, koncept třídění</a:t>
            </a:r>
            <a:endParaRPr lang="cs-CZ" dirty="0"/>
          </a:p>
          <a:p>
            <a:pPr marL="0" indent="0">
              <a:buNone/>
            </a:pPr>
            <a:r>
              <a:rPr lang="cs-CZ" b="1" dirty="0"/>
              <a:t>Cíl II. Snížení spotřeby papíru a nastavení systému jeho druhotného využití, nastavení efektivního systému </a:t>
            </a:r>
            <a:r>
              <a:rPr lang="cs-CZ" b="1" dirty="0" smtClean="0"/>
              <a:t>tisku</a:t>
            </a:r>
            <a:endParaRPr lang="cs-CZ" dirty="0"/>
          </a:p>
          <a:p>
            <a:pPr marL="0" indent="0">
              <a:buNone/>
            </a:pPr>
            <a:r>
              <a:rPr lang="cs-CZ" b="1" dirty="0" smtClean="0"/>
              <a:t>Cíl </a:t>
            </a:r>
            <a:r>
              <a:rPr lang="cs-CZ" b="1" dirty="0"/>
              <a:t>III. Systém využití dešťové vody</a:t>
            </a:r>
            <a:endParaRPr lang="cs-CZ" dirty="0"/>
          </a:p>
          <a:p>
            <a:pPr marL="0" indent="0">
              <a:buNone/>
            </a:pPr>
            <a:r>
              <a:rPr lang="cs-CZ" b="1" dirty="0"/>
              <a:t>Cíl IV. Využití recyklovaných materiálů</a:t>
            </a:r>
            <a:endParaRPr lang="cs-CZ" dirty="0"/>
          </a:p>
          <a:p>
            <a:pPr marL="0" indent="0">
              <a:buNone/>
            </a:pPr>
            <a:r>
              <a:rPr lang="cs-CZ" b="1" dirty="0"/>
              <a:t>Cíl V. Implementace opatření z Adaptace sídel na změny klimatu</a:t>
            </a:r>
            <a:endParaRPr lang="cs-CZ" dirty="0"/>
          </a:p>
          <a:p>
            <a:pPr marL="0" indent="0">
              <a:buNone/>
            </a:pPr>
            <a:r>
              <a:rPr lang="cs-CZ" b="1" dirty="0"/>
              <a:t>Cíl VI. Bezpečnost a ochrana zaměstnanců (ochranné pomůcky, očkování, bezpečnostně signalizační prvky v exponovaných kancelářích)</a:t>
            </a:r>
            <a:endParaRPr lang="cs-CZ" dirty="0"/>
          </a:p>
          <a:p>
            <a:pPr marL="0" indent="0">
              <a:buNone/>
            </a:pPr>
            <a:r>
              <a:rPr lang="cs-CZ" b="1" dirty="0"/>
              <a:t>Cíl VII. Podpora zaměstnanosti pro na trhu znevýhodněné skupiny</a:t>
            </a:r>
            <a:endParaRPr lang="cs-CZ" dirty="0"/>
          </a:p>
          <a:p>
            <a:pPr marL="0" indent="0">
              <a:buNone/>
            </a:pPr>
            <a:r>
              <a:rPr lang="cs-CZ" b="1" dirty="0"/>
              <a:t>Cíl VIII. Věrnostní programy pro zaměstnance</a:t>
            </a:r>
            <a:endParaRPr lang="cs-CZ" dirty="0"/>
          </a:p>
          <a:p>
            <a:pPr marL="0" indent="0">
              <a:buNone/>
            </a:pPr>
            <a:r>
              <a:rPr lang="cs-CZ" b="1" dirty="0"/>
              <a:t>Cíl IX. Program bezplatné dárcovství krve</a:t>
            </a:r>
            <a:endParaRPr lang="cs-CZ" dirty="0"/>
          </a:p>
          <a:p>
            <a:pPr marL="0" indent="0">
              <a:buNone/>
            </a:pPr>
            <a:endParaRPr lang="cs-CZ" dirty="0"/>
          </a:p>
        </p:txBody>
      </p:sp>
    </p:spTree>
    <p:extLst>
      <p:ext uri="{BB962C8B-B14F-4D97-AF65-F5344CB8AC3E}">
        <p14:creationId xmlns:p14="http://schemas.microsoft.com/office/powerpoint/2010/main" val="376511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12BF630-FA77-4A57-9622-2A31552595E4}"/>
              </a:ext>
            </a:extLst>
          </p:cNvPr>
          <p:cNvSpPr>
            <a:spLocks noGrp="1"/>
          </p:cNvSpPr>
          <p:nvPr>
            <p:ph type="title"/>
          </p:nvPr>
        </p:nvSpPr>
        <p:spPr>
          <a:xfrm>
            <a:off x="838200" y="365125"/>
            <a:ext cx="10515600" cy="1325563"/>
          </a:xfrm>
        </p:spPr>
        <p:txBody>
          <a:bodyPr>
            <a:normAutofit/>
          </a:bodyPr>
          <a:lstStyle/>
          <a:p>
            <a:pPr algn="ctr"/>
            <a:r>
              <a:rPr lang="cs-CZ" sz="4000" b="1" dirty="0"/>
              <a:t>Příklad - strategický cíl č. III </a:t>
            </a:r>
            <a:br>
              <a:rPr lang="cs-CZ" sz="4000" b="1" dirty="0"/>
            </a:br>
            <a:r>
              <a:rPr lang="cs-CZ" b="1" dirty="0"/>
              <a:t>Systém využití dešťové vody</a:t>
            </a:r>
            <a:endParaRPr lang="cs-CZ" sz="4000" b="1" dirty="0"/>
          </a:p>
        </p:txBody>
      </p:sp>
      <p:sp>
        <p:nvSpPr>
          <p:cNvPr id="3" name="Zástupný obsah 2">
            <a:extLst>
              <a:ext uri="{FF2B5EF4-FFF2-40B4-BE49-F238E27FC236}">
                <a16:creationId xmlns:a16="http://schemas.microsoft.com/office/drawing/2014/main" xmlns="" id="{3AA431DA-2504-44D6-85F4-7FBA8D8749EA}"/>
              </a:ext>
            </a:extLst>
          </p:cNvPr>
          <p:cNvSpPr>
            <a:spLocks noGrp="1"/>
          </p:cNvSpPr>
          <p:nvPr>
            <p:ph idx="1"/>
          </p:nvPr>
        </p:nvSpPr>
        <p:spPr/>
        <p:txBody>
          <a:bodyPr/>
          <a:lstStyle/>
          <a:p>
            <a:pPr marL="0" indent="0">
              <a:buNone/>
            </a:pPr>
            <a:r>
              <a:rPr lang="cs-CZ" b="1" dirty="0"/>
              <a:t>Stakeholdeři</a:t>
            </a:r>
            <a:endParaRPr lang="cs-CZ" dirty="0"/>
          </a:p>
          <a:p>
            <a:pPr lvl="0"/>
            <a:r>
              <a:rPr lang="cs-CZ" dirty="0"/>
              <a:t>zastupitelé města</a:t>
            </a:r>
          </a:p>
          <a:p>
            <a:pPr lvl="0"/>
            <a:r>
              <a:rPr lang="cs-CZ" dirty="0"/>
              <a:t>zaměstnanci </a:t>
            </a:r>
            <a:r>
              <a:rPr lang="cs-CZ" dirty="0" err="1"/>
              <a:t>MěÚ</a:t>
            </a:r>
            <a:endParaRPr lang="cs-CZ" dirty="0"/>
          </a:p>
          <a:p>
            <a:pPr lvl="0"/>
            <a:r>
              <a:rPr lang="cs-CZ" dirty="0"/>
              <a:t>projektanti</a:t>
            </a:r>
          </a:p>
          <a:p>
            <a:pPr lvl="0"/>
            <a:r>
              <a:rPr lang="cs-CZ" dirty="0"/>
              <a:t>v budoucnu zástupci příspěvkových organizaci, dalších organizací </a:t>
            </a:r>
            <a:br>
              <a:rPr lang="cs-CZ" dirty="0"/>
            </a:br>
            <a:r>
              <a:rPr lang="cs-CZ" dirty="0"/>
              <a:t>a firem ve městě a majitelé budov</a:t>
            </a:r>
          </a:p>
          <a:p>
            <a:pPr marL="0" indent="0">
              <a:buNone/>
            </a:pPr>
            <a:endParaRPr lang="cs-CZ" dirty="0"/>
          </a:p>
        </p:txBody>
      </p:sp>
    </p:spTree>
    <p:extLst>
      <p:ext uri="{BB962C8B-B14F-4D97-AF65-F5344CB8AC3E}">
        <p14:creationId xmlns:p14="http://schemas.microsoft.com/office/powerpoint/2010/main" val="615717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5581FAE-5FD9-4D2A-8B15-3A46E27CD0DF}"/>
              </a:ext>
            </a:extLst>
          </p:cNvPr>
          <p:cNvSpPr>
            <a:spLocks noGrp="1"/>
          </p:cNvSpPr>
          <p:nvPr>
            <p:ph type="title"/>
          </p:nvPr>
        </p:nvSpPr>
        <p:spPr/>
        <p:txBody>
          <a:bodyPr/>
          <a:lstStyle/>
          <a:p>
            <a:pPr algn="ctr"/>
            <a:r>
              <a:rPr lang="cs-CZ" sz="4000" b="1" dirty="0"/>
              <a:t>Příklad - strategický cíl č. III</a:t>
            </a:r>
            <a:r>
              <a:rPr lang="cs-CZ" b="1" dirty="0"/>
              <a:t/>
            </a:r>
            <a:br>
              <a:rPr lang="cs-CZ" b="1" dirty="0"/>
            </a:br>
            <a:r>
              <a:rPr lang="cs-CZ" b="1" dirty="0"/>
              <a:t>Systém využití dešťové vody</a:t>
            </a:r>
            <a:endParaRPr lang="cs-CZ" dirty="0"/>
          </a:p>
        </p:txBody>
      </p:sp>
      <p:sp>
        <p:nvSpPr>
          <p:cNvPr id="3" name="Zástupný obsah 2">
            <a:extLst>
              <a:ext uri="{FF2B5EF4-FFF2-40B4-BE49-F238E27FC236}">
                <a16:creationId xmlns:a16="http://schemas.microsoft.com/office/drawing/2014/main" xmlns="" id="{D97A5B71-D24A-44FD-8EE0-3F1A2E8E63A1}"/>
              </a:ext>
            </a:extLst>
          </p:cNvPr>
          <p:cNvSpPr>
            <a:spLocks noGrp="1"/>
          </p:cNvSpPr>
          <p:nvPr>
            <p:ph idx="1"/>
          </p:nvPr>
        </p:nvSpPr>
        <p:spPr/>
        <p:txBody>
          <a:bodyPr/>
          <a:lstStyle/>
          <a:p>
            <a:pPr marL="0" indent="0">
              <a:buNone/>
            </a:pPr>
            <a:r>
              <a:rPr lang="cs-CZ" b="1" dirty="0"/>
              <a:t>Aktivity/opatření</a:t>
            </a:r>
          </a:p>
          <a:p>
            <a:pPr marL="0" indent="0">
              <a:buNone/>
            </a:pPr>
            <a:endParaRPr lang="cs-CZ" b="1" dirty="0"/>
          </a:p>
          <a:p>
            <a:pPr marL="514350" indent="-514350">
              <a:buAutoNum type="alphaUcParenR"/>
            </a:pPr>
            <a:r>
              <a:rPr lang="cs-CZ" dirty="0"/>
              <a:t>Jímání srážkové vody ze stávajících budov města</a:t>
            </a:r>
          </a:p>
          <a:p>
            <a:pPr marL="0" indent="0">
              <a:buNone/>
            </a:pPr>
            <a:r>
              <a:rPr lang="cs-CZ" dirty="0"/>
              <a:t>B) Jímání srážkové vody ze stávajících parkovišť (centrální parkoviště atd.) popř. ulic umístěných nad zelenými plochami</a:t>
            </a:r>
          </a:p>
          <a:p>
            <a:pPr marL="0" indent="0">
              <a:buNone/>
            </a:pPr>
            <a:r>
              <a:rPr lang="cs-CZ" dirty="0"/>
              <a:t>C) Vytvoření mělkých nádrží v zelených plochách (napájené dešťovkou), malého „mokřadu či tůně“, otevření vodoteče</a:t>
            </a:r>
          </a:p>
          <a:p>
            <a:pPr marL="0" indent="0">
              <a:buNone/>
            </a:pPr>
            <a:r>
              <a:rPr lang="cs-CZ" dirty="0"/>
              <a:t>D) Pořízení sudů na dešťovou vodu pro občany města (Fond Vysočiny, 2020)</a:t>
            </a:r>
          </a:p>
          <a:p>
            <a:pPr marL="0" indent="0">
              <a:buNone/>
            </a:pPr>
            <a:endParaRPr lang="cs-CZ" b="1" dirty="0"/>
          </a:p>
          <a:p>
            <a:pPr marL="514350" indent="-514350">
              <a:buAutoNum type="alphaUcParenR"/>
            </a:pPr>
            <a:endParaRPr lang="cs-CZ" b="1" dirty="0"/>
          </a:p>
          <a:p>
            <a:pPr marL="0" indent="0">
              <a:buNone/>
            </a:pPr>
            <a:endParaRPr lang="cs-CZ" dirty="0"/>
          </a:p>
        </p:txBody>
      </p:sp>
    </p:spTree>
    <p:extLst>
      <p:ext uri="{BB962C8B-B14F-4D97-AF65-F5344CB8AC3E}">
        <p14:creationId xmlns:p14="http://schemas.microsoft.com/office/powerpoint/2010/main" val="2080498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661B496-E5FD-4ADC-85E9-E1432DB3CE01}"/>
              </a:ext>
            </a:extLst>
          </p:cNvPr>
          <p:cNvSpPr>
            <a:spLocks noGrp="1"/>
          </p:cNvSpPr>
          <p:nvPr>
            <p:ph type="title"/>
          </p:nvPr>
        </p:nvSpPr>
        <p:spPr/>
        <p:txBody>
          <a:bodyPr/>
          <a:lstStyle/>
          <a:p>
            <a:pPr algn="ctr"/>
            <a:r>
              <a:rPr lang="cs-CZ" sz="4000" b="1" dirty="0"/>
              <a:t>Příklad - strategický cíl č. III</a:t>
            </a:r>
            <a:r>
              <a:rPr lang="cs-CZ" b="1" dirty="0"/>
              <a:t/>
            </a:r>
            <a:br>
              <a:rPr lang="cs-CZ" b="1" dirty="0"/>
            </a:br>
            <a:r>
              <a:rPr lang="cs-CZ" b="1" dirty="0"/>
              <a:t>Systém využití dešťové </a:t>
            </a:r>
            <a:r>
              <a:rPr lang="cs-CZ" b="1" dirty="0" smtClean="0"/>
              <a:t>vody v rámci </a:t>
            </a:r>
            <a:r>
              <a:rPr lang="cs-CZ" b="1" dirty="0" err="1" smtClean="0"/>
              <a:t>MěÚ</a:t>
            </a:r>
            <a:endParaRPr lang="cs-CZ" dirty="0"/>
          </a:p>
        </p:txBody>
      </p:sp>
      <p:sp>
        <p:nvSpPr>
          <p:cNvPr id="3" name="Zástupný obsah 2">
            <a:extLst>
              <a:ext uri="{FF2B5EF4-FFF2-40B4-BE49-F238E27FC236}">
                <a16:creationId xmlns:a16="http://schemas.microsoft.com/office/drawing/2014/main" xmlns="" id="{B297A3C0-B18B-4E96-A20E-72E9A7D7CCFE}"/>
              </a:ext>
            </a:extLst>
          </p:cNvPr>
          <p:cNvSpPr>
            <a:spLocks noGrp="1"/>
          </p:cNvSpPr>
          <p:nvPr>
            <p:ph idx="1"/>
          </p:nvPr>
        </p:nvSpPr>
        <p:spPr/>
        <p:txBody>
          <a:bodyPr/>
          <a:lstStyle/>
          <a:p>
            <a:pPr marL="0" indent="0" algn="just">
              <a:buNone/>
            </a:pPr>
            <a:endParaRPr lang="cs-CZ" dirty="0"/>
          </a:p>
          <a:p>
            <a:pPr marL="0" indent="0" algn="just">
              <a:buNone/>
            </a:pPr>
            <a:endParaRPr lang="cs-CZ" dirty="0"/>
          </a:p>
          <a:p>
            <a:pPr marL="0" indent="0" algn="just">
              <a:buNone/>
            </a:pPr>
            <a:endParaRPr lang="cs-CZ" dirty="0"/>
          </a:p>
          <a:p>
            <a:pPr marL="0" indent="0" algn="just">
              <a:buNone/>
            </a:pPr>
            <a:r>
              <a:rPr lang="cs-CZ" i="1" dirty="0"/>
              <a:t>V rámci diskuze nad jednotlivými cíli byly CSR zpracovány dílčí dokumenty a to s ohledem na všechny perspektivy společenské odpovědnosti. Viz například…</a:t>
            </a:r>
          </a:p>
          <a:p>
            <a:pPr marL="0" indent="0" algn="just">
              <a:buNone/>
            </a:pPr>
            <a:endParaRPr lang="cs-CZ" dirty="0"/>
          </a:p>
          <a:p>
            <a:pPr marL="0" indent="0" algn="just">
              <a:buNone/>
            </a:pPr>
            <a:endParaRPr lang="cs-CZ" dirty="0"/>
          </a:p>
        </p:txBody>
      </p:sp>
    </p:spTree>
    <p:extLst>
      <p:ext uri="{BB962C8B-B14F-4D97-AF65-F5344CB8AC3E}">
        <p14:creationId xmlns:p14="http://schemas.microsoft.com/office/powerpoint/2010/main" val="3344401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1" y="273050"/>
            <a:ext cx="3008313" cy="707678"/>
          </a:xfrm>
        </p:spPr>
        <p:txBody>
          <a:bodyPr>
            <a:normAutofit/>
          </a:bodyPr>
          <a:lstStyle/>
          <a:p>
            <a:pPr algn="ctr"/>
            <a:r>
              <a:rPr lang="cs-CZ" sz="3600" dirty="0"/>
              <a:t>„Začátečníci“</a:t>
            </a:r>
          </a:p>
        </p:txBody>
      </p:sp>
      <p:pic>
        <p:nvPicPr>
          <p:cNvPr id="6" name="Zástupný symbol pro obsah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023992" y="1271042"/>
            <a:ext cx="3670696" cy="4894262"/>
          </a:xfrm>
        </p:spPr>
      </p:pic>
      <p:sp>
        <p:nvSpPr>
          <p:cNvPr id="5" name="Zástupný symbol pro text 4"/>
          <p:cNvSpPr>
            <a:spLocks noGrp="1"/>
          </p:cNvSpPr>
          <p:nvPr>
            <p:ph type="body" sz="half" idx="2"/>
          </p:nvPr>
        </p:nvSpPr>
        <p:spPr>
          <a:xfrm>
            <a:off x="1981200" y="1124745"/>
            <a:ext cx="3754760" cy="5001419"/>
          </a:xfrm>
        </p:spPr>
        <p:txBody>
          <a:bodyPr/>
          <a:lstStyle/>
          <a:p>
            <a:r>
              <a:rPr lang="cs-CZ" sz="2000" dirty="0"/>
              <a:t>- jímání ze střechy myčky aut</a:t>
            </a:r>
          </a:p>
          <a:p>
            <a:r>
              <a:rPr lang="cs-CZ" sz="2000" dirty="0"/>
              <a:t>- umístění nádrže pod okap – běžná nádrž na paletě na 1.000 l</a:t>
            </a:r>
          </a:p>
          <a:p>
            <a:r>
              <a:rPr lang="cs-CZ" sz="2000" dirty="0"/>
              <a:t>- cena 1.500 – 3.000 Kč</a:t>
            </a:r>
          </a:p>
          <a:p>
            <a:r>
              <a:rPr lang="cs-CZ" sz="2000" dirty="0"/>
              <a:t>- množství prodejců:</a:t>
            </a:r>
          </a:p>
          <a:p>
            <a:r>
              <a:rPr lang="cs-CZ" sz="800" u="sng" dirty="0">
                <a:hlinkClick r:id="rId3">
                  <a:extLst>
                    <a:ext uri="{A12FA001-AC4F-418D-AE19-62706E023703}">
                      <ahyp:hlinkClr xmlns:ahyp="http://schemas.microsoft.com/office/drawing/2018/hyperlinkcolor" xmlns="" val="tx"/>
                    </a:ext>
                  </a:extLst>
                </a:hlinkClick>
              </a:rPr>
              <a:t>https://www.abstore.cz/nadrze-na-kapaliny?utm_source=sklik&amp;utm_medium=cpc&amp;utm_campaign=2_SEA-Uskladneni-kapalin&amp;utm_content=Nadrze-na-vodu3&amp;utm_term=n%c3%a1dr%c5%bee+na+vodu</a:t>
            </a:r>
            <a:endParaRPr lang="cs-CZ" sz="800" dirty="0"/>
          </a:p>
          <a:p>
            <a:endParaRPr lang="cs-CZ" dirty="0"/>
          </a:p>
        </p:txBody>
      </p:sp>
      <p:pic>
        <p:nvPicPr>
          <p:cNvPr id="4" name="Obrázek 3" descr="Repasovaný IBC kontejner 1000 L UN - vyčištěný a vysušený"/>
          <p:cNvPicPr/>
          <p:nvPr/>
        </p:nvPicPr>
        <p:blipFill>
          <a:blip r:embed="rId4">
            <a:extLst>
              <a:ext uri="{28A0092B-C50C-407E-A947-70E740481C1C}">
                <a14:useLocalDpi xmlns:a14="http://schemas.microsoft.com/office/drawing/2010/main" val="0"/>
              </a:ext>
            </a:extLst>
          </a:blip>
          <a:srcRect/>
          <a:stretch>
            <a:fillRect/>
          </a:stretch>
        </p:blipFill>
        <p:spPr bwMode="auto">
          <a:xfrm>
            <a:off x="2639616" y="3861048"/>
            <a:ext cx="2736304" cy="2304256"/>
          </a:xfrm>
          <a:prstGeom prst="rect">
            <a:avLst/>
          </a:prstGeom>
          <a:noFill/>
          <a:ln>
            <a:noFill/>
          </a:ln>
        </p:spPr>
      </p:pic>
    </p:spTree>
    <p:extLst>
      <p:ext uri="{BB962C8B-B14F-4D97-AF65-F5344CB8AC3E}">
        <p14:creationId xmlns:p14="http://schemas.microsoft.com/office/powerpoint/2010/main" val="956195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sz="quarter" idx="4294967295"/>
            <p:extLst>
              <p:ext uri="{D42A27DB-BD31-4B8C-83A1-F6EECF244321}">
                <p14:modId xmlns:p14="http://schemas.microsoft.com/office/powerpoint/2010/main" val="2205369958"/>
              </p:ext>
            </p:extLst>
          </p:nvPr>
        </p:nvGraphicFramePr>
        <p:xfrm>
          <a:off x="2495599" y="980728"/>
          <a:ext cx="7272808" cy="3960435"/>
        </p:xfrm>
        <a:graphic>
          <a:graphicData uri="http://schemas.openxmlformats.org/drawingml/2006/table">
            <a:tbl>
              <a:tblPr>
                <a:tableStyleId>{8EC20E35-A176-4012-BC5E-935CFFF8708E}</a:tableStyleId>
              </a:tblPr>
              <a:tblGrid>
                <a:gridCol w="3393976">
                  <a:extLst>
                    <a:ext uri="{9D8B030D-6E8A-4147-A177-3AD203B41FA5}">
                      <a16:colId xmlns:a16="http://schemas.microsoft.com/office/drawing/2014/main" xmlns="" val="20000"/>
                    </a:ext>
                  </a:extLst>
                </a:gridCol>
                <a:gridCol w="1057864">
                  <a:extLst>
                    <a:ext uri="{9D8B030D-6E8A-4147-A177-3AD203B41FA5}">
                      <a16:colId xmlns:a16="http://schemas.microsoft.com/office/drawing/2014/main" xmlns="" val="20001"/>
                    </a:ext>
                  </a:extLst>
                </a:gridCol>
                <a:gridCol w="1763104">
                  <a:extLst>
                    <a:ext uri="{9D8B030D-6E8A-4147-A177-3AD203B41FA5}">
                      <a16:colId xmlns:a16="http://schemas.microsoft.com/office/drawing/2014/main" xmlns="" val="20002"/>
                    </a:ext>
                  </a:extLst>
                </a:gridCol>
                <a:gridCol w="1057864">
                  <a:extLst>
                    <a:ext uri="{9D8B030D-6E8A-4147-A177-3AD203B41FA5}">
                      <a16:colId xmlns:a16="http://schemas.microsoft.com/office/drawing/2014/main" xmlns="" val="20003"/>
                    </a:ext>
                  </a:extLst>
                </a:gridCol>
              </a:tblGrid>
              <a:tr h="437617">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 mm/m²</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úhrn ze střechy</a:t>
                      </a:r>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0"/>
                  </a:ext>
                </a:extLst>
              </a:tr>
              <a:tr h="437617">
                <a:tc>
                  <a:txBody>
                    <a:bodyPr/>
                    <a:lstStyle/>
                    <a:p>
                      <a:pPr algn="l" fontAlgn="b"/>
                      <a:r>
                        <a:rPr lang="cs-CZ" sz="1100" u="none" strike="noStrike" dirty="0">
                          <a:effectLst/>
                        </a:rPr>
                        <a:t>Deštík</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3 mm</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228 l</a:t>
                      </a:r>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1"/>
                  </a:ext>
                </a:extLst>
              </a:tr>
              <a:tr h="437617">
                <a:tc>
                  <a:txBody>
                    <a:bodyPr/>
                    <a:lstStyle/>
                    <a:p>
                      <a:pPr algn="l" fontAlgn="b"/>
                      <a:r>
                        <a:rPr lang="cs-CZ" sz="1100" u="none" strike="noStrike">
                          <a:effectLst/>
                        </a:rPr>
                        <a:t>Pěkný déšť</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8 mm</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608 l</a:t>
                      </a:r>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2"/>
                  </a:ext>
                </a:extLst>
              </a:tr>
              <a:tr h="437617">
                <a:tc>
                  <a:txBody>
                    <a:bodyPr/>
                    <a:lstStyle/>
                    <a:p>
                      <a:pPr algn="l" fontAlgn="b"/>
                      <a:r>
                        <a:rPr lang="cs-CZ" sz="1100" u="none" strike="noStrike">
                          <a:effectLst/>
                        </a:rPr>
                        <a:t>Úhrn srážek za září</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78 mm</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5.928 l</a:t>
                      </a:r>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3"/>
                  </a:ext>
                </a:extLst>
              </a:tr>
              <a:tr h="459499">
                <a:tc>
                  <a:txBody>
                    <a:bodyPr/>
                    <a:lstStyle/>
                    <a:p>
                      <a:pPr algn="l" fontAlgn="b"/>
                      <a:r>
                        <a:rPr lang="pl-PL" sz="1100" u="none" strike="noStrike" dirty="0">
                          <a:effectLst/>
                        </a:rPr>
                        <a:t>Úhrn srážek za 3.-10. měsíc 2017</a:t>
                      </a:r>
                      <a:endParaRPr lang="pl-PL"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519 mm</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dirty="0">
                          <a:effectLst/>
                        </a:rPr>
                        <a:t>39.444 l</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3.743 Kč</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4"/>
                  </a:ext>
                </a:extLst>
              </a:tr>
              <a:tr h="437617">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5"/>
                  </a:ext>
                </a:extLst>
              </a:tr>
              <a:tr h="437617">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6"/>
                  </a:ext>
                </a:extLst>
              </a:tr>
              <a:tr h="437617">
                <a:tc>
                  <a:txBody>
                    <a:bodyPr/>
                    <a:lstStyle/>
                    <a:p>
                      <a:pPr algn="l" fontAlgn="b"/>
                      <a:r>
                        <a:rPr lang="cs-CZ" sz="1100" u="none" strike="noStrike">
                          <a:effectLst/>
                        </a:rPr>
                        <a:t>Plocha střechy: 76 m²</a:t>
                      </a:r>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7"/>
                  </a:ext>
                </a:extLst>
              </a:tr>
              <a:tr h="437617">
                <a:tc>
                  <a:txBody>
                    <a:bodyPr/>
                    <a:lstStyle/>
                    <a:p>
                      <a:pPr algn="l" fontAlgn="b"/>
                      <a:r>
                        <a:rPr lang="cs-CZ" sz="1100" u="none" strike="noStrike" dirty="0">
                          <a:effectLst/>
                        </a:rPr>
                        <a:t>Vodné a stočné: 94,9 Kč / m³</a:t>
                      </a:r>
                      <a:endParaRPr lang="cs-CZ" sz="1100" b="0" i="0" u="none" strike="noStrike" dirty="0">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a:solidFill>
                          <a:srgbClr val="000000"/>
                        </a:solidFill>
                        <a:effectLst/>
                        <a:latin typeface="Calibri"/>
                      </a:endParaRPr>
                    </a:p>
                  </a:txBody>
                  <a:tcPr marL="9525" marR="9525" marT="9525" marB="0" anchor="b"/>
                </a:tc>
                <a:tc>
                  <a:txBody>
                    <a:bodyPr/>
                    <a:lstStyle/>
                    <a:p>
                      <a:pPr algn="ctr" fontAlgn="b"/>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804277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1" y="273050"/>
            <a:ext cx="3008313" cy="779686"/>
          </a:xfrm>
        </p:spPr>
        <p:txBody>
          <a:bodyPr/>
          <a:lstStyle/>
          <a:p>
            <a:pPr algn="ctr"/>
            <a:r>
              <a:rPr lang="cs-CZ" sz="3600" dirty="0"/>
              <a:t>„Pokročilí“</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9049" y="898172"/>
            <a:ext cx="5111750" cy="3689046"/>
          </a:xfrm>
        </p:spPr>
      </p:pic>
      <p:sp>
        <p:nvSpPr>
          <p:cNvPr id="4" name="Zástupný symbol pro text 3"/>
          <p:cNvSpPr>
            <a:spLocks noGrp="1"/>
          </p:cNvSpPr>
          <p:nvPr>
            <p:ph type="body" sz="half" idx="2"/>
          </p:nvPr>
        </p:nvSpPr>
        <p:spPr>
          <a:xfrm>
            <a:off x="1981201" y="1124745"/>
            <a:ext cx="3008313" cy="5001419"/>
          </a:xfrm>
        </p:spPr>
        <p:txBody>
          <a:bodyPr>
            <a:normAutofit/>
          </a:bodyPr>
          <a:lstStyle/>
          <a:p>
            <a:r>
              <a:rPr lang="cs-CZ" sz="2000" dirty="0"/>
              <a:t>- jímání ze střechy úřadu</a:t>
            </a:r>
          </a:p>
          <a:p>
            <a:r>
              <a:rPr lang="cs-CZ" sz="2000" dirty="0"/>
              <a:t>- umístění nádrže pod zem</a:t>
            </a:r>
          </a:p>
          <a:p>
            <a:r>
              <a:rPr lang="cs-CZ" sz="2000" dirty="0"/>
              <a:t>- aktuální dotace pouze pro rodinné a bytové domy (Dešťovka) – vývoj a možná změna</a:t>
            </a:r>
          </a:p>
          <a:p>
            <a:r>
              <a:rPr lang="cs-CZ" sz="2000" dirty="0"/>
              <a:t>- ceny podle velikosti a výrobce: např. : 9 m ³ za   36 179 Kč s DPH </a:t>
            </a:r>
          </a:p>
          <a:p>
            <a:pPr marL="171450" indent="-171450">
              <a:buFontTx/>
              <a:buChar char="-"/>
            </a:pPr>
            <a:r>
              <a:rPr lang="cs-CZ" sz="800" dirty="0">
                <a:hlinkClick r:id="rId3">
                  <a:extLst>
                    <a:ext uri="{A12FA001-AC4F-418D-AE19-62706E023703}">
                      <ahyp:hlinkClr xmlns:ahyp="http://schemas.microsoft.com/office/drawing/2018/hyperlinkcolor" xmlns="" val="tx"/>
                    </a:ext>
                  </a:extLst>
                </a:hlinkClick>
              </a:rPr>
              <a:t>https://biowashop.cz/15-plastove-jimky-hranate-samonosne</a:t>
            </a:r>
            <a:r>
              <a:rPr lang="cs-CZ" sz="800" dirty="0"/>
              <a:t> </a:t>
            </a:r>
          </a:p>
        </p:txBody>
      </p:sp>
    </p:spTree>
    <p:extLst>
      <p:ext uri="{BB962C8B-B14F-4D97-AF65-F5344CB8AC3E}">
        <p14:creationId xmlns:p14="http://schemas.microsoft.com/office/powerpoint/2010/main" val="3977376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0FCD9F5-066D-4373-8CE5-C99AFF6F5608}"/>
              </a:ext>
            </a:extLst>
          </p:cNvPr>
          <p:cNvSpPr>
            <a:spLocks noGrp="1"/>
          </p:cNvSpPr>
          <p:nvPr>
            <p:ph type="title"/>
          </p:nvPr>
        </p:nvSpPr>
        <p:spPr/>
        <p:txBody>
          <a:bodyPr/>
          <a:lstStyle/>
          <a:p>
            <a:r>
              <a:rPr lang="cs-CZ" dirty="0"/>
              <a:t>CSR obecně</a:t>
            </a:r>
          </a:p>
        </p:txBody>
      </p:sp>
      <p:sp>
        <p:nvSpPr>
          <p:cNvPr id="3" name="Zástupný obsah 2">
            <a:extLst>
              <a:ext uri="{FF2B5EF4-FFF2-40B4-BE49-F238E27FC236}">
                <a16:creationId xmlns:a16="http://schemas.microsoft.com/office/drawing/2014/main" xmlns="" id="{CBCBFC5E-B9B9-474B-B2FD-46FDCE573B1F}"/>
              </a:ext>
            </a:extLst>
          </p:cNvPr>
          <p:cNvSpPr>
            <a:spLocks noGrp="1"/>
          </p:cNvSpPr>
          <p:nvPr>
            <p:ph idx="1"/>
          </p:nvPr>
        </p:nvSpPr>
        <p:spPr/>
        <p:txBody>
          <a:bodyPr>
            <a:normAutofit fontScale="85000" lnSpcReduction="10000"/>
          </a:bodyPr>
          <a:lstStyle/>
          <a:p>
            <a:pPr algn="just"/>
            <a:r>
              <a:rPr lang="cs-CZ" dirty="0"/>
              <a:t>Společenská odpovědnost organizací (</a:t>
            </a:r>
            <a:r>
              <a:rPr lang="cs-CZ" dirty="0" err="1"/>
              <a:t>Corporate</a:t>
            </a:r>
            <a:r>
              <a:rPr lang="cs-CZ" dirty="0"/>
              <a:t> </a:t>
            </a:r>
            <a:r>
              <a:rPr lang="cs-CZ" dirty="0" err="1"/>
              <a:t>Social</a:t>
            </a:r>
            <a:r>
              <a:rPr lang="cs-CZ" dirty="0"/>
              <a:t> </a:t>
            </a:r>
            <a:r>
              <a:rPr lang="cs-CZ" dirty="0" err="1"/>
              <a:t>Responsibility</a:t>
            </a:r>
            <a:r>
              <a:rPr lang="cs-CZ" dirty="0"/>
              <a:t> – CSR) představuje dobrovolný závazek organizace zohledňovat při svém rozhodování </a:t>
            </a:r>
            <a:br>
              <a:rPr lang="cs-CZ" dirty="0"/>
            </a:br>
            <a:r>
              <a:rPr lang="cs-CZ" dirty="0"/>
              <a:t>a každodenních činnostech potřeby svých zákazníků, dodavatelů, zaměstnanců </a:t>
            </a:r>
            <a:br>
              <a:rPr lang="cs-CZ" dirty="0"/>
            </a:br>
            <a:r>
              <a:rPr lang="cs-CZ" dirty="0"/>
              <a:t>a dalších aktérů, jichž se její činnost dotýká, ať již přímo či nepřímo.</a:t>
            </a:r>
          </a:p>
          <a:p>
            <a:pPr algn="just"/>
            <a:r>
              <a:rPr lang="cs-CZ" dirty="0"/>
              <a:t>Důležitou součástí je také snaha organizace minimalizovat negativní dopady její činnosti na životní prostředí. CSR je proto nutné vnímat jako průřezovou problematiku, která se dotýká širokého spektra aspektů – ekonomického, sociálního i environmentálního.</a:t>
            </a:r>
          </a:p>
          <a:p>
            <a:pPr algn="just"/>
            <a:r>
              <a:rPr lang="cs-CZ" dirty="0"/>
              <a:t>CSR má dobrovolný charakter a zahrnuje ty činnosti, které organizace realizuje nad rámec zákonných povinností, ať již ve vztahu ke svým zaměstnancům, nebo ke společnosti a životnímu prostředí. </a:t>
            </a:r>
          </a:p>
          <a:p>
            <a:pPr marL="0" indent="0" algn="ctr">
              <a:buNone/>
            </a:pPr>
            <a:r>
              <a:rPr lang="cs-CZ" b="1" u="sng" dirty="0"/>
              <a:t>Smyslem CSR je přispívat k udržitelnému rozvoji celé společnosti. </a:t>
            </a:r>
          </a:p>
        </p:txBody>
      </p:sp>
    </p:spTree>
    <p:extLst>
      <p:ext uri="{BB962C8B-B14F-4D97-AF65-F5344CB8AC3E}">
        <p14:creationId xmlns:p14="http://schemas.microsoft.com/office/powerpoint/2010/main" val="4098352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sz="quarter" idx="4294967295"/>
            <p:extLst>
              <p:ext uri="{D42A27DB-BD31-4B8C-83A1-F6EECF244321}">
                <p14:modId xmlns:p14="http://schemas.microsoft.com/office/powerpoint/2010/main" val="3990004993"/>
              </p:ext>
            </p:extLst>
          </p:nvPr>
        </p:nvGraphicFramePr>
        <p:xfrm>
          <a:off x="2639616" y="1340763"/>
          <a:ext cx="6912768" cy="4248476"/>
        </p:xfrm>
        <a:graphic>
          <a:graphicData uri="http://schemas.openxmlformats.org/drawingml/2006/table">
            <a:tbl>
              <a:tblPr>
                <a:tableStyleId>{8EC20E35-A176-4012-BC5E-935CFFF8708E}</a:tableStyleId>
              </a:tblPr>
              <a:tblGrid>
                <a:gridCol w="3225958">
                  <a:extLst>
                    <a:ext uri="{9D8B030D-6E8A-4147-A177-3AD203B41FA5}">
                      <a16:colId xmlns:a16="http://schemas.microsoft.com/office/drawing/2014/main" xmlns="" val="20000"/>
                    </a:ext>
                  </a:extLst>
                </a:gridCol>
                <a:gridCol w="1005494">
                  <a:extLst>
                    <a:ext uri="{9D8B030D-6E8A-4147-A177-3AD203B41FA5}">
                      <a16:colId xmlns:a16="http://schemas.microsoft.com/office/drawing/2014/main" xmlns="" val="20001"/>
                    </a:ext>
                  </a:extLst>
                </a:gridCol>
                <a:gridCol w="1675822">
                  <a:extLst>
                    <a:ext uri="{9D8B030D-6E8A-4147-A177-3AD203B41FA5}">
                      <a16:colId xmlns:a16="http://schemas.microsoft.com/office/drawing/2014/main" xmlns="" val="20002"/>
                    </a:ext>
                  </a:extLst>
                </a:gridCol>
                <a:gridCol w="1005494">
                  <a:extLst>
                    <a:ext uri="{9D8B030D-6E8A-4147-A177-3AD203B41FA5}">
                      <a16:colId xmlns:a16="http://schemas.microsoft.com/office/drawing/2014/main" xmlns="" val="20003"/>
                    </a:ext>
                  </a:extLst>
                </a:gridCol>
              </a:tblGrid>
              <a:tr h="469445">
                <a:tc>
                  <a:txBody>
                    <a:bodyPr/>
                    <a:lstStyle/>
                    <a:p>
                      <a:pPr algn="l"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 mm/m²</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úhrn ze střechy</a:t>
                      </a:r>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0"/>
                  </a:ext>
                </a:extLst>
              </a:tr>
              <a:tr h="469445">
                <a:tc>
                  <a:txBody>
                    <a:bodyPr/>
                    <a:lstStyle/>
                    <a:p>
                      <a:pPr algn="l" fontAlgn="b"/>
                      <a:r>
                        <a:rPr lang="cs-CZ" sz="1100" u="none" strike="noStrike" dirty="0">
                          <a:effectLst/>
                        </a:rPr>
                        <a:t>Deštík</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3 mm</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2.538 l</a:t>
                      </a:r>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1"/>
                  </a:ext>
                </a:extLst>
              </a:tr>
              <a:tr h="469445">
                <a:tc>
                  <a:txBody>
                    <a:bodyPr/>
                    <a:lstStyle/>
                    <a:p>
                      <a:pPr algn="l" fontAlgn="b"/>
                      <a:r>
                        <a:rPr lang="cs-CZ" sz="1100" u="none" strike="noStrike" dirty="0">
                          <a:effectLst/>
                        </a:rPr>
                        <a:t>Pěkný déšť</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8 mm</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6.768 l</a:t>
                      </a:r>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2"/>
                  </a:ext>
                </a:extLst>
              </a:tr>
              <a:tr h="469445">
                <a:tc>
                  <a:txBody>
                    <a:bodyPr/>
                    <a:lstStyle/>
                    <a:p>
                      <a:pPr algn="l" fontAlgn="b"/>
                      <a:r>
                        <a:rPr lang="cs-CZ" sz="1100" u="none" strike="noStrike" dirty="0">
                          <a:effectLst/>
                        </a:rPr>
                        <a:t>Úhrn srážek za září</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dirty="0">
                          <a:effectLst/>
                        </a:rPr>
                        <a:t>78 mm</a:t>
                      </a:r>
                      <a:endParaRPr lang="cs-CZ"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65.988 l</a:t>
                      </a:r>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3"/>
                  </a:ext>
                </a:extLst>
              </a:tr>
              <a:tr h="492916">
                <a:tc>
                  <a:txBody>
                    <a:bodyPr/>
                    <a:lstStyle/>
                    <a:p>
                      <a:pPr algn="l" fontAlgn="b"/>
                      <a:r>
                        <a:rPr lang="pl-PL" sz="1100" u="none" strike="noStrike" dirty="0">
                          <a:effectLst/>
                        </a:rPr>
                        <a:t>Úhrn srážek za 3.-10. měsíc 2017</a:t>
                      </a:r>
                      <a:endParaRPr lang="pl-PL" sz="1100" b="0" i="0" u="none" strike="noStrike" dirty="0">
                        <a:solidFill>
                          <a:srgbClr val="000000"/>
                        </a:solidFill>
                        <a:effectLst/>
                        <a:latin typeface="Calibri"/>
                      </a:endParaRPr>
                    </a:p>
                  </a:txBody>
                  <a:tcPr marL="9525" marR="9525" marT="9525" marB="0" anchor="b"/>
                </a:tc>
                <a:tc>
                  <a:txBody>
                    <a:bodyPr/>
                    <a:lstStyle/>
                    <a:p>
                      <a:pPr algn="l" fontAlgn="b"/>
                      <a:r>
                        <a:rPr lang="cs-CZ" sz="1100" u="none" strike="noStrike">
                          <a:effectLst/>
                        </a:rPr>
                        <a:t>519 mm</a:t>
                      </a:r>
                      <a:endParaRPr lang="cs-CZ" sz="1100" b="0" i="0" u="none" strike="noStrike">
                        <a:solidFill>
                          <a:srgbClr val="000000"/>
                        </a:solidFill>
                        <a:effectLst/>
                        <a:latin typeface="Calibri"/>
                      </a:endParaRPr>
                    </a:p>
                  </a:txBody>
                  <a:tcPr marL="9525" marR="9525" marT="9525" marB="0" anchor="b"/>
                </a:tc>
                <a:tc>
                  <a:txBody>
                    <a:bodyPr/>
                    <a:lstStyle/>
                    <a:p>
                      <a:pPr algn="l" fontAlgn="b"/>
                      <a:r>
                        <a:rPr lang="cs-CZ" sz="1100" u="none" strike="noStrike">
                          <a:effectLst/>
                        </a:rPr>
                        <a:t>439.074 l</a:t>
                      </a:r>
                      <a:endParaRPr lang="cs-CZ" sz="1100" b="0" i="0" u="none" strike="noStrike">
                        <a:solidFill>
                          <a:srgbClr val="000000"/>
                        </a:solidFill>
                        <a:effectLst/>
                        <a:latin typeface="Calibri"/>
                      </a:endParaRPr>
                    </a:p>
                  </a:txBody>
                  <a:tcPr marL="9525" marR="9525" marT="9525" marB="0" anchor="b"/>
                </a:tc>
                <a:tc>
                  <a:txBody>
                    <a:bodyPr/>
                    <a:lstStyle/>
                    <a:p>
                      <a:pPr algn="r" fontAlgn="b"/>
                      <a:r>
                        <a:rPr lang="cs-CZ" sz="1100" u="none" strike="noStrike">
                          <a:effectLst/>
                        </a:rPr>
                        <a:t>41.668 Kč</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4"/>
                  </a:ext>
                </a:extLst>
              </a:tr>
              <a:tr h="469445">
                <a:tc>
                  <a:txBody>
                    <a:bodyPr/>
                    <a:lstStyle/>
                    <a:p>
                      <a:pPr algn="l" fontAlgn="b"/>
                      <a:endParaRPr lang="cs-CZ" sz="1100" b="0" i="0" u="none" strike="noStrike" dirty="0">
                        <a:solidFill>
                          <a:srgbClr val="000000"/>
                        </a:solidFill>
                        <a:effectLst/>
                        <a:latin typeface="Calibri"/>
                      </a:endParaRPr>
                    </a:p>
                  </a:txBody>
                  <a:tcPr marL="9525" marR="9525" marT="9525" marB="0" anchor="b"/>
                </a:tc>
                <a:tc>
                  <a:txBody>
                    <a:bodyPr/>
                    <a:lstStyle/>
                    <a:p>
                      <a:pPr algn="l" fontAlgn="b"/>
                      <a:endParaRPr lang="cs-CZ" sz="1100" b="0" i="0" u="none" strike="noStrike" dirty="0">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5"/>
                  </a:ext>
                </a:extLst>
              </a:tr>
              <a:tr h="469445">
                <a:tc>
                  <a:txBody>
                    <a:bodyPr/>
                    <a:lstStyle/>
                    <a:p>
                      <a:pPr algn="l" fontAlgn="b"/>
                      <a:endParaRPr lang="cs-CZ" sz="1100" b="0" i="0" u="none" strike="noStrike" dirty="0">
                        <a:solidFill>
                          <a:srgbClr val="000000"/>
                        </a:solidFill>
                        <a:effectLst/>
                        <a:latin typeface="Calibri"/>
                      </a:endParaRPr>
                    </a:p>
                  </a:txBody>
                  <a:tcPr marL="9525" marR="9525" marT="9525" marB="0" anchor="b"/>
                </a:tc>
                <a:tc>
                  <a:txBody>
                    <a:bodyPr/>
                    <a:lstStyle/>
                    <a:p>
                      <a:pPr algn="l" fontAlgn="b"/>
                      <a:endParaRPr lang="cs-CZ" sz="1100" b="0" i="0" u="none" strike="noStrike" dirty="0">
                        <a:solidFill>
                          <a:srgbClr val="000000"/>
                        </a:solidFill>
                        <a:effectLst/>
                        <a:latin typeface="Calibri"/>
                      </a:endParaRPr>
                    </a:p>
                  </a:txBody>
                  <a:tcPr marL="9525" marR="9525" marT="9525" marB="0" anchor="b"/>
                </a:tc>
                <a:tc>
                  <a:txBody>
                    <a:bodyPr/>
                    <a:lstStyle/>
                    <a:p>
                      <a:pPr algn="l" fontAlgn="b"/>
                      <a:endParaRPr lang="cs-CZ" sz="1100" b="0" i="0" u="none" strike="noStrike" dirty="0">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6"/>
                  </a:ext>
                </a:extLst>
              </a:tr>
              <a:tr h="469445">
                <a:tc>
                  <a:txBody>
                    <a:bodyPr/>
                    <a:lstStyle/>
                    <a:p>
                      <a:pPr algn="l" fontAlgn="b"/>
                      <a:r>
                        <a:rPr lang="cs-CZ" sz="1100" u="none" strike="noStrike">
                          <a:effectLst/>
                        </a:rPr>
                        <a:t>Plocha střechy: 846 m²</a:t>
                      </a:r>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xmlns="" val="10007"/>
                  </a:ext>
                </a:extLst>
              </a:tr>
              <a:tr h="469445">
                <a:tc>
                  <a:txBody>
                    <a:bodyPr/>
                    <a:lstStyle/>
                    <a:p>
                      <a:pPr algn="l" fontAlgn="b"/>
                      <a:r>
                        <a:rPr lang="cs-CZ" sz="1100" u="none" strike="noStrike">
                          <a:effectLst/>
                        </a:rPr>
                        <a:t>Vodné a stočné: 94,9 Kč / m³</a:t>
                      </a:r>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a:solidFill>
                          <a:srgbClr val="000000"/>
                        </a:solidFill>
                        <a:effectLst/>
                        <a:latin typeface="Calibri"/>
                      </a:endParaRPr>
                    </a:p>
                  </a:txBody>
                  <a:tcPr marL="9525" marR="9525" marT="9525" marB="0" anchor="b"/>
                </a:tc>
                <a:tc>
                  <a:txBody>
                    <a:bodyPr/>
                    <a:lstStyle/>
                    <a:p>
                      <a:pPr algn="l" fontAlgn="b"/>
                      <a:endParaRPr lang="cs-CZ" sz="1100" b="0" i="0" u="none" strike="noStrike" dirty="0">
                        <a:solidFill>
                          <a:srgbClr val="000000"/>
                        </a:solidFill>
                        <a:effectLst/>
                        <a:latin typeface="Calibri"/>
                      </a:endParaRPr>
                    </a:p>
                  </a:txBody>
                  <a:tcPr marL="9525" marR="9525" marT="9525" marB="0" anchor="b"/>
                </a:tc>
                <a:tc>
                  <a:txBody>
                    <a:bodyPr/>
                    <a:lstStyle/>
                    <a:p>
                      <a:pPr algn="l" fontAlgn="b"/>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350374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95601" y="548680"/>
            <a:ext cx="7334201" cy="720080"/>
          </a:xfrm>
        </p:spPr>
        <p:txBody>
          <a:bodyPr/>
          <a:lstStyle/>
          <a:p>
            <a:r>
              <a:rPr lang="cs-CZ" dirty="0"/>
              <a:t>Využití vody</a:t>
            </a:r>
          </a:p>
        </p:txBody>
      </p:sp>
      <p:sp>
        <p:nvSpPr>
          <p:cNvPr id="3" name="Zástupný symbol pro obsah 2"/>
          <p:cNvSpPr>
            <a:spLocks noGrp="1"/>
          </p:cNvSpPr>
          <p:nvPr>
            <p:ph sz="quarter" idx="4294967295"/>
          </p:nvPr>
        </p:nvSpPr>
        <p:spPr>
          <a:xfrm>
            <a:off x="2351584" y="1916832"/>
            <a:ext cx="7632848" cy="4320480"/>
          </a:xfrm>
          <a:prstGeom prst="rect">
            <a:avLst/>
          </a:prstGeom>
        </p:spPr>
        <p:txBody>
          <a:bodyPr>
            <a:normAutofit/>
          </a:bodyPr>
          <a:lstStyle/>
          <a:p>
            <a:pPr marL="45720" indent="0">
              <a:buNone/>
            </a:pPr>
            <a:r>
              <a:rPr lang="cs-CZ" dirty="0"/>
              <a:t>Z malé nádrže: zalévání květin v kancelářích a před úřadem…</a:t>
            </a:r>
          </a:p>
          <a:p>
            <a:pPr marL="45720" indent="0">
              <a:buNone/>
            </a:pPr>
            <a:r>
              <a:rPr lang="cs-CZ" dirty="0"/>
              <a:t>Z velké nádrže: zalévání stromů (nové výsadby), betonových květináčů, skrápění silnic…</a:t>
            </a:r>
          </a:p>
        </p:txBody>
      </p:sp>
    </p:spTree>
    <p:extLst>
      <p:ext uri="{BB962C8B-B14F-4D97-AF65-F5344CB8AC3E}">
        <p14:creationId xmlns:p14="http://schemas.microsoft.com/office/powerpoint/2010/main" val="1642329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79577" y="476672"/>
            <a:ext cx="7550224" cy="1008112"/>
          </a:xfrm>
        </p:spPr>
        <p:txBody>
          <a:bodyPr/>
          <a:lstStyle/>
          <a:p>
            <a:r>
              <a:rPr lang="cs-CZ" dirty="0"/>
              <a:t>Závěrem</a:t>
            </a:r>
          </a:p>
        </p:txBody>
      </p:sp>
      <p:sp>
        <p:nvSpPr>
          <p:cNvPr id="3" name="Zástupný symbol pro obsah 2"/>
          <p:cNvSpPr>
            <a:spLocks noGrp="1"/>
          </p:cNvSpPr>
          <p:nvPr>
            <p:ph sz="quarter" idx="4294967295"/>
          </p:nvPr>
        </p:nvSpPr>
        <p:spPr>
          <a:xfrm>
            <a:off x="2351584" y="1844824"/>
            <a:ext cx="7560840" cy="4536504"/>
          </a:xfrm>
          <a:prstGeom prst="rect">
            <a:avLst/>
          </a:prstGeom>
        </p:spPr>
        <p:txBody>
          <a:bodyPr/>
          <a:lstStyle/>
          <a:p>
            <a:pPr marL="0" indent="0" algn="ctr">
              <a:buNone/>
            </a:pPr>
            <a:endParaRPr lang="cs-CZ" dirty="0"/>
          </a:p>
          <a:p>
            <a:pPr marL="0" indent="0" algn="ctr">
              <a:buNone/>
            </a:pPr>
            <a:endParaRPr lang="cs-CZ" dirty="0"/>
          </a:p>
          <a:p>
            <a:pPr marL="0" indent="0" algn="ctr">
              <a:buNone/>
            </a:pPr>
            <a:r>
              <a:rPr lang="cs-CZ" b="1" dirty="0"/>
              <a:t>Návratnost investice u malé i velké (podzemní) nádrže je, i během srážkově podprůměrného období, do jednoho až dvou roků.</a:t>
            </a:r>
          </a:p>
        </p:txBody>
      </p:sp>
    </p:spTree>
    <p:extLst>
      <p:ext uri="{BB962C8B-B14F-4D97-AF65-F5344CB8AC3E}">
        <p14:creationId xmlns:p14="http://schemas.microsoft.com/office/powerpoint/2010/main" val="1756459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0F22574-BD43-4C4D-A3BC-FD579891BCE2}"/>
              </a:ext>
            </a:extLst>
          </p:cNvPr>
          <p:cNvSpPr>
            <a:spLocks noGrp="1"/>
          </p:cNvSpPr>
          <p:nvPr>
            <p:ph type="title"/>
          </p:nvPr>
        </p:nvSpPr>
        <p:spPr/>
        <p:txBody>
          <a:bodyPr/>
          <a:lstStyle/>
          <a:p>
            <a:r>
              <a:rPr lang="cs-CZ" b="1" dirty="0"/>
              <a:t>Strategie zapojení širší komunity </a:t>
            </a:r>
          </a:p>
        </p:txBody>
      </p:sp>
      <p:sp>
        <p:nvSpPr>
          <p:cNvPr id="3" name="Zástupný obsah 2">
            <a:extLst>
              <a:ext uri="{FF2B5EF4-FFF2-40B4-BE49-F238E27FC236}">
                <a16:creationId xmlns:a16="http://schemas.microsoft.com/office/drawing/2014/main" xmlns="" id="{D927149B-D450-4980-8D20-D3C6529E14CF}"/>
              </a:ext>
            </a:extLst>
          </p:cNvPr>
          <p:cNvSpPr>
            <a:spLocks noGrp="1"/>
          </p:cNvSpPr>
          <p:nvPr>
            <p:ph sz="quarter" idx="4294967295"/>
          </p:nvPr>
        </p:nvSpPr>
        <p:spPr>
          <a:xfrm>
            <a:off x="671804" y="1604865"/>
            <a:ext cx="10786188" cy="4888010"/>
          </a:xfrm>
          <a:prstGeom prst="rect">
            <a:avLst/>
          </a:prstGeom>
        </p:spPr>
        <p:txBody>
          <a:bodyPr>
            <a:normAutofit lnSpcReduction="10000"/>
          </a:bodyPr>
          <a:lstStyle/>
          <a:p>
            <a:pPr marL="0" indent="0">
              <a:buNone/>
            </a:pPr>
            <a:r>
              <a:rPr lang="cs-CZ" dirty="0"/>
              <a:t>V rámci jednotlivých cílů výše byly identifikování tzv. stakeholdeři tedy subjekty určitým způsobem v rámci konkrétních cílů </a:t>
            </a:r>
            <a:r>
              <a:rPr lang="cs-CZ" dirty="0" err="1"/>
              <a:t>zainteresováné</a:t>
            </a:r>
            <a:r>
              <a:rPr lang="cs-CZ" dirty="0"/>
              <a:t>. Obecně lze schéma rozvoje společenské odpovědnosti definovat jako postupné zapojování organizací a firem, a to buďto v rámci konkrétních cílů nebo v obecné rovině v rámci inspirace či přenosu dobré praxe. </a:t>
            </a:r>
          </a:p>
          <a:p>
            <a:pPr marL="0" indent="0" algn="ctr">
              <a:buNone/>
            </a:pPr>
            <a:r>
              <a:rPr lang="cs-CZ" b="1" dirty="0"/>
              <a:t>CSR tým</a:t>
            </a:r>
            <a:r>
              <a:rPr lang="cs-CZ" b="1" dirty="0">
                <a:sym typeface="Symbol" panose="05050102010706020507" pitchFamily="18" charset="2"/>
              </a:rPr>
              <a:t> </a:t>
            </a:r>
            <a:r>
              <a:rPr lang="cs-CZ" b="1" dirty="0"/>
              <a:t> zaměstnanci </a:t>
            </a:r>
            <a:r>
              <a:rPr lang="cs-CZ" b="1" dirty="0" err="1"/>
              <a:t>MěÚ</a:t>
            </a:r>
            <a:r>
              <a:rPr lang="cs-CZ" b="1" dirty="0"/>
              <a:t> a představitelé města </a:t>
            </a:r>
            <a:r>
              <a:rPr lang="cs-CZ" b="1" dirty="0">
                <a:sym typeface="Symbol" panose="05050102010706020507" pitchFamily="18" charset="2"/>
              </a:rPr>
              <a:t></a:t>
            </a:r>
            <a:r>
              <a:rPr lang="cs-CZ" b="1" dirty="0"/>
              <a:t> příspěvkové organizace </a:t>
            </a:r>
            <a:r>
              <a:rPr lang="cs-CZ" b="1" dirty="0">
                <a:sym typeface="Symbol" panose="05050102010706020507" pitchFamily="18" charset="2"/>
              </a:rPr>
              <a:t></a:t>
            </a:r>
            <a:r>
              <a:rPr lang="cs-CZ" b="1" dirty="0"/>
              <a:t> ostatní organizace ve městě (neziskovky apod.)</a:t>
            </a:r>
            <a:r>
              <a:rPr lang="cs-CZ" b="1" dirty="0">
                <a:sym typeface="Symbol" panose="05050102010706020507" pitchFamily="18" charset="2"/>
              </a:rPr>
              <a:t></a:t>
            </a:r>
            <a:r>
              <a:rPr lang="cs-CZ" b="1" dirty="0"/>
              <a:t>firmy</a:t>
            </a:r>
            <a:endParaRPr lang="cs-CZ" dirty="0"/>
          </a:p>
          <a:p>
            <a:pPr marL="0" indent="0">
              <a:buNone/>
            </a:pPr>
            <a:r>
              <a:rPr lang="cs-CZ" dirty="0"/>
              <a:t> </a:t>
            </a:r>
          </a:p>
          <a:p>
            <a:pPr marL="0" indent="0">
              <a:buNone/>
            </a:pPr>
            <a:r>
              <a:rPr lang="cs-CZ" dirty="0"/>
              <a:t>Druhou variantou je méně formální (a také mnohem užší) zapojení, a to skrze jednotlivé zaměstnance úřadu.</a:t>
            </a:r>
          </a:p>
          <a:p>
            <a:pPr marL="0" indent="0" algn="ctr">
              <a:buNone/>
            </a:pPr>
            <a:r>
              <a:rPr lang="cs-CZ" b="1" dirty="0"/>
              <a:t>členové CSR týmu </a:t>
            </a:r>
            <a:r>
              <a:rPr lang="cs-CZ" b="1" dirty="0">
                <a:sym typeface="Symbol" panose="05050102010706020507" pitchFamily="18" charset="2"/>
              </a:rPr>
              <a:t></a:t>
            </a:r>
            <a:r>
              <a:rPr lang="cs-CZ" b="1" dirty="0"/>
              <a:t> zaměstnanci </a:t>
            </a:r>
            <a:r>
              <a:rPr lang="cs-CZ" b="1" dirty="0" err="1"/>
              <a:t>MěÚ</a:t>
            </a:r>
            <a:r>
              <a:rPr lang="cs-CZ" b="1" dirty="0"/>
              <a:t> </a:t>
            </a:r>
            <a:r>
              <a:rPr lang="cs-CZ" b="1" dirty="0">
                <a:sym typeface="Symbol" panose="05050102010706020507" pitchFamily="18" charset="2"/>
              </a:rPr>
              <a:t></a:t>
            </a:r>
            <a:r>
              <a:rPr lang="cs-CZ" b="1" dirty="0"/>
              <a:t> rodinní příslušníci zaměstnanců </a:t>
            </a:r>
            <a:r>
              <a:rPr lang="cs-CZ" b="1" dirty="0">
                <a:sym typeface="Symbol" panose="05050102010706020507" pitchFamily="18" charset="2"/>
              </a:rPr>
              <a:t></a:t>
            </a:r>
            <a:r>
              <a:rPr lang="cs-CZ" b="1" dirty="0"/>
              <a:t> širší okruh přátel a známých</a:t>
            </a:r>
            <a:endParaRPr lang="cs-CZ" dirty="0"/>
          </a:p>
        </p:txBody>
      </p:sp>
    </p:spTree>
    <p:extLst>
      <p:ext uri="{BB962C8B-B14F-4D97-AF65-F5344CB8AC3E}">
        <p14:creationId xmlns:p14="http://schemas.microsoft.com/office/powerpoint/2010/main" val="2973589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0F22574-BD43-4C4D-A3BC-FD579891BCE2}"/>
              </a:ext>
            </a:extLst>
          </p:cNvPr>
          <p:cNvSpPr>
            <a:spLocks noGrp="1"/>
          </p:cNvSpPr>
          <p:nvPr>
            <p:ph type="title"/>
          </p:nvPr>
        </p:nvSpPr>
        <p:spPr/>
        <p:txBody>
          <a:bodyPr/>
          <a:lstStyle/>
          <a:p>
            <a:r>
              <a:rPr lang="cs-CZ" b="1" dirty="0"/>
              <a:t>Zásobník nápadů/námětů</a:t>
            </a:r>
            <a:endParaRPr lang="cs-CZ" dirty="0"/>
          </a:p>
        </p:txBody>
      </p:sp>
      <p:sp>
        <p:nvSpPr>
          <p:cNvPr id="3" name="Zástupný obsah 2">
            <a:extLst>
              <a:ext uri="{FF2B5EF4-FFF2-40B4-BE49-F238E27FC236}">
                <a16:creationId xmlns:a16="http://schemas.microsoft.com/office/drawing/2014/main" xmlns="" id="{D927149B-D450-4980-8D20-D3C6529E14CF}"/>
              </a:ext>
            </a:extLst>
          </p:cNvPr>
          <p:cNvSpPr>
            <a:spLocks noGrp="1"/>
          </p:cNvSpPr>
          <p:nvPr>
            <p:ph sz="quarter" idx="4294967295"/>
          </p:nvPr>
        </p:nvSpPr>
        <p:spPr>
          <a:xfrm>
            <a:off x="671804" y="1604865"/>
            <a:ext cx="10786188" cy="4888010"/>
          </a:xfrm>
          <a:prstGeom prst="rect">
            <a:avLst/>
          </a:prstGeom>
        </p:spPr>
        <p:txBody>
          <a:bodyPr>
            <a:normAutofit fontScale="92500" lnSpcReduction="20000"/>
          </a:bodyPr>
          <a:lstStyle/>
          <a:p>
            <a:pPr marL="0" indent="0" algn="ctr">
              <a:buNone/>
            </a:pPr>
            <a:r>
              <a:rPr lang="cs-CZ" b="1" dirty="0"/>
              <a:t>A) další předcházení vzniku odpadů – „přines si svůj hrnek, dík, že netvoříš odpad:)“</a:t>
            </a:r>
            <a:endParaRPr lang="cs-CZ" dirty="0"/>
          </a:p>
          <a:p>
            <a:pPr marL="0" indent="0" algn="ctr">
              <a:buNone/>
            </a:pPr>
            <a:r>
              <a:rPr lang="cs-CZ" b="1" dirty="0"/>
              <a:t>B) akce Zpomal módu – SWAPU = SMĚŇUJ </a:t>
            </a:r>
            <a:endParaRPr lang="cs-CZ" dirty="0"/>
          </a:p>
          <a:p>
            <a:pPr marL="0" indent="0" algn="ctr">
              <a:buNone/>
            </a:pPr>
            <a:r>
              <a:rPr lang="cs-CZ" b="1" dirty="0"/>
              <a:t>C) akce Burza knih</a:t>
            </a:r>
            <a:endParaRPr lang="cs-CZ" dirty="0"/>
          </a:p>
          <a:p>
            <a:pPr marL="0" indent="0" algn="ctr">
              <a:buNone/>
            </a:pPr>
            <a:r>
              <a:rPr lang="cs-CZ" b="1" dirty="0"/>
              <a:t>D) úklid krytu a zvážení jeho využití</a:t>
            </a:r>
            <a:endParaRPr lang="cs-CZ" dirty="0"/>
          </a:p>
          <a:p>
            <a:pPr marL="0" indent="0" algn="ctr">
              <a:buNone/>
            </a:pPr>
            <a:r>
              <a:rPr lang="cs-CZ" b="1" dirty="0"/>
              <a:t>E) květiny pro úřad (v rámci vnitřních prostor </a:t>
            </a:r>
            <a:r>
              <a:rPr lang="cs-CZ" b="1" dirty="0" err="1"/>
              <a:t>MěÚ</a:t>
            </a:r>
            <a:r>
              <a:rPr lang="cs-CZ" b="1" dirty="0"/>
              <a:t>)</a:t>
            </a:r>
            <a:endParaRPr lang="cs-CZ" dirty="0"/>
          </a:p>
          <a:p>
            <a:pPr marL="0" indent="0" algn="ctr">
              <a:buNone/>
            </a:pPr>
            <a:r>
              <a:rPr lang="cs-CZ" b="1" dirty="0"/>
              <a:t>F) osazení truhlíků na dvorech za úřadem</a:t>
            </a:r>
            <a:endParaRPr lang="cs-CZ" dirty="0"/>
          </a:p>
          <a:p>
            <a:pPr marL="0" indent="0" algn="ctr">
              <a:buNone/>
            </a:pPr>
            <a:r>
              <a:rPr lang="cs-CZ" b="1" dirty="0"/>
              <a:t>G) další opatření v rámci jímání dešťové vody – voda ze střechy </a:t>
            </a:r>
            <a:r>
              <a:rPr lang="cs-CZ" b="1" dirty="0" err="1"/>
              <a:t>MěÚ</a:t>
            </a:r>
            <a:endParaRPr lang="cs-CZ" dirty="0"/>
          </a:p>
          <a:p>
            <a:pPr marL="0" indent="0" algn="ctr">
              <a:buNone/>
            </a:pPr>
            <a:r>
              <a:rPr lang="cs-CZ" b="1" dirty="0"/>
              <a:t>H) pořízení látkových sáčků pro opakované použití (na potraviny a ovoce+ zeleninu) pro občany města (Fond Vysočiny, 2020?)</a:t>
            </a:r>
            <a:endParaRPr lang="cs-CZ" dirty="0"/>
          </a:p>
          <a:p>
            <a:pPr marL="0" indent="0" algn="ctr">
              <a:buNone/>
            </a:pPr>
            <a:r>
              <a:rPr lang="cs-CZ" b="1" dirty="0"/>
              <a:t>I) pořízení sudů na dešťovou vodu pro občany města (Fond Vysočiny, 2020?)</a:t>
            </a:r>
            <a:endParaRPr lang="cs-CZ" dirty="0"/>
          </a:p>
          <a:p>
            <a:pPr marL="0" indent="0" algn="ctr">
              <a:buNone/>
            </a:pPr>
            <a:r>
              <a:rPr lang="cs-CZ" b="1" dirty="0"/>
              <a:t>J) den práce úředníků v rámci veřejného prostoru (v rámci environmentální či prosociální oblasti)</a:t>
            </a:r>
            <a:endParaRPr lang="cs-CZ" dirty="0"/>
          </a:p>
        </p:txBody>
      </p:sp>
    </p:spTree>
    <p:extLst>
      <p:ext uri="{BB962C8B-B14F-4D97-AF65-F5344CB8AC3E}">
        <p14:creationId xmlns:p14="http://schemas.microsoft.com/office/powerpoint/2010/main" val="3564992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5DF9240-F500-49EF-A43C-8C851FEC5595}"/>
              </a:ext>
            </a:extLst>
          </p:cNvPr>
          <p:cNvSpPr>
            <a:spLocks noGrp="1"/>
          </p:cNvSpPr>
          <p:nvPr>
            <p:ph type="title"/>
          </p:nvPr>
        </p:nvSpPr>
        <p:spPr/>
        <p:txBody>
          <a:bodyPr/>
          <a:lstStyle/>
          <a:p>
            <a:r>
              <a:rPr lang="cs-CZ" b="1" dirty="0" smtClean="0"/>
              <a:t>Děkuji </a:t>
            </a:r>
            <a:r>
              <a:rPr lang="cs-CZ" b="1" dirty="0"/>
              <a:t>za </a:t>
            </a:r>
            <a:r>
              <a:rPr lang="cs-CZ" b="1" dirty="0" smtClean="0"/>
              <a:t>pozornost.</a:t>
            </a:r>
            <a:endParaRPr lang="cs-CZ" b="1" dirty="0"/>
          </a:p>
        </p:txBody>
      </p:sp>
      <p:sp>
        <p:nvSpPr>
          <p:cNvPr id="3" name="Zástupný obsah 2">
            <a:extLst>
              <a:ext uri="{FF2B5EF4-FFF2-40B4-BE49-F238E27FC236}">
                <a16:creationId xmlns:a16="http://schemas.microsoft.com/office/drawing/2014/main" xmlns="" id="{128D8D48-FE96-4962-B199-298C6A03F4A7}"/>
              </a:ext>
            </a:extLst>
          </p:cNvPr>
          <p:cNvSpPr>
            <a:spLocks noGrp="1"/>
          </p:cNvSpPr>
          <p:nvPr>
            <p:ph sz="quarter" idx="4294967295"/>
          </p:nvPr>
        </p:nvSpPr>
        <p:spPr>
          <a:xfrm>
            <a:off x="1828800" y="2392369"/>
            <a:ext cx="8534400" cy="4241696"/>
          </a:xfrm>
          <a:prstGeom prst="rect">
            <a:avLst/>
          </a:prstGeom>
        </p:spPr>
        <p:txBody>
          <a:bodyPr>
            <a:normAutofit/>
          </a:bodyPr>
          <a:lstStyle/>
          <a:p>
            <a:pPr marL="0" indent="0">
              <a:buNone/>
            </a:pPr>
            <a:endParaRPr lang="cs-CZ" dirty="0"/>
          </a:p>
          <a:p>
            <a:pPr marL="0" indent="0">
              <a:buNone/>
            </a:pPr>
            <a:endParaRPr lang="cs-CZ" dirty="0"/>
          </a:p>
          <a:p>
            <a:pPr marL="0" indent="0">
              <a:spcBef>
                <a:spcPct val="0"/>
              </a:spcBef>
              <a:buNone/>
            </a:pPr>
            <a:r>
              <a:rPr lang="cs-CZ" sz="4400" b="1" dirty="0" smtClean="0">
                <a:latin typeface="+mj-lt"/>
                <a:ea typeface="+mj-ea"/>
                <a:cs typeface="+mj-cs"/>
              </a:rPr>
              <a:t>Za CSR tým:</a:t>
            </a:r>
          </a:p>
          <a:p>
            <a:pPr marL="0" indent="0">
              <a:spcBef>
                <a:spcPct val="0"/>
              </a:spcBef>
              <a:buNone/>
            </a:pPr>
            <a:endParaRPr lang="cs-CZ" sz="4400" b="1" dirty="0">
              <a:latin typeface="+mj-lt"/>
              <a:ea typeface="+mj-ea"/>
              <a:cs typeface="+mj-cs"/>
            </a:endParaRPr>
          </a:p>
          <a:p>
            <a:pPr marL="0" indent="0">
              <a:spcBef>
                <a:spcPct val="0"/>
              </a:spcBef>
              <a:buNone/>
            </a:pPr>
            <a:r>
              <a:rPr lang="cs-CZ" sz="4400" b="1" dirty="0" smtClean="0">
                <a:latin typeface="+mj-lt"/>
                <a:ea typeface="+mj-ea"/>
                <a:cs typeface="+mj-cs"/>
              </a:rPr>
              <a:t> 	Jaroslav Doubek</a:t>
            </a:r>
          </a:p>
          <a:p>
            <a:pPr marL="0" indent="0">
              <a:spcBef>
                <a:spcPct val="0"/>
              </a:spcBef>
              <a:buNone/>
            </a:pPr>
            <a:r>
              <a:rPr lang="cs-CZ" sz="4400" b="1" dirty="0">
                <a:latin typeface="+mj-lt"/>
                <a:ea typeface="+mj-ea"/>
                <a:cs typeface="+mj-cs"/>
              </a:rPr>
              <a:t>	</a:t>
            </a:r>
            <a:r>
              <a:rPr lang="cs-CZ" sz="4400" b="1" dirty="0" smtClean="0">
                <a:latin typeface="+mj-lt"/>
                <a:ea typeface="+mj-ea"/>
                <a:cs typeface="+mj-cs"/>
              </a:rPr>
              <a:t>odbor ŽP</a:t>
            </a:r>
          </a:p>
          <a:p>
            <a:pPr marL="0" indent="0">
              <a:spcBef>
                <a:spcPct val="0"/>
              </a:spcBef>
              <a:buNone/>
            </a:pPr>
            <a:r>
              <a:rPr lang="cs-CZ" sz="4400" b="1" dirty="0">
                <a:latin typeface="+mj-lt"/>
                <a:ea typeface="+mj-ea"/>
                <a:cs typeface="+mj-cs"/>
              </a:rPr>
              <a:t>	</a:t>
            </a:r>
            <a:r>
              <a:rPr lang="cs-CZ" sz="4400" b="1" dirty="0" err="1" smtClean="0">
                <a:latin typeface="+mj-lt"/>
                <a:ea typeface="+mj-ea"/>
                <a:cs typeface="+mj-cs"/>
              </a:rPr>
              <a:t>MěÚ</a:t>
            </a:r>
            <a:r>
              <a:rPr lang="cs-CZ" sz="4400" b="1" dirty="0" smtClean="0">
                <a:latin typeface="+mj-lt"/>
                <a:ea typeface="+mj-ea"/>
                <a:cs typeface="+mj-cs"/>
              </a:rPr>
              <a:t> Žďár nad Sázavou</a:t>
            </a:r>
            <a:endParaRPr lang="cs-CZ" sz="4400" b="1" dirty="0">
              <a:latin typeface="+mj-lt"/>
              <a:ea typeface="+mj-ea"/>
              <a:cs typeface="+mj-cs"/>
            </a:endParaRPr>
          </a:p>
          <a:p>
            <a:pPr marL="0" indent="0">
              <a:spcBef>
                <a:spcPct val="0"/>
              </a:spcBef>
              <a:buNone/>
            </a:pPr>
            <a:endParaRPr lang="cs-CZ" sz="4400" b="1" dirty="0">
              <a:latin typeface="+mj-lt"/>
              <a:ea typeface="+mj-ea"/>
              <a:cs typeface="+mj-cs"/>
            </a:endParaRPr>
          </a:p>
        </p:txBody>
      </p:sp>
    </p:spTree>
    <p:extLst>
      <p:ext uri="{BB962C8B-B14F-4D97-AF65-F5344CB8AC3E}">
        <p14:creationId xmlns:p14="http://schemas.microsoft.com/office/powerpoint/2010/main" val="3974195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60B3C92-D9C3-4E97-B438-CB4BD29426D9}"/>
              </a:ext>
            </a:extLst>
          </p:cNvPr>
          <p:cNvSpPr>
            <a:spLocks noGrp="1"/>
          </p:cNvSpPr>
          <p:nvPr>
            <p:ph type="title"/>
          </p:nvPr>
        </p:nvSpPr>
        <p:spPr/>
        <p:txBody>
          <a:bodyPr/>
          <a:lstStyle/>
          <a:p>
            <a:r>
              <a:rPr lang="cs-CZ" dirty="0"/>
              <a:t>Proč CSR na </a:t>
            </a:r>
            <a:r>
              <a:rPr lang="cs-CZ" dirty="0" err="1"/>
              <a:t>MěÚ</a:t>
            </a:r>
            <a:r>
              <a:rPr lang="cs-CZ" dirty="0"/>
              <a:t> Žďár nad Sázavou?</a:t>
            </a:r>
          </a:p>
        </p:txBody>
      </p:sp>
      <p:sp>
        <p:nvSpPr>
          <p:cNvPr id="3" name="Zástupný obsah 2">
            <a:extLst>
              <a:ext uri="{FF2B5EF4-FFF2-40B4-BE49-F238E27FC236}">
                <a16:creationId xmlns:a16="http://schemas.microsoft.com/office/drawing/2014/main" xmlns="" id="{7C5EB69E-9309-42D2-BFCC-884A3FE7FD97}"/>
              </a:ext>
            </a:extLst>
          </p:cNvPr>
          <p:cNvSpPr>
            <a:spLocks noGrp="1"/>
          </p:cNvSpPr>
          <p:nvPr>
            <p:ph idx="1"/>
          </p:nvPr>
        </p:nvSpPr>
        <p:spPr/>
        <p:txBody>
          <a:bodyPr>
            <a:normAutofit/>
          </a:bodyPr>
          <a:lstStyle/>
          <a:p>
            <a:pPr marL="0" indent="0" algn="ctr">
              <a:buNone/>
            </a:pPr>
            <a:r>
              <a:rPr lang="cs-CZ" sz="2400" b="1" dirty="0" err="1"/>
              <a:t>MěÚ</a:t>
            </a:r>
            <a:r>
              <a:rPr lang="cs-CZ" sz="2400" b="1" dirty="0"/>
              <a:t> od roku 2010 systematicky a kontinuálně pracuje na svém rozvoji.</a:t>
            </a:r>
          </a:p>
          <a:p>
            <a:pPr algn="just"/>
            <a:r>
              <a:rPr lang="cs-CZ" sz="2400" dirty="0"/>
              <a:t>V rámci tohoto rozvoje se snaží uplatňovat principy/hodnoty, které si v počátcích vydefinoval. Jsou jimi například ODPOVĚDNOST, ATMOSFÉRA DŮVĚRY, OTEVŘENÁ KOMUNIKACE, PARTICIPACE ZAMĚSTNANCŮ atd.</a:t>
            </a:r>
          </a:p>
          <a:p>
            <a:pPr algn="just"/>
            <a:r>
              <a:rPr lang="cs-CZ" sz="2400" dirty="0"/>
              <a:t>Na těchto principech byly vytvořeny a implementovány mnohé metody a postupy rozvoje, byla vytvořena například Strategie řízení lidských zdrojů, Metodika prozákaznické orientace, Etický kodex, implementovány například zpětnovazebné mechanismy, sebehodnocení organizace v rámci metody CAF a to vše provázáno </a:t>
            </a:r>
            <a:br>
              <a:rPr lang="cs-CZ" sz="2400" dirty="0"/>
            </a:br>
            <a:r>
              <a:rPr lang="cs-CZ" sz="2400" dirty="0"/>
              <a:t>v rámci Procesního modelu.</a:t>
            </a:r>
          </a:p>
          <a:p>
            <a:pPr marL="0" indent="0" algn="ctr">
              <a:buNone/>
            </a:pPr>
            <a:r>
              <a:rPr lang="cs-CZ" b="1" dirty="0"/>
              <a:t>Implementace principů Společenské odpovědnosti byla dalším chybějícím článkem uplatňujícím výše uvedené hodnoty.</a:t>
            </a:r>
          </a:p>
        </p:txBody>
      </p:sp>
    </p:spTree>
    <p:extLst>
      <p:ext uri="{BB962C8B-B14F-4D97-AF65-F5344CB8AC3E}">
        <p14:creationId xmlns:p14="http://schemas.microsoft.com/office/powerpoint/2010/main" val="3456992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A2F8098-B6BC-4788-8939-9DCDD2FAD871}"/>
              </a:ext>
            </a:extLst>
          </p:cNvPr>
          <p:cNvSpPr>
            <a:spLocks noGrp="1"/>
          </p:cNvSpPr>
          <p:nvPr>
            <p:ph type="title"/>
          </p:nvPr>
        </p:nvSpPr>
        <p:spPr/>
        <p:txBody>
          <a:bodyPr/>
          <a:lstStyle/>
          <a:p>
            <a:r>
              <a:rPr lang="cs-CZ" dirty="0"/>
              <a:t>Smysl/cíl implementace CSR</a:t>
            </a:r>
          </a:p>
        </p:txBody>
      </p:sp>
      <p:sp>
        <p:nvSpPr>
          <p:cNvPr id="3" name="Zástupný obsah 2">
            <a:extLst>
              <a:ext uri="{FF2B5EF4-FFF2-40B4-BE49-F238E27FC236}">
                <a16:creationId xmlns:a16="http://schemas.microsoft.com/office/drawing/2014/main" xmlns="" id="{BAF67923-5B5F-4DA6-9A53-CCB2B506EDAC}"/>
              </a:ext>
            </a:extLst>
          </p:cNvPr>
          <p:cNvSpPr>
            <a:spLocks noGrp="1"/>
          </p:cNvSpPr>
          <p:nvPr>
            <p:ph idx="1"/>
          </p:nvPr>
        </p:nvSpPr>
        <p:spPr/>
        <p:txBody>
          <a:bodyPr/>
          <a:lstStyle/>
          <a:p>
            <a:pPr algn="ctr"/>
            <a:endParaRPr lang="cs-CZ" dirty="0"/>
          </a:p>
          <a:p>
            <a:pPr algn="ctr"/>
            <a:r>
              <a:rPr lang="cs-CZ" dirty="0" err="1"/>
              <a:t>MěÚ</a:t>
            </a:r>
            <a:r>
              <a:rPr lang="cs-CZ" dirty="0"/>
              <a:t> jako společensky odpovědná organizace, umožňující zaměstnancům nad rámec jejich pracovních povinností podílet se </a:t>
            </a:r>
            <a:br>
              <a:rPr lang="cs-CZ" dirty="0"/>
            </a:br>
            <a:r>
              <a:rPr lang="cs-CZ" dirty="0"/>
              <a:t>na směřování a fungování úřadu.</a:t>
            </a:r>
          </a:p>
          <a:p>
            <a:pPr algn="ctr"/>
            <a:endParaRPr lang="cs-CZ" dirty="0"/>
          </a:p>
          <a:p>
            <a:pPr algn="ctr"/>
            <a:r>
              <a:rPr lang="cs-CZ" dirty="0" err="1"/>
              <a:t>MěÚ</a:t>
            </a:r>
            <a:r>
              <a:rPr lang="cs-CZ" dirty="0"/>
              <a:t> jako nositel dobré praxe nejen pro své zaměstnance, ale </a:t>
            </a:r>
            <a:br>
              <a:rPr lang="cs-CZ" dirty="0"/>
            </a:br>
            <a:r>
              <a:rPr lang="cs-CZ" dirty="0"/>
              <a:t>i občany a další organizace a firmy ve městě/širší komunitě.</a:t>
            </a:r>
          </a:p>
        </p:txBody>
      </p:sp>
    </p:spTree>
    <p:extLst>
      <p:ext uri="{BB962C8B-B14F-4D97-AF65-F5344CB8AC3E}">
        <p14:creationId xmlns:p14="http://schemas.microsoft.com/office/powerpoint/2010/main" val="79692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D10F307-EC8B-4214-AE7E-FFB7D5834F30}"/>
              </a:ext>
            </a:extLst>
          </p:cNvPr>
          <p:cNvSpPr>
            <a:spLocks noGrp="1"/>
          </p:cNvSpPr>
          <p:nvPr>
            <p:ph type="title"/>
          </p:nvPr>
        </p:nvSpPr>
        <p:spPr/>
        <p:txBody>
          <a:bodyPr/>
          <a:lstStyle/>
          <a:p>
            <a:r>
              <a:rPr lang="cs-CZ" dirty="0"/>
              <a:t>Postup implementace </a:t>
            </a:r>
            <a:r>
              <a:rPr lang="cs-CZ" dirty="0" smtClean="0"/>
              <a:t>CSR na úřadě</a:t>
            </a:r>
            <a:endParaRPr lang="cs-CZ" dirty="0"/>
          </a:p>
        </p:txBody>
      </p:sp>
      <p:sp>
        <p:nvSpPr>
          <p:cNvPr id="3" name="Zástupný obsah 2">
            <a:extLst>
              <a:ext uri="{FF2B5EF4-FFF2-40B4-BE49-F238E27FC236}">
                <a16:creationId xmlns:a16="http://schemas.microsoft.com/office/drawing/2014/main" xmlns="" id="{08803A96-C311-4CB2-96D2-E336BFD419E5}"/>
              </a:ext>
            </a:extLst>
          </p:cNvPr>
          <p:cNvSpPr>
            <a:spLocks noGrp="1"/>
          </p:cNvSpPr>
          <p:nvPr>
            <p:ph idx="1"/>
          </p:nvPr>
        </p:nvSpPr>
        <p:spPr/>
        <p:txBody>
          <a:bodyPr>
            <a:normAutofit fontScale="85000" lnSpcReduction="20000"/>
          </a:bodyPr>
          <a:lstStyle/>
          <a:p>
            <a:pPr marL="0" indent="0">
              <a:buNone/>
            </a:pPr>
            <a:r>
              <a:rPr lang="cs-CZ" dirty="0"/>
              <a:t>V rámci projektu </a:t>
            </a:r>
            <a:r>
              <a:rPr lang="cs-CZ" b="1" dirty="0"/>
              <a:t>Hodnoty, odpovědnost, etika a rozvoj zaměstnanců </a:t>
            </a:r>
            <a:r>
              <a:rPr lang="cs-CZ" dirty="0"/>
              <a:t>podporovaného Operačním programem zaměstnanost byla od května 2018 v rámci klíčové aktivity 01 koncepce CSR implementována, a to v rámci níže uvedených fází: </a:t>
            </a:r>
          </a:p>
          <a:p>
            <a:pPr lvl="0" algn="just"/>
            <a:r>
              <a:rPr lang="cs-CZ" dirty="0"/>
              <a:t>představení principů a postupů koncepce CSR, a to všem zainteresovaným osobám (zaměstnanci </a:t>
            </a:r>
            <a:r>
              <a:rPr lang="cs-CZ" dirty="0" err="1"/>
              <a:t>MěÚ</a:t>
            </a:r>
            <a:r>
              <a:rPr lang="cs-CZ" dirty="0"/>
              <a:t> a zastupitelé města);</a:t>
            </a:r>
          </a:p>
          <a:p>
            <a:pPr lvl="0" algn="just"/>
            <a:r>
              <a:rPr lang="cs-CZ" dirty="0"/>
              <a:t>sestavení týmu pro Společenskou odpovědnost (CSR tým) složeného se zaměstnanců napříč </a:t>
            </a:r>
            <a:r>
              <a:rPr lang="cs-CZ" dirty="0" err="1"/>
              <a:t>MěÚ</a:t>
            </a:r>
            <a:r>
              <a:rPr lang="cs-CZ" dirty="0"/>
              <a:t>, vč. zastoupení stávajících týmů (</a:t>
            </a:r>
            <a:r>
              <a:rPr lang="cs-CZ" dirty="0" err="1"/>
              <a:t>proklientsky</a:t>
            </a:r>
            <a:r>
              <a:rPr lang="cs-CZ" dirty="0"/>
              <a:t> zaměřeného I + E týmu a CAF týmu) a vedoucích odborů a oddělení;</a:t>
            </a:r>
          </a:p>
          <a:p>
            <a:pPr lvl="0" algn="just"/>
            <a:r>
              <a:rPr lang="cs-CZ" dirty="0"/>
              <a:t>10 workshopů CSR týmu na jejichž základě vznikla dlouhodobá strategie (environmentální, ekonomická a sociální) vycházející ze zhodnocení stávajícího stavu, která se dále stane součástí procesního modelu v rámci strategického řízení organizace;</a:t>
            </a:r>
          </a:p>
          <a:p>
            <a:pPr lvl="0" algn="just"/>
            <a:r>
              <a:rPr lang="cs-CZ" dirty="0"/>
              <a:t>prezentace výstupů a pojetí CSR v rámci </a:t>
            </a:r>
            <a:r>
              <a:rPr lang="cs-CZ" dirty="0" err="1"/>
              <a:t>MěÚ</a:t>
            </a:r>
            <a:r>
              <a:rPr lang="cs-CZ" dirty="0"/>
              <a:t> Žďár nad Sázavou všem zainteresovaným osobám (zaměstnanci </a:t>
            </a:r>
            <a:r>
              <a:rPr lang="cs-CZ" dirty="0" err="1"/>
              <a:t>MěÚ</a:t>
            </a:r>
            <a:r>
              <a:rPr lang="cs-CZ" dirty="0"/>
              <a:t> a zastupitelé města) + veřejnost.</a:t>
            </a:r>
          </a:p>
          <a:p>
            <a:endParaRPr lang="cs-CZ" dirty="0"/>
          </a:p>
        </p:txBody>
      </p:sp>
    </p:spTree>
    <p:extLst>
      <p:ext uri="{BB962C8B-B14F-4D97-AF65-F5344CB8AC3E}">
        <p14:creationId xmlns:p14="http://schemas.microsoft.com/office/powerpoint/2010/main" val="2163657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9A978C1-96D0-49B3-84F7-02C9FBC211EB}"/>
              </a:ext>
            </a:extLst>
          </p:cNvPr>
          <p:cNvSpPr>
            <a:spLocks noGrp="1"/>
          </p:cNvSpPr>
          <p:nvPr>
            <p:ph type="title"/>
          </p:nvPr>
        </p:nvSpPr>
        <p:spPr/>
        <p:txBody>
          <a:bodyPr/>
          <a:lstStyle/>
          <a:p>
            <a:r>
              <a:rPr lang="cs-CZ" dirty="0"/>
              <a:t>Podmínky úspěšné implementace</a:t>
            </a:r>
          </a:p>
        </p:txBody>
      </p:sp>
      <p:sp>
        <p:nvSpPr>
          <p:cNvPr id="3" name="Zástupný obsah 2">
            <a:extLst>
              <a:ext uri="{FF2B5EF4-FFF2-40B4-BE49-F238E27FC236}">
                <a16:creationId xmlns:a16="http://schemas.microsoft.com/office/drawing/2014/main" xmlns="" id="{433546C7-408C-4AC9-8C71-90573BF8A1CF}"/>
              </a:ext>
            </a:extLst>
          </p:cNvPr>
          <p:cNvSpPr>
            <a:spLocks noGrp="1"/>
          </p:cNvSpPr>
          <p:nvPr>
            <p:ph idx="1"/>
          </p:nvPr>
        </p:nvSpPr>
        <p:spPr/>
        <p:txBody>
          <a:bodyPr>
            <a:normAutofit lnSpcReduction="10000"/>
          </a:bodyPr>
          <a:lstStyle/>
          <a:p>
            <a:pPr algn="just"/>
            <a:r>
              <a:rPr lang="cs-CZ" b="1" dirty="0"/>
              <a:t>„Dobrá zkušenost/praxe“</a:t>
            </a:r>
            <a:r>
              <a:rPr lang="cs-CZ" dirty="0"/>
              <a:t> - CSR tým je již čtvrtým týmem fungujícím </a:t>
            </a:r>
            <a:br>
              <a:rPr lang="cs-CZ" dirty="0"/>
            </a:br>
            <a:r>
              <a:rPr lang="cs-CZ" dirty="0"/>
              <a:t>na </a:t>
            </a:r>
            <a:r>
              <a:rPr lang="cs-CZ" dirty="0" err="1"/>
              <a:t>MěÚ</a:t>
            </a:r>
            <a:r>
              <a:rPr lang="cs-CZ" dirty="0"/>
              <a:t>…v týmech je zapojeno více než 50 zaměstnanců vč. vedoucích odborů a oddělení – leadership.</a:t>
            </a:r>
          </a:p>
          <a:p>
            <a:pPr algn="just"/>
            <a:r>
              <a:rPr lang="cs-CZ" b="1" dirty="0"/>
              <a:t>Dobrovolnost</a:t>
            </a:r>
            <a:r>
              <a:rPr lang="cs-CZ" dirty="0"/>
              <a:t> – práce v týmech je čistě na rozhodnutí zaměstnanců (kdokoliv může kdykoliv do týmu vstoupit nebo z týmu odejít).</a:t>
            </a:r>
          </a:p>
          <a:p>
            <a:pPr algn="just"/>
            <a:r>
              <a:rPr lang="cs-CZ" b="1" dirty="0"/>
              <a:t>Otevřená komunikace a atmosféra důvěry</a:t>
            </a:r>
            <a:r>
              <a:rPr lang="cs-CZ" dirty="0"/>
              <a:t> – v rámci týmů se nikdo </a:t>
            </a:r>
            <a:br>
              <a:rPr lang="cs-CZ" dirty="0"/>
            </a:br>
            <a:r>
              <a:rPr lang="cs-CZ" dirty="0"/>
              <a:t>z členů nebojí vyjádřit svůj názor (absence negativní zkušenosti s tím, že by se toto otočilo vůči zaměstnanci/zaměstnancům).</a:t>
            </a:r>
          </a:p>
          <a:p>
            <a:pPr algn="just"/>
            <a:r>
              <a:rPr lang="cs-CZ" b="1" dirty="0"/>
              <a:t>Odpovědnost</a:t>
            </a:r>
            <a:r>
              <a:rPr lang="cs-CZ" dirty="0"/>
              <a:t> – zaměstnanci cítí odpovědnost nejen vůči klientům, kolegům a dalším subjektům, ale i vůči tomu, že organizace je TAKOVOU jakou ji ONI VYTVÁŘEJÍ…</a:t>
            </a:r>
          </a:p>
          <a:p>
            <a:endParaRPr lang="cs-CZ" dirty="0"/>
          </a:p>
        </p:txBody>
      </p:sp>
    </p:spTree>
    <p:extLst>
      <p:ext uri="{BB962C8B-B14F-4D97-AF65-F5344CB8AC3E}">
        <p14:creationId xmlns:p14="http://schemas.microsoft.com/office/powerpoint/2010/main" val="3657230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Tři oblasti, na které jsme se v rámci CSR zaměřili</a:t>
            </a:r>
            <a:br>
              <a:rPr lang="cs-CZ" dirty="0" smtClean="0"/>
            </a:br>
            <a:endParaRPr lang="cs-CZ" dirty="0"/>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Životní prostředí</a:t>
            </a:r>
          </a:p>
          <a:p>
            <a:endParaRPr lang="cs-CZ" dirty="0" smtClean="0"/>
          </a:p>
          <a:p>
            <a:r>
              <a:rPr lang="cs-CZ" dirty="0" smtClean="0"/>
              <a:t>Finance</a:t>
            </a:r>
          </a:p>
          <a:p>
            <a:pPr marL="0" indent="0">
              <a:buNone/>
            </a:pPr>
            <a:endParaRPr lang="cs-CZ" dirty="0" smtClean="0"/>
          </a:p>
          <a:p>
            <a:r>
              <a:rPr lang="cs-CZ" dirty="0" smtClean="0"/>
              <a:t>Sociální oblast</a:t>
            </a:r>
            <a:endParaRPr lang="cs-CZ" dirty="0"/>
          </a:p>
        </p:txBody>
      </p:sp>
    </p:spTree>
    <p:extLst>
      <p:ext uri="{BB962C8B-B14F-4D97-AF65-F5344CB8AC3E}">
        <p14:creationId xmlns:p14="http://schemas.microsoft.com/office/powerpoint/2010/main" val="2434700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99C6BA7-6D53-43B2-A63B-AFE2F54D1780}"/>
              </a:ext>
            </a:extLst>
          </p:cNvPr>
          <p:cNvSpPr>
            <a:spLocks noGrp="1"/>
          </p:cNvSpPr>
          <p:nvPr>
            <p:ph type="title"/>
          </p:nvPr>
        </p:nvSpPr>
        <p:spPr/>
        <p:txBody>
          <a:bodyPr>
            <a:normAutofit fontScale="90000"/>
          </a:bodyPr>
          <a:lstStyle/>
          <a:p>
            <a:r>
              <a:rPr lang="cs-CZ" b="1" dirty="0"/>
              <a:t/>
            </a:r>
            <a:br>
              <a:rPr lang="cs-CZ" b="1" dirty="0"/>
            </a:br>
            <a:r>
              <a:rPr lang="cs-CZ" b="1" dirty="0"/>
              <a:t>Poslání společenské odpovědnosti </a:t>
            </a:r>
            <a:r>
              <a:rPr lang="cs-CZ" b="1" dirty="0" err="1"/>
              <a:t>MěÚ</a:t>
            </a:r>
            <a:r>
              <a:rPr lang="cs-CZ" b="1" dirty="0"/>
              <a:t> Žďár n. S. </a:t>
            </a:r>
            <a:br>
              <a:rPr lang="cs-CZ" b="1" dirty="0"/>
            </a:br>
            <a:endParaRPr lang="cs-CZ" dirty="0"/>
          </a:p>
        </p:txBody>
      </p:sp>
      <p:sp>
        <p:nvSpPr>
          <p:cNvPr id="3" name="Zástupný obsah 2">
            <a:extLst>
              <a:ext uri="{FF2B5EF4-FFF2-40B4-BE49-F238E27FC236}">
                <a16:creationId xmlns:a16="http://schemas.microsoft.com/office/drawing/2014/main" xmlns="" id="{E64C6B19-0D79-4A69-ABF0-302153EA01D2}"/>
              </a:ext>
            </a:extLst>
          </p:cNvPr>
          <p:cNvSpPr>
            <a:spLocks noGrp="1"/>
          </p:cNvSpPr>
          <p:nvPr>
            <p:ph idx="1"/>
          </p:nvPr>
        </p:nvSpPr>
        <p:spPr/>
        <p:txBody>
          <a:bodyPr>
            <a:normAutofit fontScale="92500" lnSpcReduction="20000"/>
          </a:bodyPr>
          <a:lstStyle/>
          <a:p>
            <a:pPr marL="0" indent="0">
              <a:buNone/>
            </a:pPr>
            <a:r>
              <a:rPr lang="cs-CZ" b="1" dirty="0"/>
              <a:t>Chceme směřovat k trvale udržitelnému rozvoji</a:t>
            </a:r>
            <a:r>
              <a:rPr lang="cs-CZ" dirty="0"/>
              <a:t> v oblastech:</a:t>
            </a:r>
          </a:p>
          <a:p>
            <a:pPr lvl="0"/>
            <a:r>
              <a:rPr lang="cs-CZ" dirty="0"/>
              <a:t>hospodaření s vodou a energií;</a:t>
            </a:r>
          </a:p>
          <a:p>
            <a:pPr lvl="0"/>
            <a:r>
              <a:rPr lang="cs-CZ" dirty="0"/>
              <a:t>řešení otázek kvality ovzduší; </a:t>
            </a:r>
          </a:p>
          <a:p>
            <a:pPr lvl="0"/>
            <a:r>
              <a:rPr lang="cs-CZ" dirty="0"/>
              <a:t>péče o zeleň;</a:t>
            </a:r>
          </a:p>
          <a:p>
            <a:pPr lvl="0"/>
            <a:r>
              <a:rPr lang="cs-CZ" dirty="0"/>
              <a:t>podpora obnovy krajinných struktur a ochrany zemědělského půdního fondu;</a:t>
            </a:r>
          </a:p>
          <a:p>
            <a:pPr lvl="0"/>
            <a:r>
              <a:rPr lang="cs-CZ" dirty="0"/>
              <a:t>hospodaření v lesích;</a:t>
            </a:r>
          </a:p>
          <a:p>
            <a:pPr lvl="0"/>
            <a:r>
              <a:rPr lang="cs-CZ" dirty="0"/>
              <a:t>předcházení vzniku odpadů a nakládání s nimi;</a:t>
            </a:r>
          </a:p>
          <a:p>
            <a:pPr lvl="0"/>
            <a:r>
              <a:rPr lang="cs-CZ" dirty="0"/>
              <a:t>osvěta, vzdělávání </a:t>
            </a:r>
            <a:r>
              <a:rPr lang="cs-CZ"/>
              <a:t>a environmentální </a:t>
            </a:r>
            <a:r>
              <a:rPr lang="cs-CZ" dirty="0"/>
              <a:t>výchova.</a:t>
            </a:r>
          </a:p>
          <a:p>
            <a:pPr marL="0" indent="0">
              <a:buNone/>
            </a:pPr>
            <a:r>
              <a:rPr lang="cs-CZ" dirty="0"/>
              <a:t/>
            </a:r>
            <a:br>
              <a:rPr lang="cs-CZ" dirty="0"/>
            </a:br>
            <a:endParaRPr lang="cs-CZ" dirty="0"/>
          </a:p>
        </p:txBody>
      </p:sp>
      <p:pic>
        <p:nvPicPr>
          <p:cNvPr id="6" name="Obrázek 5">
            <a:extLst>
              <a:ext uri="{FF2B5EF4-FFF2-40B4-BE49-F238E27FC236}">
                <a16:creationId xmlns:a16="http://schemas.microsoft.com/office/drawing/2014/main" xmlns="" id="{D75DA54D-C045-4B40-B4FB-4F567F2CB060}"/>
              </a:ext>
            </a:extLst>
          </p:cNvPr>
          <p:cNvPicPr>
            <a:picLocks noChangeAspect="1"/>
          </p:cNvPicPr>
          <p:nvPr/>
        </p:nvPicPr>
        <p:blipFill>
          <a:blip r:embed="rId2"/>
          <a:stretch>
            <a:fillRect/>
          </a:stretch>
        </p:blipFill>
        <p:spPr>
          <a:xfrm>
            <a:off x="8098971" y="4001294"/>
            <a:ext cx="3149081" cy="2749390"/>
          </a:xfrm>
          <a:prstGeom prst="rect">
            <a:avLst/>
          </a:prstGeom>
        </p:spPr>
      </p:pic>
    </p:spTree>
    <p:extLst>
      <p:ext uri="{BB962C8B-B14F-4D97-AF65-F5344CB8AC3E}">
        <p14:creationId xmlns:p14="http://schemas.microsoft.com/office/powerpoint/2010/main" val="3494604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97A2D2E-64F0-47C2-A88A-81E33AC0AA7C}"/>
              </a:ext>
            </a:extLst>
          </p:cNvPr>
          <p:cNvSpPr>
            <a:spLocks noGrp="1"/>
          </p:cNvSpPr>
          <p:nvPr>
            <p:ph type="title"/>
          </p:nvPr>
        </p:nvSpPr>
        <p:spPr/>
        <p:txBody>
          <a:bodyPr/>
          <a:lstStyle/>
          <a:p>
            <a:r>
              <a:rPr lang="cs-CZ" sz="4000" b="1" dirty="0"/>
              <a:t>Poslání společenské odpovědnosti </a:t>
            </a:r>
            <a:r>
              <a:rPr lang="cs-CZ" sz="4000" b="1" dirty="0" err="1"/>
              <a:t>MěÚ</a:t>
            </a:r>
            <a:r>
              <a:rPr lang="cs-CZ" sz="4000" b="1" dirty="0"/>
              <a:t> Žďár n. S.</a:t>
            </a:r>
          </a:p>
        </p:txBody>
      </p:sp>
      <p:sp>
        <p:nvSpPr>
          <p:cNvPr id="3" name="Zástupný obsah 2">
            <a:extLst>
              <a:ext uri="{FF2B5EF4-FFF2-40B4-BE49-F238E27FC236}">
                <a16:creationId xmlns:a16="http://schemas.microsoft.com/office/drawing/2014/main" xmlns="" id="{1A0AB8C7-4D94-4E87-AA72-ABA42004D682}"/>
              </a:ext>
            </a:extLst>
          </p:cNvPr>
          <p:cNvSpPr>
            <a:spLocks noGrp="1"/>
          </p:cNvSpPr>
          <p:nvPr>
            <p:ph idx="1"/>
          </p:nvPr>
        </p:nvSpPr>
        <p:spPr/>
        <p:txBody>
          <a:bodyPr/>
          <a:lstStyle/>
          <a:p>
            <a:pPr marL="0" indent="0" algn="ctr">
              <a:buNone/>
            </a:pPr>
            <a:endParaRPr lang="cs-CZ" b="1" dirty="0"/>
          </a:p>
          <a:p>
            <a:pPr marL="0" indent="0" algn="ctr">
              <a:buNone/>
            </a:pPr>
            <a:r>
              <a:rPr lang="cs-CZ" b="1" dirty="0"/>
              <a:t>Chceme efektivně využívat finanční prostředky vč. možností získání dotací na smysluplné akce pro rozvoj organizace i celého města.</a:t>
            </a:r>
            <a:endParaRPr lang="cs-CZ" dirty="0"/>
          </a:p>
          <a:p>
            <a:pPr marL="0" indent="0">
              <a:buNone/>
            </a:pPr>
            <a:endParaRPr lang="cs-CZ" dirty="0"/>
          </a:p>
        </p:txBody>
      </p:sp>
      <p:pic>
        <p:nvPicPr>
          <p:cNvPr id="4" name="Obrázek 3">
            <a:extLst>
              <a:ext uri="{FF2B5EF4-FFF2-40B4-BE49-F238E27FC236}">
                <a16:creationId xmlns:a16="http://schemas.microsoft.com/office/drawing/2014/main" xmlns="" id="{96FCED31-5AF3-483B-BA6D-B47CF297C7BD}"/>
              </a:ext>
            </a:extLst>
          </p:cNvPr>
          <p:cNvPicPr>
            <a:picLocks noChangeAspect="1"/>
          </p:cNvPicPr>
          <p:nvPr/>
        </p:nvPicPr>
        <p:blipFill>
          <a:blip r:embed="rId2"/>
          <a:stretch>
            <a:fillRect/>
          </a:stretch>
        </p:blipFill>
        <p:spPr>
          <a:xfrm>
            <a:off x="4060683" y="3699997"/>
            <a:ext cx="3721048" cy="2288934"/>
          </a:xfrm>
          <a:prstGeom prst="rect">
            <a:avLst/>
          </a:prstGeom>
        </p:spPr>
      </p:pic>
    </p:spTree>
    <p:extLst>
      <p:ext uri="{BB962C8B-B14F-4D97-AF65-F5344CB8AC3E}">
        <p14:creationId xmlns:p14="http://schemas.microsoft.com/office/powerpoint/2010/main" val="2929867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775</Words>
  <Application>Microsoft Office PowerPoint</Application>
  <PresentationFormat>Vlastní</PresentationFormat>
  <Paragraphs>185</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Motiv Office</vt:lpstr>
      <vt:lpstr>Koncepce společenské odpovědnosti (CSR)</vt:lpstr>
      <vt:lpstr>CSR obecně</vt:lpstr>
      <vt:lpstr>Proč CSR na MěÚ Žďár nad Sázavou?</vt:lpstr>
      <vt:lpstr>Smysl/cíl implementace CSR</vt:lpstr>
      <vt:lpstr>Postup implementace CSR na úřadě</vt:lpstr>
      <vt:lpstr>Podmínky úspěšné implementace</vt:lpstr>
      <vt:lpstr>Tři oblasti, na které jsme se v rámci CSR zaměřili </vt:lpstr>
      <vt:lpstr> Poslání společenské odpovědnosti MěÚ Žďár n. S.  </vt:lpstr>
      <vt:lpstr>Poslání společenské odpovědnosti MěÚ Žďár n. S.</vt:lpstr>
      <vt:lpstr>Poslání společenské odpovědnosti MěÚ Žďár n. S. v sociální oblasti</vt:lpstr>
      <vt:lpstr>Kvantitativní ukazatele, silné stránky a příležitosti pro rozvoj</vt:lpstr>
      <vt:lpstr>STRATEGICKÉ CÍLE SPOLEČENSKÉ ODPOVĚDNOSTI  2019-2020</vt:lpstr>
      <vt:lpstr>STRATEGICKÉ CÍLE SPOLEČENSKÉ ODPOVĚDNOSTI  2019-2020 - ŽP</vt:lpstr>
      <vt:lpstr>Příklad - strategický cíl č. III  Systém využití dešťové vody</vt:lpstr>
      <vt:lpstr>Příklad - strategický cíl č. III Systém využití dešťové vody</vt:lpstr>
      <vt:lpstr>Příklad - strategický cíl č. III Systém využití dešťové vody v rámci MěÚ</vt:lpstr>
      <vt:lpstr>„Začátečníci“</vt:lpstr>
      <vt:lpstr>Prezentace aplikace PowerPoint</vt:lpstr>
      <vt:lpstr>„Pokročilí“</vt:lpstr>
      <vt:lpstr>Prezentace aplikace PowerPoint</vt:lpstr>
      <vt:lpstr>Využití vody</vt:lpstr>
      <vt:lpstr>Závěrem</vt:lpstr>
      <vt:lpstr>Strategie zapojení širší komunity </vt:lpstr>
      <vt:lpstr>Zásobník nápadů/námětů</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Proč CSR na MěÚ Žďár nad Sázavou?</dc:title>
  <dc:creator>admin</dc:creator>
  <cp:lastModifiedBy>Doubek Jaroslav Ing.</cp:lastModifiedBy>
  <cp:revision>6</cp:revision>
  <dcterms:created xsi:type="dcterms:W3CDTF">2019-08-26T07:05:32Z</dcterms:created>
  <dcterms:modified xsi:type="dcterms:W3CDTF">2019-08-26T13:50:19Z</dcterms:modified>
</cp:coreProperties>
</file>