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6" r:id="rId7"/>
    <p:sldId id="267" r:id="rId8"/>
    <p:sldId id="268" r:id="rId9"/>
    <p:sldId id="265" r:id="rId10"/>
    <p:sldId id="264" r:id="rId11"/>
    <p:sldId id="269" r:id="rId12"/>
    <p:sldId id="270" r:id="rId13"/>
    <p:sldId id="261" r:id="rId14"/>
    <p:sldId id="26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A416-9090-4295-A98F-DFE61C5A2658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D71-89A0-4709-B4ED-0FEEB949E6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540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A416-9090-4295-A98F-DFE61C5A2658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D71-89A0-4709-B4ED-0FEEB949E6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7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A416-9090-4295-A98F-DFE61C5A2658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D71-89A0-4709-B4ED-0FEEB949E6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40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A416-9090-4295-A98F-DFE61C5A2658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D71-89A0-4709-B4ED-0FEEB949E6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846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A416-9090-4295-A98F-DFE61C5A2658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D71-89A0-4709-B4ED-0FEEB949E6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95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A416-9090-4295-A98F-DFE61C5A2658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D71-89A0-4709-B4ED-0FEEB949E6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469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A416-9090-4295-A98F-DFE61C5A2658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D71-89A0-4709-B4ED-0FEEB949E6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417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A416-9090-4295-A98F-DFE61C5A2658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D71-89A0-4709-B4ED-0FEEB949E6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861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A416-9090-4295-A98F-DFE61C5A2658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D71-89A0-4709-B4ED-0FEEB949E6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608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A416-9090-4295-A98F-DFE61C5A2658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D71-89A0-4709-B4ED-0FEEB949E6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9159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A416-9090-4295-A98F-DFE61C5A2658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D71-89A0-4709-B4ED-0FEEB949E6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37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DA416-9090-4295-A98F-DFE61C5A2658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6CD71-89A0-4709-B4ED-0FEEB949E6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37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Dobrovolnictví v Jihlavě v době nouzového stavu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Dan Škarka, Martina Doležalová, Roman Mezlík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64776"/>
            <a:ext cx="3154680" cy="81991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93462"/>
            <a:ext cx="1125080" cy="56254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962" y="393462"/>
            <a:ext cx="1125080" cy="56254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342" y="264777"/>
            <a:ext cx="716050" cy="96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735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412776"/>
            <a:ext cx="7632848" cy="4896544"/>
          </a:xfrm>
        </p:spPr>
        <p:txBody>
          <a:bodyPr>
            <a:normAutofit fontScale="92500" lnSpcReduction="20000"/>
          </a:bodyPr>
          <a:lstStyle/>
          <a:p>
            <a:pPr lvl="0" algn="l"/>
            <a:r>
              <a:rPr lang="cs-CZ" b="1" u="sng" dirty="0" smtClean="0"/>
              <a:t>Činnost dobrovolnického centra od března 2020 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cs-CZ" dirty="0" smtClean="0"/>
              <a:t>Začátek </a:t>
            </a:r>
            <a:r>
              <a:rPr lang="cs-CZ" dirty="0" err="1" smtClean="0"/>
              <a:t>koronavirová</a:t>
            </a:r>
            <a:r>
              <a:rPr lang="cs-CZ" dirty="0" smtClean="0"/>
              <a:t> pandemie -  dobrovolnická činnost v zařízeních je zastavena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cs-CZ" dirty="0" smtClean="0"/>
              <a:t>16. března zahájena činnost dočasného krizového dobrovolnického centra (Centra pomoci)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cs-CZ" dirty="0" smtClean="0"/>
              <a:t>15. května ukončena činnost dočasného krizového dobrovolnického centra (Centra pomoci)</a:t>
            </a:r>
            <a:endParaRPr lang="cs-CZ" dirty="0"/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cs-CZ" dirty="0" smtClean="0"/>
              <a:t>Léto 2020 – rozvolnění některých restriktivních opatření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cs-CZ" dirty="0" smtClean="0"/>
              <a:t>Září – zhoršení epidemiologické situace – od 1. října obnovení krizového dobrovolnického centra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1371600" lvl="2" indent="-457200" algn="l">
              <a:buFont typeface="Courier New" panose="02070309020205020404" pitchFamily="49" charset="0"/>
              <a:buChar char="o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64477"/>
            <a:ext cx="3154680" cy="81991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93462"/>
            <a:ext cx="1125080" cy="56254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962" y="393462"/>
            <a:ext cx="1125080" cy="56254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052" y="284857"/>
            <a:ext cx="793755" cy="105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825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412776"/>
            <a:ext cx="7632848" cy="4896544"/>
          </a:xfrm>
        </p:spPr>
        <p:txBody>
          <a:bodyPr>
            <a:normAutofit/>
          </a:bodyPr>
          <a:lstStyle/>
          <a:p>
            <a:pPr lvl="0" algn="l"/>
            <a:r>
              <a:rPr lang="cs-CZ" b="1" u="sng" dirty="0" smtClean="0"/>
              <a:t>Další dobrovolnická činnost organizovaná Dobrovolnickým centrem Oblastní charity Jihlava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cs-CZ" dirty="0" smtClean="0"/>
              <a:t>Dlouhodobá </a:t>
            </a:r>
            <a:r>
              <a:rPr lang="cs-CZ" dirty="0"/>
              <a:t>dobrovolnická činnost u individuálních </a:t>
            </a:r>
            <a:r>
              <a:rPr lang="cs-CZ" dirty="0" smtClean="0"/>
              <a:t>klientů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cs-CZ" dirty="0" smtClean="0"/>
              <a:t>Doučování dětí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cs-CZ" dirty="0" smtClean="0"/>
              <a:t>Sbírková činnost (Koláč pro hospic, Potravinová sbírka, Tříkrálová sbírka)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1371600" lvl="2" indent="-457200" algn="l">
              <a:buFont typeface="Courier New" panose="02070309020205020404" pitchFamily="49" charset="0"/>
              <a:buChar char="o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64477"/>
            <a:ext cx="3154680" cy="81991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93462"/>
            <a:ext cx="1125080" cy="56254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962" y="393462"/>
            <a:ext cx="1125080" cy="56254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052" y="284857"/>
            <a:ext cx="793755" cy="105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47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412776"/>
            <a:ext cx="7632848" cy="4896544"/>
          </a:xfrm>
        </p:spPr>
        <p:txBody>
          <a:bodyPr>
            <a:normAutofit/>
          </a:bodyPr>
          <a:lstStyle/>
          <a:p>
            <a:pPr lvl="0" algn="l"/>
            <a:r>
              <a:rPr lang="cs-CZ" b="1" u="sng" dirty="0" smtClean="0"/>
              <a:t>Poděkování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cs-CZ" dirty="0" smtClean="0"/>
              <a:t>Díky výborné komunikaci a koordinaci činností všech zainteresovaných a především díky ochotě a obětavosti dobrovolníků, se daří toto nelehké období v našem městě dobře zvládat. </a:t>
            </a:r>
            <a:r>
              <a:rPr lang="cs-CZ" b="1" dirty="0" smtClean="0"/>
              <a:t>Děkujeme, že pomáháte.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1371600" lvl="2" indent="-457200" algn="l">
              <a:buFont typeface="Courier New" panose="02070309020205020404" pitchFamily="49" charset="0"/>
              <a:buChar char="o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64477"/>
            <a:ext cx="3154680" cy="81991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93462"/>
            <a:ext cx="1125080" cy="56254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962" y="393462"/>
            <a:ext cx="1125080" cy="56254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052" y="284857"/>
            <a:ext cx="793755" cy="105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773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060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88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412776"/>
            <a:ext cx="7632848" cy="4464496"/>
          </a:xfrm>
        </p:spPr>
        <p:txBody>
          <a:bodyPr>
            <a:normAutofit lnSpcReduction="10000"/>
          </a:bodyPr>
          <a:lstStyle/>
          <a:p>
            <a:pPr lvl="0" algn="l"/>
            <a:r>
              <a:rPr lang="cs-CZ" b="1" u="sng" dirty="0" smtClean="0"/>
              <a:t>Počátek – březen 2020</a:t>
            </a:r>
          </a:p>
          <a:p>
            <a:pPr marL="457200" lvl="0" indent="-457200" algn="l">
              <a:buFont typeface="Courier New" panose="02070309020205020404" pitchFamily="49" charset="0"/>
              <a:buChar char="o"/>
            </a:pPr>
            <a:r>
              <a:rPr lang="cs-CZ" dirty="0" smtClean="0"/>
              <a:t>předpoklad </a:t>
            </a:r>
            <a:r>
              <a:rPr lang="cs-CZ" dirty="0"/>
              <a:t>krize – italský </a:t>
            </a:r>
            <a:r>
              <a:rPr lang="cs-CZ" dirty="0" smtClean="0"/>
              <a:t>scénář</a:t>
            </a:r>
          </a:p>
          <a:p>
            <a:pPr marL="457200" lvl="0" indent="-457200" algn="l">
              <a:buFont typeface="Courier New" panose="02070309020205020404" pitchFamily="49" charset="0"/>
              <a:buChar char="o"/>
            </a:pPr>
            <a:r>
              <a:rPr lang="cs-CZ" dirty="0" smtClean="0"/>
              <a:t>vyhlášený </a:t>
            </a:r>
            <a:r>
              <a:rPr lang="cs-CZ" dirty="0"/>
              <a:t>nouzový stav </a:t>
            </a:r>
            <a:endParaRPr lang="cs-CZ" dirty="0" smtClean="0"/>
          </a:p>
          <a:p>
            <a:pPr marL="457200" lvl="0" indent="-457200" algn="l">
              <a:buFont typeface="Courier New" panose="02070309020205020404" pitchFamily="49" charset="0"/>
              <a:buChar char="o"/>
            </a:pPr>
            <a:r>
              <a:rPr lang="cs-CZ" dirty="0" smtClean="0"/>
              <a:t>vedení </a:t>
            </a:r>
            <a:r>
              <a:rPr lang="cs-CZ" dirty="0"/>
              <a:t>města versus krizový štáb </a:t>
            </a:r>
            <a:r>
              <a:rPr lang="cs-CZ" dirty="0" smtClean="0"/>
              <a:t>města</a:t>
            </a:r>
          </a:p>
          <a:p>
            <a:pPr marL="1371600" lvl="2" indent="-457200" algn="l">
              <a:buFont typeface="Courier New" panose="02070309020205020404" pitchFamily="49" charset="0"/>
              <a:buChar char="o"/>
            </a:pPr>
            <a:r>
              <a:rPr lang="cs-CZ" dirty="0" smtClean="0"/>
              <a:t>tvorba opatření na obou liniích – vzájemný přenos</a:t>
            </a:r>
            <a:endParaRPr lang="cs-CZ" dirty="0"/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cs-CZ" dirty="0" smtClean="0"/>
              <a:t>Jedno z opatření: </a:t>
            </a:r>
            <a:r>
              <a:rPr lang="cs-CZ" dirty="0"/>
              <a:t>zajištění dobrovolníků pro osoby v karanténě </a:t>
            </a:r>
            <a:endParaRPr lang="cs-CZ" dirty="0" smtClean="0"/>
          </a:p>
          <a:p>
            <a:pPr marL="1371600" lvl="2" indent="-457200" algn="l">
              <a:buFont typeface="Courier New" panose="02070309020205020404" pitchFamily="49" charset="0"/>
              <a:buChar char="o"/>
            </a:pPr>
            <a:r>
              <a:rPr lang="cs-CZ" dirty="0" smtClean="0"/>
              <a:t>různé </a:t>
            </a:r>
            <a:r>
              <a:rPr lang="cs-CZ" dirty="0"/>
              <a:t>formy realizace po celé ČR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668" y="355612"/>
            <a:ext cx="3154680" cy="81991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93462"/>
            <a:ext cx="1125080" cy="56254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962" y="393462"/>
            <a:ext cx="1125080" cy="56254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88640"/>
            <a:ext cx="811953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804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340768"/>
            <a:ext cx="7632848" cy="4896544"/>
          </a:xfrm>
        </p:spPr>
        <p:txBody>
          <a:bodyPr>
            <a:normAutofit fontScale="92500" lnSpcReduction="20000"/>
          </a:bodyPr>
          <a:lstStyle/>
          <a:p>
            <a:pPr lvl="0" algn="l"/>
            <a:r>
              <a:rPr lang="cs-CZ" b="1" u="sng" dirty="0" smtClean="0"/>
              <a:t>Identifikace rizik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cs-CZ" dirty="0" smtClean="0"/>
              <a:t>Identifikace rizik</a:t>
            </a:r>
          </a:p>
          <a:p>
            <a:pPr marL="1371600" lvl="2" indent="-457200" algn="l">
              <a:buFont typeface="Courier New" panose="02070309020205020404" pitchFamily="49" charset="0"/>
              <a:buChar char="o"/>
            </a:pPr>
            <a:r>
              <a:rPr lang="cs-CZ" dirty="0" smtClean="0"/>
              <a:t>Šíření nemoci prostřednictvím dobrovolníků</a:t>
            </a:r>
          </a:p>
          <a:p>
            <a:pPr marL="1371600" lvl="2" indent="-457200" algn="l">
              <a:buFont typeface="Courier New" panose="02070309020205020404" pitchFamily="49" charset="0"/>
              <a:buChar char="o"/>
            </a:pPr>
            <a:r>
              <a:rPr lang="cs-CZ" dirty="0" smtClean="0"/>
              <a:t>Onemocnění dobrovolníků během činnosti</a:t>
            </a:r>
          </a:p>
          <a:p>
            <a:pPr marL="1371600" lvl="2" indent="-457200" algn="l">
              <a:buFont typeface="Courier New" panose="02070309020205020404" pitchFamily="49" charset="0"/>
              <a:buChar char="o"/>
            </a:pPr>
            <a:r>
              <a:rPr lang="cs-CZ" dirty="0" smtClean="0"/>
              <a:t>Nedostatečné personální kapacity</a:t>
            </a:r>
          </a:p>
          <a:p>
            <a:pPr marL="1371600" lvl="2" indent="-457200" algn="l">
              <a:buFont typeface="Courier New" panose="02070309020205020404" pitchFamily="49" charset="0"/>
              <a:buChar char="o"/>
            </a:pPr>
            <a:r>
              <a:rPr lang="cs-CZ" dirty="0" smtClean="0"/>
              <a:t>Nevhodné prostory</a:t>
            </a:r>
          </a:p>
          <a:p>
            <a:pPr marL="1371600" lvl="2" indent="-457200" algn="l">
              <a:buFont typeface="Courier New" panose="02070309020205020404" pitchFamily="49" charset="0"/>
              <a:buChar char="o"/>
            </a:pPr>
            <a:r>
              <a:rPr lang="cs-CZ" dirty="0" smtClean="0"/>
              <a:t>Nedostatečné finanční zdroje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cs-CZ" dirty="0" smtClean="0"/>
              <a:t>Nápad využití </a:t>
            </a:r>
            <a:r>
              <a:rPr lang="cs-CZ" dirty="0"/>
              <a:t>stávajících dobrovolnických center v Jihlavě </a:t>
            </a:r>
          </a:p>
          <a:p>
            <a:pPr marL="1371600" lvl="2" indent="-457200" algn="l">
              <a:buFont typeface="Courier New" panose="02070309020205020404" pitchFamily="49" charset="0"/>
              <a:buChar char="o"/>
            </a:pPr>
            <a:r>
              <a:rPr lang="cs-CZ" dirty="0" smtClean="0"/>
              <a:t>Pod OCHJ a Centrem pro rodinu</a:t>
            </a:r>
          </a:p>
          <a:p>
            <a:pPr marL="1371600" lvl="2" indent="-457200" algn="l">
              <a:buFont typeface="Courier New" panose="02070309020205020404" pitchFamily="49" charset="0"/>
              <a:buChar char="o"/>
            </a:pPr>
            <a:r>
              <a:rPr lang="cs-CZ" dirty="0" smtClean="0"/>
              <a:t>Dlouhodobá praxe a zkušenosti s řízením dobrovolníků </a:t>
            </a:r>
          </a:p>
          <a:p>
            <a:pPr marL="1371600" lvl="2" indent="-457200" algn="l">
              <a:buFont typeface="Courier New" panose="02070309020205020404" pitchFamily="49" charset="0"/>
              <a:buChar char="o"/>
            </a:pPr>
            <a:r>
              <a:rPr lang="cs-CZ" dirty="0" smtClean="0"/>
              <a:t>efektivní prevence rizik pro město</a:t>
            </a:r>
          </a:p>
          <a:p>
            <a:pPr marL="1371600" lvl="2" indent="-457200" algn="l"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1371600" lvl="2" indent="-457200" algn="l">
              <a:buFont typeface="Courier New" panose="02070309020205020404" pitchFamily="49" charset="0"/>
              <a:buChar char="o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16169"/>
            <a:ext cx="3154680" cy="81991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93462"/>
            <a:ext cx="1125080" cy="56254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962" y="393462"/>
            <a:ext cx="1125080" cy="56254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91282"/>
            <a:ext cx="792088" cy="105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623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412776"/>
            <a:ext cx="7632848" cy="4896544"/>
          </a:xfrm>
        </p:spPr>
        <p:txBody>
          <a:bodyPr>
            <a:normAutofit/>
          </a:bodyPr>
          <a:lstStyle/>
          <a:p>
            <a:pPr lvl="0" algn="l"/>
            <a:r>
              <a:rPr lang="cs-CZ" b="1" u="sng" dirty="0"/>
              <a:t>Vytvoření konceptu </a:t>
            </a:r>
            <a:endParaRPr lang="cs-CZ" b="1" u="sng" dirty="0" smtClean="0"/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cs-CZ" dirty="0" smtClean="0"/>
              <a:t>Smlouva s DCHB OCHJ – dobrovolnickým centrem</a:t>
            </a:r>
          </a:p>
          <a:p>
            <a:pPr marL="1714500" lvl="3" indent="-342900" algn="l">
              <a:buFont typeface="Courier New" panose="02070309020205020404" pitchFamily="49" charset="0"/>
              <a:buChar char="o"/>
            </a:pPr>
            <a:r>
              <a:rPr lang="cs-CZ" dirty="0" smtClean="0"/>
              <a:t>Administrativní zajištění</a:t>
            </a:r>
          </a:p>
          <a:p>
            <a:pPr marL="1714500" lvl="3" indent="-342900" algn="l">
              <a:buFont typeface="Courier New" panose="02070309020205020404" pitchFamily="49" charset="0"/>
              <a:buChar char="o"/>
            </a:pPr>
            <a:r>
              <a:rPr lang="cs-CZ" dirty="0" smtClean="0"/>
              <a:t>Pojištění dobrovolníků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cs-CZ" dirty="0" smtClean="0"/>
              <a:t>Zabezpečení prostor – prostory TIC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cs-CZ" dirty="0" smtClean="0"/>
              <a:t>Zabezpečení lidských zdrojů – personál TIC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cs-CZ" dirty="0" smtClean="0"/>
              <a:t>Propojení s IT oddělením – IT servis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cs-CZ" dirty="0" smtClean="0"/>
              <a:t>Propojení s krizovým řízením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cs-CZ" dirty="0" smtClean="0"/>
              <a:t>Zabezpečení finančních zdrojů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1371600" lvl="2" indent="-457200" algn="l">
              <a:buFont typeface="Courier New" panose="02070309020205020404" pitchFamily="49" charset="0"/>
              <a:buChar char="o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64477"/>
            <a:ext cx="3154680" cy="81991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93462"/>
            <a:ext cx="1125080" cy="56254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962" y="393462"/>
            <a:ext cx="1125080" cy="56254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052" y="284857"/>
            <a:ext cx="793755" cy="105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461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412776"/>
            <a:ext cx="7632848" cy="4896544"/>
          </a:xfrm>
        </p:spPr>
        <p:txBody>
          <a:bodyPr>
            <a:normAutofit/>
          </a:bodyPr>
          <a:lstStyle/>
          <a:p>
            <a:pPr lvl="1" algn="l"/>
            <a:r>
              <a:rPr lang="cs-CZ" sz="3200" b="1" u="sng" dirty="0"/>
              <a:t>Zabezpečení lidských zdrojů</a:t>
            </a:r>
          </a:p>
          <a:p>
            <a:pPr lvl="1" algn="l"/>
            <a:endParaRPr lang="cs-CZ" sz="2000" b="1" dirty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cs-CZ" dirty="0"/>
              <a:t>Personál TIC call centrum pomoci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cs-CZ" sz="3200" b="1" dirty="0"/>
              <a:t>4</a:t>
            </a:r>
            <a:r>
              <a:rPr lang="cs-CZ" sz="2800" dirty="0"/>
              <a:t> zaměstnanci OCR (3 TIC, 1 jihlavské podzemí)</a:t>
            </a:r>
          </a:p>
          <a:p>
            <a:pPr lvl="1" algn="l"/>
            <a:endParaRPr lang="cs-CZ" sz="2000" dirty="0"/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cs-CZ" dirty="0"/>
              <a:t>Dobrovolníci celkem </a:t>
            </a:r>
            <a:r>
              <a:rPr lang="cs-CZ" b="1" dirty="0"/>
              <a:t>167</a:t>
            </a:r>
            <a:r>
              <a:rPr lang="cs-CZ" dirty="0"/>
              <a:t> registrovaných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 algn="l">
              <a:buSzPct val="110000"/>
              <a:buFont typeface="Arial" panose="020B0604020202020204" pitchFamily="34" charset="0"/>
              <a:buChar char="•"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jednalo se  většinou o osoby mladší 30 let, hlavně studenty, dále pomáhali lidé produktivního věku, kteří v té době nemohli vykonávat své zaměstnání např. učitelé, umělci, cvičitelé fitness a další</a:t>
            </a:r>
            <a:endParaRPr lang="cs-CZ" sz="4000" dirty="0"/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1371600" lvl="2" indent="-457200" algn="l">
              <a:buFont typeface="Courier New" panose="02070309020205020404" pitchFamily="49" charset="0"/>
              <a:buChar char="o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64477"/>
            <a:ext cx="3154680" cy="81991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93462"/>
            <a:ext cx="1125080" cy="56254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962" y="393462"/>
            <a:ext cx="1125080" cy="56254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052" y="284857"/>
            <a:ext cx="793755" cy="105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208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412776"/>
            <a:ext cx="7632848" cy="4896544"/>
          </a:xfrm>
        </p:spPr>
        <p:txBody>
          <a:bodyPr>
            <a:normAutofit fontScale="92500"/>
          </a:bodyPr>
          <a:lstStyle/>
          <a:p>
            <a:pPr lvl="1" algn="l"/>
            <a:r>
              <a:rPr lang="cs-CZ" sz="3600" b="1" u="sng" dirty="0"/>
              <a:t>Náplň činnosti centra pomoci</a:t>
            </a:r>
          </a:p>
          <a:p>
            <a:pPr lvl="1" algn="l"/>
            <a:endParaRPr lang="cs-CZ" sz="3200" b="1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3200" dirty="0"/>
              <a:t>Příjem a distribuce roušek ušitých od dobrovolníků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3200" dirty="0"/>
              <a:t>Nákupy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3200" dirty="0"/>
              <a:t>Vyzvedávání léků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3200" dirty="0"/>
              <a:t>Venčení domácích mazlíčků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3200" dirty="0"/>
              <a:t>Specifické potřeby ( musí provádět školený personál – ne vše jsme uspokojili)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1371600" lvl="2" indent="-457200" algn="l">
              <a:buFont typeface="Courier New" panose="02070309020205020404" pitchFamily="49" charset="0"/>
              <a:buChar char="o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64477"/>
            <a:ext cx="3154680" cy="81991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93462"/>
            <a:ext cx="1125080" cy="56254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962" y="393462"/>
            <a:ext cx="1125080" cy="56254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052" y="284857"/>
            <a:ext cx="793755" cy="105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363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412776"/>
            <a:ext cx="7632848" cy="4896544"/>
          </a:xfrm>
        </p:spPr>
        <p:txBody>
          <a:bodyPr>
            <a:normAutofit fontScale="77500" lnSpcReduction="20000"/>
          </a:bodyPr>
          <a:lstStyle/>
          <a:p>
            <a:pPr lvl="1" algn="l"/>
            <a:r>
              <a:rPr lang="cs-CZ" sz="4000" b="1" u="sng"/>
              <a:t>Činnost centra pomoci v číslech - jaro</a:t>
            </a:r>
          </a:p>
          <a:p>
            <a:pPr lvl="1" algn="l"/>
            <a:endParaRPr lang="cs-CZ" sz="3200" b="1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3600" b="1"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cs-CZ" sz="3600">
                <a:ea typeface="Calibri" panose="020F0502020204030204" pitchFamily="34" charset="0"/>
                <a:cs typeface="Times New Roman" panose="02020603050405020304" pitchFamily="18" charset="0"/>
              </a:rPr>
              <a:t> zaměstnanci call centra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3600" b="1"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cs-CZ" sz="3600">
                <a:ea typeface="Calibri" panose="020F0502020204030204" pitchFamily="34" charset="0"/>
                <a:cs typeface="Times New Roman" panose="02020603050405020304" pitchFamily="18" charset="0"/>
              </a:rPr>
              <a:t> dní v týdnu od 8 do 18 hodin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3600" b="1">
                <a:ea typeface="Calibri" panose="020F0502020204030204" pitchFamily="34" charset="0"/>
                <a:cs typeface="Times New Roman" panose="02020603050405020304" pitchFamily="18" charset="0"/>
              </a:rPr>
              <a:t>167</a:t>
            </a:r>
            <a:r>
              <a:rPr lang="cs-CZ" sz="3600">
                <a:ea typeface="Calibri" panose="020F0502020204030204" pitchFamily="34" charset="0"/>
                <a:cs typeface="Times New Roman" panose="02020603050405020304" pitchFamily="18" charset="0"/>
              </a:rPr>
              <a:t> registrovaných dobrovolníků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3600" b="1">
                <a:ea typeface="Calibri" panose="020F0502020204030204" pitchFamily="34" charset="0"/>
                <a:cs typeface="Times New Roman" panose="02020603050405020304" pitchFamily="18" charset="0"/>
              </a:rPr>
              <a:t>100</a:t>
            </a:r>
            <a:r>
              <a:rPr lang="cs-CZ" sz="3600">
                <a:ea typeface="Calibri" panose="020F0502020204030204" pitchFamily="34" charset="0"/>
                <a:cs typeface="Times New Roman" panose="02020603050405020304" pitchFamily="18" charset="0"/>
              </a:rPr>
              <a:t> vyřízených jednorázových požadavků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3600" b="1">
                <a:ea typeface="Calibri" panose="020F0502020204030204" pitchFamily="34" charset="0"/>
                <a:cs typeface="Times New Roman" panose="02020603050405020304" pitchFamily="18" charset="0"/>
              </a:rPr>
              <a:t>180</a:t>
            </a:r>
            <a:r>
              <a:rPr lang="cs-CZ" sz="3600">
                <a:ea typeface="Calibri" panose="020F0502020204030204" pitchFamily="34" charset="0"/>
                <a:cs typeface="Times New Roman" panose="02020603050405020304" pitchFamily="18" charset="0"/>
              </a:rPr>
              <a:t> opakovaných požadavků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3600" b="1"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cs-CZ" sz="3600">
                <a:ea typeface="Calibri" panose="020F0502020204030204" pitchFamily="34" charset="0"/>
                <a:cs typeface="Times New Roman" panose="02020603050405020304" pitchFamily="18" charset="0"/>
              </a:rPr>
              <a:t> seniorů, požadujících denní asistenci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3600" b="1">
                <a:ea typeface="Calibri" panose="020F0502020204030204" pitchFamily="34" charset="0"/>
                <a:cs typeface="Times New Roman" panose="02020603050405020304" pitchFamily="18" charset="0"/>
              </a:rPr>
              <a:t>100-150</a:t>
            </a:r>
            <a:r>
              <a:rPr lang="cs-CZ" sz="3600">
                <a:ea typeface="Calibri" panose="020F0502020204030204" pitchFamily="34" charset="0"/>
                <a:cs typeface="Times New Roman" panose="02020603050405020304" pitchFamily="18" charset="0"/>
              </a:rPr>
              <a:t> denně vydaných roušek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3600" b="1">
                <a:ea typeface="Calibri" panose="020F0502020204030204" pitchFamily="34" charset="0"/>
                <a:cs typeface="Times New Roman" panose="02020603050405020304" pitchFamily="18" charset="0"/>
              </a:rPr>
              <a:t>více než 1000 </a:t>
            </a:r>
            <a:r>
              <a:rPr lang="cs-CZ" sz="3600">
                <a:ea typeface="Calibri" panose="020F0502020204030204" pitchFamily="34" charset="0"/>
                <a:cs typeface="Times New Roman" panose="02020603050405020304" pitchFamily="18" charset="0"/>
              </a:rPr>
              <a:t>odbavených telefonátů</a:t>
            </a:r>
            <a:endParaRPr lang="cs-CZ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64477"/>
            <a:ext cx="3154680" cy="81991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93462"/>
            <a:ext cx="1125080" cy="56254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962" y="393462"/>
            <a:ext cx="1125080" cy="56254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052" y="284857"/>
            <a:ext cx="793755" cy="105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464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412776"/>
            <a:ext cx="7632848" cy="4896544"/>
          </a:xfrm>
        </p:spPr>
        <p:txBody>
          <a:bodyPr>
            <a:normAutofit fontScale="85000" lnSpcReduction="10000"/>
          </a:bodyPr>
          <a:lstStyle/>
          <a:p>
            <a:pPr lvl="1" algn="l"/>
            <a:r>
              <a:rPr lang="cs-CZ" sz="4400" b="1" u="sng" dirty="0"/>
              <a:t>Činnost centra pomoci v číslech - podzim</a:t>
            </a:r>
          </a:p>
          <a:p>
            <a:pPr lvl="1" algn="l"/>
            <a:endParaRPr lang="cs-CZ" sz="3600" b="1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cs-CZ" sz="3600" dirty="0">
                <a:ea typeface="Calibri" panose="020F0502020204030204" pitchFamily="34" charset="0"/>
                <a:cs typeface="Times New Roman" panose="02020603050405020304" pitchFamily="18" charset="0"/>
              </a:rPr>
              <a:t> zaměstnanci call centra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cs-CZ" sz="3600" dirty="0">
                <a:ea typeface="Calibri" panose="020F0502020204030204" pitchFamily="34" charset="0"/>
                <a:cs typeface="Times New Roman" panose="02020603050405020304" pitchFamily="18" charset="0"/>
              </a:rPr>
              <a:t> dní v týdnu od 8:30 do 17 hodin </a:t>
            </a:r>
            <a:br>
              <a:rPr lang="cs-CZ" sz="36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ea typeface="Calibri" panose="020F0502020204030204" pitchFamily="34" charset="0"/>
                <a:cs typeface="Times New Roman" panose="02020603050405020304" pitchFamily="18" charset="0"/>
              </a:rPr>
              <a:t>(So 8:00do 12 hodin)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17</a:t>
            </a:r>
            <a:r>
              <a:rPr lang="cs-CZ" sz="3600" dirty="0">
                <a:ea typeface="Calibri" panose="020F0502020204030204" pitchFamily="34" charset="0"/>
                <a:cs typeface="Times New Roman" panose="02020603050405020304" pitchFamily="18" charset="0"/>
              </a:rPr>
              <a:t> registrovaných dobrovolníků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cs-CZ" sz="3600" dirty="0">
                <a:ea typeface="Calibri" panose="020F0502020204030204" pitchFamily="34" charset="0"/>
                <a:cs typeface="Times New Roman" panose="02020603050405020304" pitchFamily="18" charset="0"/>
              </a:rPr>
              <a:t> vyřízených jednorázových požadavků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cs-CZ" sz="3600" dirty="0">
                <a:ea typeface="Calibri" panose="020F0502020204030204" pitchFamily="34" charset="0"/>
                <a:cs typeface="Times New Roman" panose="02020603050405020304" pitchFamily="18" charset="0"/>
              </a:rPr>
              <a:t> opakující se požadavky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64477"/>
            <a:ext cx="3154680" cy="81991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93462"/>
            <a:ext cx="1125080" cy="56254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962" y="393462"/>
            <a:ext cx="1125080" cy="56254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052" y="284857"/>
            <a:ext cx="793755" cy="105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791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412776"/>
            <a:ext cx="7632848" cy="4896544"/>
          </a:xfrm>
        </p:spPr>
        <p:txBody>
          <a:bodyPr>
            <a:normAutofit lnSpcReduction="10000"/>
          </a:bodyPr>
          <a:lstStyle/>
          <a:p>
            <a:pPr lvl="0" algn="l"/>
            <a:r>
              <a:rPr lang="cs-CZ" b="1" u="sng" dirty="0" smtClean="0"/>
              <a:t>Činnost dobrovolnického centra Oblastní charity Jihlava na začátku roku 2020 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cs-CZ" dirty="0"/>
              <a:t>Činnost dobrovolnického centra a dobrovolníků se v průběhu </a:t>
            </a:r>
            <a:r>
              <a:rPr lang="cs-CZ" dirty="0" err="1"/>
              <a:t>koronavirové</a:t>
            </a:r>
            <a:r>
              <a:rPr lang="cs-CZ" dirty="0"/>
              <a:t> krize a zejména v období nouzového stavu výrazně proměnila. 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cs-CZ" dirty="0"/>
              <a:t>Únor 2020 - chřipkové epidemie, vyhlášen zákaz návštěv ve většině zařízeních poskytujících sociální a zdravotní služby. Zákaz se týkal i činnosti dobrovolníků v těchto zařízeních</a:t>
            </a:r>
            <a:r>
              <a:rPr lang="cs-CZ" dirty="0" smtClean="0"/>
              <a:t>.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1371600" lvl="2" indent="-457200" algn="l">
              <a:buFont typeface="Courier New" panose="02070309020205020404" pitchFamily="49" charset="0"/>
              <a:buChar char="o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64477"/>
            <a:ext cx="3154680" cy="81991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93462"/>
            <a:ext cx="1125080" cy="56254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962" y="393462"/>
            <a:ext cx="1125080" cy="56254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052" y="284857"/>
            <a:ext cx="793755" cy="105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0786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374</Words>
  <Application>Microsoft Office PowerPoint</Application>
  <PresentationFormat>Předvádění na obrazovce (4:3)</PresentationFormat>
  <Paragraphs>86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Times New Roman</vt:lpstr>
      <vt:lpstr>Motiv systému Office</vt:lpstr>
      <vt:lpstr>Dobrovolnictví v Jihlavě v době nouzového stavu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Dobrovolnictví za doby nouzového stavu</dc:title>
  <dc:creator>ŠKARKA Daniel Bc.</dc:creator>
  <cp:lastModifiedBy>Charita</cp:lastModifiedBy>
  <cp:revision>17</cp:revision>
  <dcterms:created xsi:type="dcterms:W3CDTF">2020-10-19T11:00:46Z</dcterms:created>
  <dcterms:modified xsi:type="dcterms:W3CDTF">2020-10-20T09:00:56Z</dcterms:modified>
</cp:coreProperties>
</file>