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81" r:id="rId3"/>
    <p:sldId id="265" r:id="rId4"/>
    <p:sldId id="276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315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68" r:id="rId39"/>
    <p:sldId id="272" r:id="rId40"/>
    <p:sldId id="280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83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29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F660-CDFF-4915-9718-750C877568F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37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1364ffbd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61364ffbd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561364ffbd_0_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02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F660-CDFF-4915-9718-750C877568F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69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1364ffb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61364ffb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61364ffbd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00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1364ffbd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561364ffbd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561364ffbd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65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9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6" Type="http://schemas.openxmlformats.org/officeDocument/2006/relationships/hyperlink" Target="mailto:jakub.dostal@vspj.cz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2132856"/>
            <a:ext cx="7596300" cy="86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6200" y="2282099"/>
            <a:ext cx="745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Aplikace </a:t>
            </a:r>
            <a:r>
              <a:rPr lang="cs-CZ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Dobrometr</a:t>
            </a:r>
            <a:r>
              <a:rPr lang="cs-CZ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jako nástroj evidence dobrovolnických hodin a vyčíslování hodnoty dobrovolnictví</a:t>
            </a:r>
            <a:endParaRPr sz="2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645750" y="3386150"/>
            <a:ext cx="507915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cs-CZ" sz="2000" i="1" dirty="0" smtClean="0">
                <a:latin typeface="Calibri"/>
                <a:ea typeface="Calibri"/>
                <a:cs typeface="Calibri"/>
                <a:sym typeface="Calibri"/>
              </a:rPr>
              <a:t>22. 10. 2020</a:t>
            </a:r>
            <a:r>
              <a:rPr lang="cs-CZ" sz="2000" i="1" dirty="0">
                <a:latin typeface="Calibri"/>
                <a:ea typeface="Calibri"/>
                <a:cs typeface="Calibri"/>
                <a:sym typeface="Calibri"/>
              </a:rPr>
              <a:t>, DOBROVOLNICTVÍ jako součást života na Vysočině - on-line </a:t>
            </a:r>
            <a:r>
              <a:rPr lang="cs-CZ" sz="2000" i="1" dirty="0" smtClean="0">
                <a:latin typeface="Calibri"/>
                <a:ea typeface="Calibri"/>
                <a:cs typeface="Calibri"/>
                <a:sym typeface="Calibri"/>
              </a:rPr>
              <a:t>konference</a:t>
            </a:r>
            <a:endParaRPr lang="cs-CZ" sz="2000" i="1" dirty="0" smtClea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0;p13"/>
          <p:cNvSpPr txBox="1"/>
          <p:nvPr/>
        </p:nvSpPr>
        <p:spPr>
          <a:xfrm>
            <a:off x="4123400" y="4041300"/>
            <a:ext cx="4360200" cy="61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latin typeface="Calibri"/>
                <a:ea typeface="Calibri"/>
                <a:cs typeface="Calibri"/>
                <a:sym typeface="Calibri"/>
              </a:rPr>
              <a:t>Ing. Jakub </a:t>
            </a:r>
            <a:r>
              <a:rPr lang="cs-CZ" sz="2000" dirty="0">
                <a:latin typeface="Calibri"/>
                <a:ea typeface="Calibri"/>
                <a:cs typeface="Calibri"/>
                <a:sym typeface="Calibri"/>
              </a:rPr>
              <a:t>Dostál</a:t>
            </a:r>
            <a:r>
              <a:rPr lang="cs-CZ" sz="2000" dirty="0" smtClean="0">
                <a:latin typeface="Calibri"/>
                <a:ea typeface="Calibri"/>
                <a:cs typeface="Calibri"/>
                <a:sym typeface="Calibri"/>
              </a:rPr>
              <a:t>, Ph.D.,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latin typeface="Calibri"/>
                <a:ea typeface="Calibri"/>
                <a:cs typeface="Calibri"/>
                <a:sym typeface="Calibri"/>
              </a:rPr>
              <a:t>Vysoká </a:t>
            </a:r>
            <a:r>
              <a:rPr lang="cs-CZ" sz="2000" dirty="0" smtClean="0">
                <a:latin typeface="Calibri"/>
                <a:ea typeface="Calibri"/>
                <a:cs typeface="Calibri"/>
                <a:sym typeface="Calibri"/>
              </a:rPr>
              <a:t>škola polytechnická Jihlava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71052" y="-211755"/>
            <a:ext cx="12755612" cy="7175032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21202638">
            <a:off x="1799927" y="4187339"/>
            <a:ext cx="1722922" cy="27913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617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78" y="820553"/>
            <a:ext cx="9500135" cy="53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14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756" y="734528"/>
            <a:ext cx="987552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098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137"/>
            <a:ext cx="9367520" cy="52692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3314"/>
            <a:ext cx="9144000" cy="22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67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72" y="1617045"/>
            <a:ext cx="13465207" cy="7574179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1223982">
            <a:off x="4101929" y="3771626"/>
            <a:ext cx="940142" cy="2291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aoblený obdélník 5"/>
          <p:cNvSpPr/>
          <p:nvPr/>
        </p:nvSpPr>
        <p:spPr>
          <a:xfrm>
            <a:off x="3619766" y="2348564"/>
            <a:ext cx="943276" cy="596766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737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953"/>
            <a:ext cx="9144000" cy="50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151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004" y="537974"/>
            <a:ext cx="11473313" cy="56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21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87" y="1015924"/>
            <a:ext cx="8949413" cy="46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23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761" y="539615"/>
            <a:ext cx="10265879" cy="57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78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633" y="609098"/>
            <a:ext cx="10635916" cy="59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119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622" y="322764"/>
            <a:ext cx="9155360" cy="922114"/>
          </a:xfrm>
        </p:spPr>
        <p:txBody>
          <a:bodyPr anchor="b" anchorCtr="0">
            <a:noAutofit/>
          </a:bodyPr>
          <a:lstStyle/>
          <a:p>
            <a:pPr algn="l"/>
            <a:r>
              <a:rPr lang="cs-CZ" sz="2900" b="1" dirty="0">
                <a:solidFill>
                  <a:srgbClr val="FF0000"/>
                </a:solidFill>
              </a:rPr>
              <a:t>Představení projektu Česko s dobrovolnictvím počítá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5525072"/>
            <a:ext cx="5626968" cy="3929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Zdroj: projektová dokumentace</a:t>
            </a:r>
            <a:endParaRPr lang="en-GB" dirty="0"/>
          </a:p>
        </p:txBody>
      </p:sp>
      <p:pic>
        <p:nvPicPr>
          <p:cNvPr id="1026" name="Picture 2" descr="https://lh3.googleusercontent.com/T3aN5Fh_cWkdPBDmdwYKVZiyr7nqN0lg8ZYDnkrLSSWVc8TP5bUJwgDsqViouA6AcLpO4HF-C_sAW6c3kB0UPmVV5fCEDf7SrlMtgkfgfphFRFZ9Au1WnFzgh_11Kt4dTEkfwJ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6" y="1812740"/>
            <a:ext cx="8586383" cy="35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8580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127" y="596767"/>
            <a:ext cx="10308656" cy="57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0927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7" y="471638"/>
            <a:ext cx="10477099" cy="58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048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9272"/>
            <a:ext cx="9076622" cy="510560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3012707" y="1645920"/>
            <a:ext cx="673769" cy="394636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263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9" y="1115328"/>
            <a:ext cx="9144000" cy="514350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9732888" flipV="1">
            <a:off x="3189794" y="3082610"/>
            <a:ext cx="951558" cy="19560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298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96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09" y="280779"/>
            <a:ext cx="14129886" cy="79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49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2" y="216567"/>
            <a:ext cx="11447648" cy="6439302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0273983">
            <a:off x="7178833" y="2185337"/>
            <a:ext cx="736735" cy="2110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aoblený obdélník 5"/>
          <p:cNvSpPr/>
          <p:nvPr/>
        </p:nvSpPr>
        <p:spPr>
          <a:xfrm>
            <a:off x="1222408" y="3544366"/>
            <a:ext cx="6549992" cy="41161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11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9" y="250257"/>
            <a:ext cx="11403800" cy="6414637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9101527">
            <a:off x="1544855" y="5529854"/>
            <a:ext cx="1053966" cy="15400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aoblený obdélník 6"/>
          <p:cNvSpPr/>
          <p:nvPr/>
        </p:nvSpPr>
        <p:spPr>
          <a:xfrm>
            <a:off x="86627" y="4947385"/>
            <a:ext cx="1484733" cy="691415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8766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10800000">
            <a:off x="3468757" y="1671707"/>
            <a:ext cx="924339" cy="17890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948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529259"/>
            <a:ext cx="128016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16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685945"/>
            <a:ext cx="8332602" cy="556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22" y="809124"/>
            <a:ext cx="11819823" cy="66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111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07" y="906944"/>
            <a:ext cx="11657495" cy="65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58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792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3" y="439755"/>
            <a:ext cx="10895798" cy="61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4777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" y="0"/>
            <a:ext cx="11751377" cy="66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338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" y="125730"/>
            <a:ext cx="11566357" cy="6506076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0800000">
            <a:off x="2261936" y="5293894"/>
            <a:ext cx="1106906" cy="15400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672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75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8768"/>
            <a:ext cx="9144000" cy="44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406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457200" y="37972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>
                <a:solidFill>
                  <a:srgbClr val="FF0000"/>
                </a:solidFill>
              </a:rPr>
              <a:t>Využití aplikace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57200" y="1222409"/>
            <a:ext cx="8229600" cy="472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b="1" dirty="0">
                <a:solidFill>
                  <a:srgbClr val="000000"/>
                </a:solidFill>
              </a:rPr>
              <a:t>Evidence dobrovolnických hodin</a:t>
            </a:r>
            <a:endParaRPr sz="28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b="1" dirty="0">
                <a:solidFill>
                  <a:srgbClr val="000000"/>
                </a:solidFill>
              </a:rPr>
              <a:t>Vyčíslení hodnoty času dobrovolníků:</a:t>
            </a:r>
            <a:endParaRPr sz="2800"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/>
              <a:t>Kofinancování projektů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 err="1">
                <a:solidFill>
                  <a:srgbClr val="000000"/>
                </a:solidFill>
              </a:rPr>
              <a:t>Fundraising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>
                <a:solidFill>
                  <a:srgbClr val="000000"/>
                </a:solidFill>
              </a:rPr>
              <a:t>PR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>
                <a:solidFill>
                  <a:srgbClr val="000000"/>
                </a:solidFill>
              </a:rPr>
              <a:t>Motivaci dobrovolníků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457200" y="350845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>
                <a:solidFill>
                  <a:srgbClr val="FF0000"/>
                </a:solidFill>
              </a:rPr>
              <a:t>Výhody aplikace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457200" y="990750"/>
            <a:ext cx="8338800" cy="4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dirty="0">
                <a:solidFill>
                  <a:srgbClr val="000000"/>
                </a:solidFill>
              </a:rPr>
              <a:t>Jednoduchá </a:t>
            </a:r>
            <a:r>
              <a:rPr lang="cs-CZ" sz="2800" b="1" dirty="0">
                <a:solidFill>
                  <a:srgbClr val="000000"/>
                </a:solidFill>
              </a:rPr>
              <a:t>evidence dobrovolnických hodin</a:t>
            </a:r>
            <a:endParaRPr sz="28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dirty="0">
                <a:solidFill>
                  <a:srgbClr val="000000"/>
                </a:solidFill>
              </a:rPr>
              <a:t>Automatické </a:t>
            </a:r>
            <a:r>
              <a:rPr lang="cs-CZ" sz="2800" b="1" dirty="0">
                <a:solidFill>
                  <a:srgbClr val="000000"/>
                </a:solidFill>
              </a:rPr>
              <a:t>vyčíslení ekonomické hodnoty dobrovolnické práce</a:t>
            </a:r>
            <a:endParaRPr sz="28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dirty="0">
                <a:solidFill>
                  <a:srgbClr val="000000"/>
                </a:solidFill>
              </a:rPr>
              <a:t>Možnost </a:t>
            </a:r>
            <a:r>
              <a:rPr lang="cs-CZ" sz="2800" b="1" dirty="0">
                <a:solidFill>
                  <a:srgbClr val="000000"/>
                </a:solidFill>
              </a:rPr>
              <a:t>exportů </a:t>
            </a:r>
            <a:r>
              <a:rPr lang="cs-CZ" sz="2800" dirty="0">
                <a:solidFill>
                  <a:srgbClr val="000000"/>
                </a:solidFill>
              </a:rPr>
              <a:t>výše uvedených dat pro organizace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cs-CZ" sz="2800" dirty="0"/>
              <a:t>Přístup ze </a:t>
            </a:r>
            <a:r>
              <a:rPr lang="cs-CZ" sz="2800" b="1" dirty="0" err="1"/>
              <a:t>smartphonů</a:t>
            </a:r>
            <a:r>
              <a:rPr lang="cs-CZ" sz="2800" b="1" dirty="0"/>
              <a:t>, </a:t>
            </a:r>
            <a:r>
              <a:rPr lang="cs-CZ" sz="2800" b="1" dirty="0" err="1"/>
              <a:t>tabletů</a:t>
            </a:r>
            <a:r>
              <a:rPr lang="cs-CZ" sz="2800" b="1" dirty="0"/>
              <a:t> i počítačů</a:t>
            </a:r>
            <a:endParaRPr sz="2800" b="1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cs-CZ" sz="2800" dirty="0"/>
              <a:t>Více účtů za </a:t>
            </a:r>
            <a:r>
              <a:rPr lang="cs-CZ" sz="2800" b="1" dirty="0"/>
              <a:t>jednu organizaci</a:t>
            </a:r>
            <a:endParaRPr sz="2800" b="1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dirty="0">
                <a:solidFill>
                  <a:srgbClr val="000000"/>
                </a:solidFill>
              </a:rPr>
              <a:t>Možnost agregovaných exportů za r</a:t>
            </a:r>
            <a:r>
              <a:rPr lang="cs-CZ" sz="2800" b="1" dirty="0">
                <a:solidFill>
                  <a:srgbClr val="000000"/>
                </a:solidFill>
              </a:rPr>
              <a:t>egiony a oblasti dobrovolnictví</a:t>
            </a:r>
            <a:endParaRPr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1" y="921332"/>
            <a:ext cx="7553325" cy="23431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 anchor="b" anchorCtr="0"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FF0000"/>
                </a:solidFill>
              </a:rPr>
              <a:t>Přístupy k ekonomickému hodnocení dobrovolnictví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>
          <a:xfrm>
            <a:off x="401053" y="3160148"/>
            <a:ext cx="8229600" cy="482677"/>
          </a:xfrm>
        </p:spPr>
        <p:txBody>
          <a:bodyPr numCol="1"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cs-CZ" sz="1800" dirty="0" smtClean="0"/>
              <a:t>Zdroj: Salamon, Sokolowski a </a:t>
            </a:r>
            <a:r>
              <a:rPr lang="cs-CZ" sz="1800" dirty="0" err="1" smtClean="0"/>
              <a:t>Haddock</a:t>
            </a:r>
            <a:r>
              <a:rPr lang="cs-CZ" sz="1800" dirty="0" smtClean="0"/>
              <a:t>, 2011, s. 226.</a:t>
            </a:r>
          </a:p>
        </p:txBody>
      </p:sp>
      <p:sp>
        <p:nvSpPr>
          <p:cNvPr id="3" name="Ovál 2"/>
          <p:cNvSpPr/>
          <p:nvPr/>
        </p:nvSpPr>
        <p:spPr>
          <a:xfrm>
            <a:off x="3285753" y="1416311"/>
            <a:ext cx="2150343" cy="93256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39909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53" y="3918116"/>
            <a:ext cx="2078335" cy="75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269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505325" y="900600"/>
            <a:ext cx="50778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400" b="1" smtClean="0">
                <a:solidFill>
                  <a:srgbClr val="FF0000"/>
                </a:solidFill>
              </a:rPr>
              <a:t>Děkuji za pozornost!</a:t>
            </a:r>
            <a:endParaRPr sz="3400"/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4900" y="3107150"/>
            <a:ext cx="4716950" cy="7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/>
        </p:nvSpPr>
        <p:spPr>
          <a:xfrm>
            <a:off x="549800" y="1615250"/>
            <a:ext cx="31884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jakub.dostal@vspj.cz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4102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30926" y="0"/>
            <a:ext cx="13405852" cy="7540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529" y="5608320"/>
            <a:ext cx="836780" cy="8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54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30956" y="0"/>
            <a:ext cx="12192000" cy="6858000"/>
          </a:xfrm>
          <a:prstGeom prst="rect">
            <a:avLst/>
          </a:prstGeom>
        </p:spPr>
      </p:pic>
      <p:sp>
        <p:nvSpPr>
          <p:cNvPr id="6" name="AutoShape 2" descr="data:image/png;base64,iVBORw0KGgoAAAANSUhEUgAAAGQAAABkCAYAAABw4pVUAAAE8klEQVR4Xu2cUXLjMAxDN/c/tHcSd3fc1rQfDMpRp+i3TFMACYFK0seyLMuf/E2DwCOETMPFK5EQMhcfIWQyPkJICJkNgcnyKc+Qx+PRnmpl6LbvIqaPrK/WkH1tcyDrVaCO9hhCdtAMIZtuTIcUCBBZIK2qSsfo6tzm3EW+g8PXZ5FkkcSrpELIigwt8BByUt4UyLMuoXFkQojrqGSHuKxqY2qXEgCqvZD8R+BweHWiSk2lzQ4wqt5v1zvvDSFg5kmHFFa0q1VHyAVxaKT6Sad14WC7rK5EQsj+afm2Qz2ETEbIiLnFiUkcIJFEx9xM47IczSaHPXGMIaQoZwKeaodJzB9LyNlE+s01ALfmOB8ySJLzSpW7Lhxsl9WVSFfVhhCRERV4Z8ImB2qX3Ikw9F4uqi9Xq5ZIVhexTpwROFySrBGJOMC8i8AROIQQw2S8lZCul3fFIR1FzgfHcXXt5SjOj/nmYgi5oxyEd/x6QsitruqmBPxfS9W7oxHxRxiIS5IVQlbYQsimfNIhGzC6OmTbniQmub2tYo4mkEh0tYbcQDyfRR9QOdocQlYEQgj44oRaaG/tELX1VDkiAxqJSUCi1dlFkBNHHgzVeaCankPIPm0hxCnnAc8iQtRqJk5JlSM1JllPDMc0c0hXsuQsIoVGAHbOCqfoiIyT/A9tbwiZeFIfMXB1SUFlGsjwqK5Ru512xac8qv/kQNqQSI1jS9Uc1K/yhJANAumQwbaXdIvjrMihS849kqfT1UTWjqQM2d7Rra0CoJ4bDglksCVnBXWAIURgi8jsNB1C5IgcuqT61U2T6nQMhCqnRzXQ1iEh5DvMRMq+PhVCPhCZvkPUNiSy4JgDBzDyXjU+kVYVk2dM+RNDcg6QVlWTVQFT81TjhxDwFVAHpOkJIW6QyJq6hlQ2yY3MNmoclTSiFPahTqZhchmpenri4gjAV0D6FzeEbBD+9YSoAKgVT6pZHQBVN+XkoF6pUBMjuyyizfTlVwEh8VV5uZrL8zlSjCTnS7Y3hBxP5KQQLt32EkadNaokqhVM3Npo83HFQCDJUjf3Li3vmkPU84HslxZUCPlAasS8dEuHEI10KrWr2oickpmKVLajIHgwJMCrGqyCrYKqxg8hxaDXWWFnUzWZbUhXdKmA3SFOVRG/3hWfdEuX0yNKQQjEcwipYFJVIWRF6ZY5JISsCJCuu0QIAdhZM9o0EOlTO5bEJJiEkOLnbSEEuCzSOfSA3HNc1bOqxSbSVHXLpQ5xXkgSUQFQXZNjREjnEHyGTepEF8kaslESh3RRCAFIhpBzkKzLxfPw/Afze3pPCFSlQ11f7dGR3CPcQsgOOkT7Q4j4vSzipoj5mL5D1JZ3DmACBgGVVDPZl/MuksNr0h/xG0NV+4lEqFMyyUGNGUIKBEg1h5ANeAQMImWkIh1ZU+M7OdPbhekkS63+EAL+D1U65HhCs++ynE/EnDbvOuzVaxR1v2RApnuZQrJULVdlKoQsy3/M0iErFMM6hLRn5e/J2eLEJ52mFgjJmcQMIYYNJ9cuDlFHRSefIU4Fk0048X9Nh6ggOcA4cqdKB1nv7J3K1Kc9k7ssJym1/UNIQSOZmFWiVMkiFUxiOnHUPdIrktK6Vx3iJJJnryMg/6+T66/KkwSBEEJQunFNCLkRbPKqEEJQunFNCLkRbPKqEEJQunHNX0PnHlzGSKe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950" y="5698756"/>
            <a:ext cx="892543" cy="8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58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687" y="0"/>
            <a:ext cx="12630483" cy="71046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950" y="57308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881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91" y="-38085"/>
            <a:ext cx="9365381" cy="52680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24" y="1411255"/>
            <a:ext cx="8722194" cy="51899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564874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39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128" y="712271"/>
            <a:ext cx="9829533" cy="55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81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131</Words>
  <Application>Microsoft Office PowerPoint</Application>
  <PresentationFormat>Předvádění na obrazovce (4:3)</PresentationFormat>
  <Paragraphs>30</Paragraphs>
  <Slides>40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systému Office</vt:lpstr>
      <vt:lpstr>Prezentace aplikace PowerPoint</vt:lpstr>
      <vt:lpstr>Představení projektu Česko s dobrovolnictvím počítá</vt:lpstr>
      <vt:lpstr>Prezentace aplikace PowerPoint</vt:lpstr>
      <vt:lpstr>Přístupy k ekonomickému hodnocení dobrovolnictví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Využití aplikace</vt:lpstr>
      <vt:lpstr>Výhody aplikace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Moje</dc:creator>
  <cp:lastModifiedBy>Jakub Dostál</cp:lastModifiedBy>
  <cp:revision>19</cp:revision>
  <dcterms:modified xsi:type="dcterms:W3CDTF">2020-10-15T11:28:37Z</dcterms:modified>
</cp:coreProperties>
</file>