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4" r:id="rId6"/>
    <p:sldId id="271" r:id="rId7"/>
    <p:sldId id="273" r:id="rId8"/>
    <p:sldId id="286" r:id="rId9"/>
    <p:sldId id="287" r:id="rId10"/>
    <p:sldId id="291" r:id="rId11"/>
    <p:sldId id="292" r:id="rId12"/>
    <p:sldId id="290" r:id="rId13"/>
    <p:sldId id="293" r:id="rId14"/>
    <p:sldId id="289" r:id="rId15"/>
    <p:sldId id="288" r:id="rId16"/>
    <p:sldId id="283" r:id="rId17"/>
    <p:sldId id="285" r:id="rId18"/>
    <p:sldId id="284" r:id="rId19"/>
    <p:sldId id="280" r:id="rId20"/>
  </p:sldIdLst>
  <p:sldSz cx="10693400" cy="756126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A939"/>
    <a:srgbClr val="1A7827"/>
    <a:srgbClr val="33333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737" autoAdjust="0"/>
  </p:normalViewPr>
  <p:slideViewPr>
    <p:cSldViewPr>
      <p:cViewPr varScale="1">
        <p:scale>
          <a:sx n="52" d="100"/>
          <a:sy n="52" d="100"/>
        </p:scale>
        <p:origin x="110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40187F4-E21D-40D3-8B7A-136586822C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C212FCAC-B911-42AA-A571-49D795F85D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1577-F694-4B73-BA3D-996FF579A6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415A-0897-4992-B7AB-1E6BB0FBAE33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835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A708B-66E8-4596-B52E-B2376503B6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59F8F-3522-4312-B734-913193F02193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680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39025" y="177800"/>
            <a:ext cx="1939925" cy="64119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19250" y="177800"/>
            <a:ext cx="5667375" cy="641191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9BD7-C24E-4808-8738-35F6D0146C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E14E-A1F9-442B-8121-F5C782FCDD11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837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3746F-E0CC-4815-B432-5C18064E01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87E1-BE33-44F2-807F-B38589B23EB0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219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5DFA-2A01-4C10-8A77-0F1A348F5A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E9CA-9AFA-4E4D-B5AC-27A49F88AEF8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778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250" y="1619250"/>
            <a:ext cx="3803650" cy="49704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75300" y="1619250"/>
            <a:ext cx="3803650" cy="497046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F92F5-4016-449A-B50D-8F6511A3C8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8DC6B-A2A1-4785-ABB5-657A56FB156A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41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3FA7-EDCD-4924-AC2D-DDFF10C613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EE52-7236-4AFB-B3FE-A864401E67CF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63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176E-EC58-43BF-AFE9-66713309CA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2DA89-A1D2-46F6-BCB0-1FE4CCD271A3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80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6057-AFF7-4A65-A250-B706505B1F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26500-6BB0-4BE3-9E04-1E71788B8C52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326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2BFD-036A-4C1A-9AB3-6BCEF37737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2EED-FAE9-4FAE-BC33-08E8FFAB5E03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688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0E62B-F50A-4548-8372-8E98FAB92F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8194-B16F-41D8-A500-7F4980C38C40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64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zad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36525"/>
            <a:ext cx="10902951" cy="77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2225" y="177800"/>
            <a:ext cx="42354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prezentace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19250"/>
            <a:ext cx="77597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Název oddílu – úroveň 1</a:t>
            </a:r>
          </a:p>
          <a:p>
            <a:pPr lvl="1"/>
            <a:r>
              <a:rPr lang="cs-CZ" altLang="cs-CZ" smtClean="0"/>
              <a:t>Text oddílu – úroveň 2</a:t>
            </a:r>
          </a:p>
          <a:p>
            <a:pPr lvl="2"/>
            <a:r>
              <a:rPr lang="cs-CZ" altLang="cs-CZ" smtClean="0"/>
              <a:t>Text oddílu – úroveň 3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8278813" y="7124700"/>
            <a:ext cx="21812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98475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95363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90725" defTabSz="99536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1400" smtClean="0">
                <a:solidFill>
                  <a:schemeClr val="bg2"/>
                </a:solidFill>
              </a:rPr>
              <a:t>PREZENTUJÍCÍ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7124700"/>
            <a:ext cx="13160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95363" eaLnBrk="1" hangingPunct="1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722DC82-4092-4917-A928-D053AB82B2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0" y="7124700"/>
            <a:ext cx="16383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95363" eaLnBrk="1" hangingPunct="1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926822-AC6F-4BA0-8FEC-CF2551BB352C}" type="datetime1">
              <a:rPr lang="cs-CZ" altLang="cs-CZ"/>
              <a:pPr>
                <a:defRPr/>
              </a:pPr>
              <a:t>21.10.2020</a:t>
            </a:fld>
            <a:endParaRPr lang="cs-CZ" altLang="cs-CZ"/>
          </a:p>
        </p:txBody>
      </p:sp>
      <p:pic>
        <p:nvPicPr>
          <p:cNvPr id="1032" name="Picture 11" descr="Logo bar poz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6948488"/>
            <a:ext cx="10810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9pPr>
    </p:titleStyle>
    <p:bodyStyle>
      <a:lvl1pPr algn="l" defTabSz="182563" rtl="0" eaLnBrk="1" fontAlgn="base" hangingPunct="1">
        <a:lnSpc>
          <a:spcPct val="113000"/>
        </a:lnSpc>
        <a:spcBef>
          <a:spcPct val="0"/>
        </a:spcBef>
        <a:spcAft>
          <a:spcPct val="0"/>
        </a:spcAft>
        <a:defRPr sz="2200" b="1" kern="1200">
          <a:solidFill>
            <a:srgbClr val="25A939"/>
          </a:solidFill>
          <a:latin typeface="+mn-lt"/>
          <a:ea typeface="+mn-ea"/>
          <a:cs typeface="+mn-cs"/>
        </a:defRPr>
      </a:lvl1pPr>
      <a:lvl2pPr marL="720725" indent="-457200" algn="l" defTabSz="182563" rtl="0" eaLnBrk="1" fontAlgn="base" hangingPunct="1">
        <a:lnSpc>
          <a:spcPct val="125000"/>
        </a:lnSpc>
        <a:spcBef>
          <a:spcPct val="0"/>
        </a:spcBef>
        <a:spcAft>
          <a:spcPct val="20000"/>
        </a:spcAft>
        <a:buClr>
          <a:srgbClr val="25A93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263525" algn="l" defTabSz="182563" rtl="0" eaLnBrk="1" fontAlgn="base" hangingPunct="1">
        <a:spcBef>
          <a:spcPct val="0"/>
        </a:spcBef>
        <a:spcAft>
          <a:spcPct val="0"/>
        </a:spcAft>
        <a:buClr>
          <a:srgbClr val="25A939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292350" indent="-228600" algn="l" defTabSz="182563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338" indent="-228600" algn="l" defTabSz="182563" rtl="0" eaLnBrk="1" fontAlgn="base" hangingPunct="1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-vysocina.cz/dobrovolnictvi/ds-303953/p1=9397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ozadi_u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87325"/>
            <a:ext cx="10974388" cy="775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0351"/>
            <a:ext cx="10961266" cy="3168352"/>
          </a:xfrm>
          <a:noFill/>
        </p:spPr>
        <p:txBody>
          <a:bodyPr wrap="none" anchor="t"/>
          <a:lstStyle/>
          <a:p>
            <a:pPr algn="l" eaLnBrk="1" hangingPunct="1"/>
            <a:r>
              <a:rPr lang="cs-CZ" altLang="cs-CZ" sz="4800" b="0" dirty="0" smtClean="0"/>
              <a:t> </a:t>
            </a:r>
            <a:r>
              <a:rPr lang="cs-CZ" altLang="cs-CZ" sz="4400" b="0" dirty="0" smtClean="0"/>
              <a:t>Dobrovolnictví v projektech Kraje Vysočina </a:t>
            </a:r>
          </a:p>
        </p:txBody>
      </p:sp>
      <p:pic>
        <p:nvPicPr>
          <p:cNvPr id="4101" name="Picture 14" descr="Logo bar p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27" y="6500091"/>
            <a:ext cx="2087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40" y="6380069"/>
            <a:ext cx="3225064" cy="908383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6675" y="2988543"/>
            <a:ext cx="7754441" cy="2088233"/>
          </a:xfrm>
        </p:spPr>
        <p:txBody>
          <a:bodyPr/>
          <a:lstStyle/>
          <a:p>
            <a:r>
              <a:rPr lang="cs-CZ" dirty="0" smtClean="0"/>
              <a:t>Martin Jelínek, Irena Hambálková, </a:t>
            </a:r>
          </a:p>
          <a:p>
            <a:r>
              <a:rPr lang="cs-CZ" dirty="0" smtClean="0"/>
              <a:t>odbor sociálních věcí</a:t>
            </a:r>
            <a:endParaRPr lang="cs-CZ" dirty="0"/>
          </a:p>
        </p:txBody>
      </p:sp>
      <p:pic>
        <p:nvPicPr>
          <p:cNvPr id="7" name="Obrázek 6" descr="News | OpenStand - Part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2032" r="-39" b="-792"/>
          <a:stretch/>
        </p:blipFill>
        <p:spPr>
          <a:xfrm>
            <a:off x="7270750" y="4524351"/>
            <a:ext cx="3690516" cy="186738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16057-AFF7-4A65-A250-B706505B1F9C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1" y="756295"/>
            <a:ext cx="8856985" cy="590465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8659068" y="7020991"/>
            <a:ext cx="1512168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50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16057-AFF7-4A65-A250-B706505B1F9C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08" y="1908423"/>
            <a:ext cx="2875756" cy="2304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756295"/>
            <a:ext cx="9610025" cy="590465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8659068" y="7020991"/>
            <a:ext cx="1512168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97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16057-AFF7-4A65-A250-B706505B1F9C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569"/>
            <a:ext cx="10892422" cy="591638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8659068" y="7020991"/>
            <a:ext cx="1512168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49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0156" y="2117964"/>
            <a:ext cx="10009112" cy="443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182563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None/>
              <a:defRPr sz="2400" b="1" kern="1200">
                <a:solidFill>
                  <a:srgbClr val="25A9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82563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825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8256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8256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cs-CZ" altLang="cs-CZ" sz="2100" b="0" dirty="0" smtClean="0"/>
              <a:t>Realizace od 1. 1. 2020 do 31. 6. 2022</a:t>
            </a:r>
          </a:p>
          <a:p>
            <a:pPr algn="just">
              <a:defRPr/>
            </a:pPr>
            <a:endParaRPr lang="cs-CZ" altLang="cs-CZ" sz="2100" b="0" dirty="0"/>
          </a:p>
          <a:p>
            <a:pPr algn="l"/>
            <a:r>
              <a:rPr lang="cs-CZ" sz="2100" dirty="0"/>
              <a:t>KA7 </a:t>
            </a:r>
            <a:r>
              <a:rPr lang="cs-CZ" sz="2100" dirty="0" smtClean="0"/>
              <a:t>Dobrovolnictví</a:t>
            </a:r>
          </a:p>
          <a:p>
            <a:pPr algn="l"/>
            <a:endParaRPr lang="cs-CZ" sz="2100" b="0" dirty="0"/>
          </a:p>
          <a:p>
            <a:pPr algn="l"/>
            <a:r>
              <a:rPr lang="cs-CZ" sz="2100" b="0" dirty="0"/>
              <a:t>Navazuje na klíčovou aktivitu projektu Podpora a rozvoj sociální práce v Kraji Vysočina realizovaného v letech 2018 až 2020. Proto bude tato aktivita zahájena až po jeho ukončení (tj. od ledna 2021</a:t>
            </a:r>
            <a:r>
              <a:rPr lang="cs-CZ" sz="2100" b="0" dirty="0" smtClean="0"/>
              <a:t>).</a:t>
            </a:r>
          </a:p>
          <a:p>
            <a:pPr algn="l"/>
            <a:endParaRPr lang="cs-CZ" sz="2100" b="0" dirty="0" smtClean="0"/>
          </a:p>
          <a:p>
            <a:pPr algn="l"/>
            <a:r>
              <a:rPr lang="cs-CZ" sz="2100" dirty="0" smtClean="0"/>
              <a:t>Cíle:</a:t>
            </a:r>
          </a:p>
          <a:p>
            <a:pPr algn="l"/>
            <a:r>
              <a:rPr lang="cs-CZ" sz="2100" b="0" dirty="0" smtClean="0"/>
              <a:t>- rozvoj „firemního dobrovolnictví“</a:t>
            </a:r>
          </a:p>
          <a:p>
            <a:pPr algn="l"/>
            <a:r>
              <a:rPr lang="cs-CZ" sz="2100" b="0" dirty="0" smtClean="0"/>
              <a:t>- Propagace dobrovolnictví</a:t>
            </a:r>
            <a:endParaRPr lang="cs-CZ" sz="2100" b="0" dirty="0"/>
          </a:p>
          <a:p>
            <a:pPr algn="l"/>
            <a:endParaRPr lang="cs-CZ" sz="2100" b="0" dirty="0"/>
          </a:p>
          <a:p>
            <a:pPr algn="just">
              <a:defRPr/>
            </a:pPr>
            <a:endParaRPr lang="cs-CZ" altLang="cs-CZ" sz="2100" b="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50156" y="972319"/>
            <a:ext cx="10009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Aplikace inovativních postupů v rámci sociální ochrany a prevence v Kraji Vysočina </a:t>
            </a:r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8659068" y="7020991"/>
            <a:ext cx="1512168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832225" y="180231"/>
            <a:ext cx="4235450" cy="4333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0" dirty="0" smtClean="0"/>
              <a:t>Další projekt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556442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164" y="895548"/>
            <a:ext cx="8784778" cy="5617394"/>
          </a:xfrm>
        </p:spPr>
        <p:txBody>
          <a:bodyPr/>
          <a:lstStyle/>
          <a:p>
            <a:r>
              <a:rPr lang="cs-CZ" dirty="0"/>
              <a:t>Rozvoj </a:t>
            </a:r>
            <a:r>
              <a:rPr lang="cs-CZ" dirty="0" smtClean="0"/>
              <a:t>„firemního dobrovolnictví“</a:t>
            </a:r>
            <a:endParaRPr lang="cs-CZ" dirty="0"/>
          </a:p>
          <a:p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</a:rPr>
              <a:t>zapojování zaměstnanců organizací do dobrovolnických aktivit mimo pracovní </a:t>
            </a:r>
            <a:r>
              <a:rPr lang="cs-CZ" dirty="0" smtClean="0">
                <a:solidFill>
                  <a:schemeClr val="tx1"/>
                </a:solidFill>
              </a:rPr>
              <a:t>dobu</a:t>
            </a:r>
          </a:p>
          <a:p>
            <a:r>
              <a:rPr lang="cs-CZ" b="0" dirty="0" smtClean="0">
                <a:solidFill>
                  <a:schemeClr val="tx1"/>
                </a:solidFill>
              </a:rPr>
              <a:t>Dobrovolnictví </a:t>
            </a:r>
            <a:r>
              <a:rPr lang="cs-CZ" b="0" dirty="0">
                <a:solidFill>
                  <a:schemeClr val="tx1"/>
                </a:solidFill>
              </a:rPr>
              <a:t>se může pro organizace veřejné správy snadno stát nástrojem pro vlastní propagaci, zlepšení vztahů s veřejností, rozvoje kompetencí a motivace pracovníků. </a:t>
            </a:r>
            <a:endParaRPr lang="cs-CZ" b="0" dirty="0" smtClean="0">
              <a:solidFill>
                <a:schemeClr val="tx1"/>
              </a:solidFill>
            </a:endParaRPr>
          </a:p>
          <a:p>
            <a:endParaRPr lang="cs-CZ" b="0" dirty="0">
              <a:solidFill>
                <a:schemeClr val="tx1"/>
              </a:solidFill>
            </a:endParaRPr>
          </a:p>
          <a:p>
            <a:r>
              <a:rPr lang="cs-CZ" b="0" dirty="0" smtClean="0">
                <a:solidFill>
                  <a:schemeClr val="tx1"/>
                </a:solidFill>
              </a:rPr>
              <a:t>Dílčí cíle: </a:t>
            </a:r>
          </a:p>
          <a:p>
            <a:pPr marL="342900" indent="-342900">
              <a:buFontTx/>
              <a:buChar char="-"/>
            </a:pPr>
            <a:r>
              <a:rPr lang="cs-CZ" b="0" dirty="0" smtClean="0">
                <a:solidFill>
                  <a:schemeClr val="tx1"/>
                </a:solidFill>
              </a:rPr>
              <a:t>koordinovat </a:t>
            </a:r>
          </a:p>
          <a:p>
            <a:pPr marL="342900" indent="-342900">
              <a:buFontTx/>
              <a:buChar char="-"/>
            </a:pPr>
            <a:r>
              <a:rPr lang="cs-CZ" b="0" dirty="0" smtClean="0">
                <a:solidFill>
                  <a:schemeClr val="tx1"/>
                </a:solidFill>
              </a:rPr>
              <a:t>motivovat</a:t>
            </a:r>
            <a:endParaRPr lang="cs-CZ" b="0" dirty="0">
              <a:solidFill>
                <a:schemeClr val="tx1"/>
              </a:solidFill>
            </a:endParaRPr>
          </a:p>
          <a:p>
            <a:r>
              <a:rPr lang="cs-CZ" b="0" dirty="0">
                <a:solidFill>
                  <a:schemeClr val="tx1"/>
                </a:solidFill>
              </a:rPr>
              <a:t>zaměstnance </a:t>
            </a:r>
            <a:r>
              <a:rPr lang="cs-CZ" b="0" dirty="0" smtClean="0">
                <a:solidFill>
                  <a:schemeClr val="tx1"/>
                </a:solidFill>
              </a:rPr>
              <a:t>kraje, aby </a:t>
            </a:r>
            <a:r>
              <a:rPr lang="cs-CZ" b="0" dirty="0">
                <a:solidFill>
                  <a:schemeClr val="tx1"/>
                </a:solidFill>
              </a:rPr>
              <a:t>se zapojovali do dobrovolnictví ve volném </a:t>
            </a:r>
            <a:r>
              <a:rPr lang="cs-CZ" b="0" dirty="0" smtClean="0">
                <a:solidFill>
                  <a:schemeClr val="tx1"/>
                </a:solidFill>
              </a:rPr>
              <a:t>čase</a:t>
            </a:r>
          </a:p>
          <a:p>
            <a:endParaRPr lang="cs-CZ" b="0" dirty="0">
              <a:solidFill>
                <a:schemeClr val="tx1"/>
              </a:solidFill>
            </a:endParaRPr>
          </a:p>
          <a:p>
            <a:r>
              <a:rPr lang="cs-CZ" b="0" dirty="0" smtClean="0">
                <a:solidFill>
                  <a:schemeClr val="tx1"/>
                </a:solidFill>
              </a:rPr>
              <a:t>Vznik 0,5 úvazku koordinátora dobrovolníků v rámci </a:t>
            </a:r>
            <a:r>
              <a:rPr lang="cs-CZ" b="0" dirty="0" err="1" smtClean="0">
                <a:solidFill>
                  <a:schemeClr val="tx1"/>
                </a:solidFill>
              </a:rPr>
              <a:t>KrÚ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C3746F-E0CC-4815-B432-5C18064E01C1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sp>
        <p:nvSpPr>
          <p:cNvPr id="8" name="Obdélník 7"/>
          <p:cNvSpPr/>
          <p:nvPr/>
        </p:nvSpPr>
        <p:spPr bwMode="auto">
          <a:xfrm>
            <a:off x="8659068" y="7020991"/>
            <a:ext cx="1512168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34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0156" y="2117964"/>
            <a:ext cx="10009112" cy="443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182563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None/>
              <a:defRPr sz="2400" b="1" kern="1200">
                <a:solidFill>
                  <a:srgbClr val="25A9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82563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825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8256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8256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2100" b="0" dirty="0"/>
          </a:p>
          <a:p>
            <a:pPr algn="just">
              <a:defRPr/>
            </a:pPr>
            <a:endParaRPr lang="cs-CZ" altLang="cs-CZ" sz="2100" b="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50156" y="1056375"/>
            <a:ext cx="1065718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25A939"/>
                </a:solidFill>
              </a:rPr>
              <a:t>Propagace dobrovolnictví</a:t>
            </a:r>
          </a:p>
          <a:p>
            <a:endParaRPr lang="cs-CZ" b="1" dirty="0" smtClean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osvětová </a:t>
            </a:r>
            <a:r>
              <a:rPr lang="cs-CZ" dirty="0"/>
              <a:t>činnost – propagace dobrovolnictví na letních dováděních </a:t>
            </a:r>
            <a:r>
              <a:rPr lang="cs-CZ" dirty="0" smtClean="0"/>
              <a:t>a karnevalech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rozhlasové spoty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novinové </a:t>
            </a:r>
            <a:r>
              <a:rPr lang="cs-CZ" dirty="0"/>
              <a:t>články </a:t>
            </a:r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err="1" smtClean="0"/>
              <a:t>videomedailonky</a:t>
            </a:r>
            <a:r>
              <a:rPr lang="cs-CZ" dirty="0" smtClean="0"/>
              <a:t> </a:t>
            </a:r>
            <a:r>
              <a:rPr lang="cs-CZ" dirty="0"/>
              <a:t>k umístění na web kraje, </a:t>
            </a:r>
            <a:r>
              <a:rPr lang="cs-CZ" dirty="0" err="1"/>
              <a:t>youtube</a:t>
            </a:r>
            <a:r>
              <a:rPr lang="cs-CZ" dirty="0"/>
              <a:t> a </a:t>
            </a:r>
            <a:r>
              <a:rPr lang="cs-CZ" dirty="0" err="1"/>
              <a:t>facebook</a:t>
            </a:r>
            <a:endParaRPr lang="cs-CZ" dirty="0"/>
          </a:p>
          <a:p>
            <a:pPr marL="342900" lvl="0" indent="-34290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 smtClean="0"/>
              <a:t>konference </a:t>
            </a:r>
            <a:r>
              <a:rPr lang="cs-CZ" dirty="0"/>
              <a:t>na téma dobrovolnictví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5000 </a:t>
            </a:r>
            <a:r>
              <a:rPr lang="cs-CZ" dirty="0"/>
              <a:t>ks letáků distribuovaných do domácností v Kraji Vysočina</a:t>
            </a:r>
          </a:p>
          <a:p>
            <a:pPr lvl="0"/>
            <a:endParaRPr lang="cs-CZ" b="1" dirty="0" smtClean="0"/>
          </a:p>
          <a:p>
            <a:pPr lvl="0"/>
            <a:r>
              <a:rPr lang="cs-CZ" b="1" dirty="0" smtClean="0"/>
              <a:t>1700 </a:t>
            </a:r>
            <a:r>
              <a:rPr lang="cs-CZ" b="1" dirty="0"/>
              <a:t>ks triček propagujících dobrovolnictví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40 </a:t>
            </a:r>
            <a:r>
              <a:rPr lang="cs-CZ" dirty="0"/>
              <a:t>dobrovolníků </a:t>
            </a:r>
            <a:endParaRPr lang="cs-CZ" dirty="0" smtClean="0"/>
          </a:p>
          <a:p>
            <a:pPr lvl="0"/>
            <a:endParaRPr lang="cs-CZ" dirty="0"/>
          </a:p>
          <a:p>
            <a:pPr lvl="0"/>
            <a:endParaRPr lang="cs-CZ" dirty="0" smtClean="0"/>
          </a:p>
          <a:p>
            <a:pPr lvl="0"/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 bwMode="auto">
          <a:xfrm>
            <a:off x="8659068" y="7020991"/>
            <a:ext cx="1512168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47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14" descr="Logo bar po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88" y="6797302"/>
            <a:ext cx="2087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32" y="6677280"/>
            <a:ext cx="3225064" cy="908383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66180" y="900311"/>
            <a:ext cx="87678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182563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None/>
              <a:defRPr sz="2400" b="1" kern="1200">
                <a:solidFill>
                  <a:srgbClr val="25A93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182563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1825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18256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182563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altLang="cs-CZ" sz="2300" dirty="0" smtClean="0"/>
          </a:p>
          <a:p>
            <a:pPr>
              <a:defRPr/>
            </a:pPr>
            <a:endParaRPr lang="cs-CZ" altLang="cs-CZ" sz="2300" dirty="0" smtClean="0"/>
          </a:p>
          <a:p>
            <a:pPr>
              <a:defRPr/>
            </a:pPr>
            <a:r>
              <a:rPr lang="cs-CZ" altLang="cs-CZ" sz="3600" dirty="0" smtClean="0">
                <a:solidFill>
                  <a:schemeClr val="accent2"/>
                </a:solidFill>
              </a:rPr>
              <a:t>Děkujeme za pozornost</a:t>
            </a:r>
          </a:p>
          <a:p>
            <a:pPr>
              <a:defRPr/>
            </a:pPr>
            <a:endParaRPr lang="cs-CZ" sz="2000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cs-CZ" sz="2000" dirty="0" smtClean="0">
                <a:solidFill>
                  <a:srgbClr val="00B050"/>
                </a:solidFill>
              </a:rPr>
              <a:t>Mgr</a:t>
            </a:r>
            <a:r>
              <a:rPr lang="cs-CZ" sz="2000" dirty="0">
                <a:solidFill>
                  <a:srgbClr val="00B050"/>
                </a:solidFill>
              </a:rPr>
              <a:t>. Martin Jelínek, tel. 564 602 848, </a:t>
            </a:r>
            <a:r>
              <a:rPr lang="cs-CZ" sz="2000" dirty="0" smtClean="0">
                <a:solidFill>
                  <a:srgbClr val="00B050"/>
                </a:solidFill>
              </a:rPr>
              <a:t>jelinek.m@kr-vysocina.cz</a:t>
            </a:r>
          </a:p>
          <a:p>
            <a:pPr>
              <a:defRPr/>
            </a:pPr>
            <a:endParaRPr lang="cs-CZ" sz="2000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cs-CZ" sz="2000" dirty="0" smtClean="0">
                <a:solidFill>
                  <a:srgbClr val="00B050"/>
                </a:solidFill>
              </a:rPr>
              <a:t>Mgr</a:t>
            </a:r>
            <a:r>
              <a:rPr lang="cs-CZ" sz="2000" dirty="0">
                <a:solidFill>
                  <a:srgbClr val="00B050"/>
                </a:solidFill>
              </a:rPr>
              <a:t>. </a:t>
            </a:r>
            <a:r>
              <a:rPr lang="cs-CZ" sz="2000" dirty="0" smtClean="0">
                <a:solidFill>
                  <a:srgbClr val="00B050"/>
                </a:solidFill>
              </a:rPr>
              <a:t>Irena Hambálková, tel. </a:t>
            </a:r>
            <a:r>
              <a:rPr lang="cs-CZ" sz="2000" dirty="0">
                <a:solidFill>
                  <a:srgbClr val="00B050"/>
                </a:solidFill>
              </a:rPr>
              <a:t>564 602 </a:t>
            </a:r>
            <a:r>
              <a:rPr lang="cs-CZ" sz="2000" dirty="0" smtClean="0">
                <a:solidFill>
                  <a:srgbClr val="00B050"/>
                </a:solidFill>
              </a:rPr>
              <a:t>844, hambalkova.i@kr-vysocina.cz</a:t>
            </a:r>
            <a:endParaRPr lang="cs-CZ" sz="2000" dirty="0">
              <a:solidFill>
                <a:srgbClr val="00B050"/>
              </a:solidFill>
            </a:endParaRPr>
          </a:p>
          <a:p>
            <a:pPr>
              <a:lnSpc>
                <a:spcPct val="125000"/>
              </a:lnSpc>
              <a:spcAft>
                <a:spcPct val="100000"/>
              </a:spcAft>
              <a:defRPr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342900" indent="-342900">
              <a:lnSpc>
                <a:spcPct val="125000"/>
              </a:lnSpc>
              <a:spcAft>
                <a:spcPct val="100000"/>
              </a:spcAft>
              <a:buFontTx/>
              <a:buChar char="-"/>
              <a:defRPr/>
            </a:pPr>
            <a:endParaRPr lang="cs-CZ" altLang="cs-CZ" sz="1400" dirty="0" smtClean="0">
              <a:solidFill>
                <a:srgbClr val="333333"/>
              </a:solidFill>
            </a:endParaRPr>
          </a:p>
        </p:txBody>
      </p:sp>
      <p:pic>
        <p:nvPicPr>
          <p:cNvPr id="4" name="Obrázek 3" descr="Kaffee Geschirr Pokal · Kostenlose Vektorgrafik auf Pixabay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16329" r="6762" b="5290"/>
          <a:stretch/>
        </p:blipFill>
        <p:spPr>
          <a:xfrm>
            <a:off x="4618038" y="4720278"/>
            <a:ext cx="1872208" cy="17281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61733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14F635-F991-4460-A7C5-26FB07987653}" type="slidenum">
              <a:rPr lang="cs-CZ" altLang="cs-CZ" sz="1400" smtClean="0">
                <a:solidFill>
                  <a:schemeClr val="bg2"/>
                </a:solidFill>
              </a:rPr>
              <a:pPr/>
              <a:t>2</a:t>
            </a:fld>
            <a:endParaRPr lang="cs-CZ" altLang="cs-CZ" sz="1400" smtClean="0">
              <a:solidFill>
                <a:schemeClr val="bg2"/>
              </a:solidFill>
            </a:endParaRPr>
          </a:p>
        </p:txBody>
      </p:sp>
      <p:sp>
        <p:nvSpPr>
          <p:cNvPr id="8195" name="Zástupný symbol pro datum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5363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dirty="0" smtClean="0">
                <a:solidFill>
                  <a:schemeClr val="bg2"/>
                </a:solidFill>
              </a:rPr>
              <a:t>12. 12. 2019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8508" y="108223"/>
            <a:ext cx="7176405" cy="433388"/>
          </a:xfrm>
          <a:noFill/>
        </p:spPr>
        <p:txBody>
          <a:bodyPr wrap="none"/>
          <a:lstStyle/>
          <a:p>
            <a:r>
              <a:rPr lang="cs-CZ" altLang="cs-CZ" b="0" dirty="0"/>
              <a:t>Dobrovolnické </a:t>
            </a:r>
            <a:r>
              <a:rPr lang="cs-CZ" altLang="cs-CZ" b="0" dirty="0" smtClean="0"/>
              <a:t>aktivity</a:t>
            </a:r>
            <a:endParaRPr lang="cs-CZ" altLang="cs-CZ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140" y="756295"/>
            <a:ext cx="10039598" cy="6754167"/>
          </a:xfrm>
        </p:spPr>
        <p:txBody>
          <a:bodyPr/>
          <a:lstStyle/>
          <a:p>
            <a:pPr eaLnBrk="1" hangingPunct="1">
              <a:defRPr/>
            </a:pPr>
            <a:endParaRPr lang="cs-CZ" altLang="cs-CZ" sz="2300" dirty="0" smtClean="0"/>
          </a:p>
          <a:p>
            <a:pPr eaLnBrk="1" hangingPunct="1">
              <a:defRPr/>
            </a:pPr>
            <a:r>
              <a:rPr lang="cs-CZ" altLang="cs-CZ" sz="2300" dirty="0" smtClean="0"/>
              <a:t>Jak to začalo?</a:t>
            </a:r>
          </a:p>
          <a:p>
            <a:pPr eaLnBrk="1" hangingPunct="1">
              <a:defRPr/>
            </a:pPr>
            <a:endParaRPr lang="cs-CZ" altLang="cs-CZ" sz="2300" dirty="0"/>
          </a:p>
          <a:p>
            <a:pPr eaLnBrk="1" hangingPunct="1">
              <a:defRPr/>
            </a:pPr>
            <a:r>
              <a:rPr lang="cs-CZ" altLang="cs-CZ" sz="2000" dirty="0">
                <a:solidFill>
                  <a:srgbClr val="333333"/>
                </a:solidFill>
              </a:rPr>
              <a:t>Kraj Vysočina </a:t>
            </a:r>
            <a:r>
              <a:rPr lang="cs-CZ" altLang="cs-CZ" sz="2000" b="0" dirty="0">
                <a:solidFill>
                  <a:srgbClr val="333333"/>
                </a:solidFill>
              </a:rPr>
              <a:t>od roku 2006 podporuje rozvoj dobrovolnictví v kraji</a:t>
            </a:r>
            <a:r>
              <a:rPr lang="cs-CZ" altLang="cs-CZ" sz="2000" b="0" dirty="0" smtClean="0">
                <a:solidFill>
                  <a:srgbClr val="333333"/>
                </a:solidFill>
              </a:rPr>
              <a:t>. Společně s Pardubickým krajem je jeden z mála.</a:t>
            </a:r>
          </a:p>
          <a:p>
            <a:pPr eaLnBrk="1" hangingPunct="1">
              <a:defRPr/>
            </a:pPr>
            <a:endParaRPr lang="cs-CZ" altLang="cs-CZ" sz="2300" dirty="0" smtClean="0"/>
          </a:p>
          <a:p>
            <a:pPr marL="342900" indent="-342900" eaLnBrk="1" hangingPunct="1">
              <a:lnSpc>
                <a:spcPct val="125000"/>
              </a:lnSpc>
              <a:spcAft>
                <a:spcPct val="100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0" dirty="0" smtClean="0">
                <a:solidFill>
                  <a:srgbClr val="333333"/>
                </a:solidFill>
              </a:rPr>
              <a:t>První impulzem pro vlastní dobrovolnictví byla klíčová aktivita projektu „Podpora a rozvoj sociální práce v Kraji Vysočina“ (1.1.2018 – 31.12.2020)</a:t>
            </a:r>
          </a:p>
          <a:p>
            <a:pPr marL="342900" indent="-342900" eaLnBrk="1" hangingPunct="1">
              <a:lnSpc>
                <a:spcPct val="125000"/>
              </a:lnSpc>
              <a:spcAft>
                <a:spcPct val="100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0" dirty="0" smtClean="0">
                <a:solidFill>
                  <a:srgbClr val="333333"/>
                </a:solidFill>
              </a:rPr>
              <a:t>KA3 „Podpora dobrovolnické služby“, cílová supina – neformální pečovatelé a dobrovolníci působící v oblasti sociálních služeb a sociální integrace</a:t>
            </a:r>
          </a:p>
          <a:p>
            <a:pPr marL="342900" indent="-342900" eaLnBrk="1" hangingPunct="1">
              <a:lnSpc>
                <a:spcPct val="125000"/>
              </a:lnSpc>
              <a:spcAft>
                <a:spcPct val="100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0" dirty="0" smtClean="0">
                <a:solidFill>
                  <a:srgbClr val="333333"/>
                </a:solidFill>
              </a:rPr>
              <a:t>Zřízení funkčního pracovního místa – krajského koordinátora dobrovolnických aktivit</a:t>
            </a:r>
          </a:p>
          <a:p>
            <a:pPr marL="342900" indent="-342900">
              <a:lnSpc>
                <a:spcPct val="125000"/>
              </a:lnSpc>
              <a:spcAft>
                <a:spcPct val="100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0" dirty="0">
                <a:solidFill>
                  <a:srgbClr val="333333"/>
                </a:solidFill>
              </a:rPr>
              <a:t>Aktivní zapojení koordinátora, který je zároveň garantem projektu došlo v </a:t>
            </a:r>
            <a:r>
              <a:rPr lang="cs-CZ" altLang="cs-CZ" sz="2000" b="0" dirty="0" smtClean="0">
                <a:solidFill>
                  <a:srgbClr val="333333"/>
                </a:solidFill>
              </a:rPr>
              <a:t>3/2018 </a:t>
            </a:r>
            <a:endParaRPr lang="cs-CZ" altLang="cs-CZ" sz="2000" b="0" dirty="0">
              <a:solidFill>
                <a:srgbClr val="333333"/>
              </a:solidFill>
            </a:endParaRPr>
          </a:p>
          <a:p>
            <a:pPr eaLnBrk="1" hangingPunct="1">
              <a:lnSpc>
                <a:spcPct val="125000"/>
              </a:lnSpc>
              <a:spcAft>
                <a:spcPct val="100000"/>
              </a:spcAft>
              <a:buClr>
                <a:srgbClr val="00B050"/>
              </a:buClr>
              <a:defRPr/>
            </a:pPr>
            <a:endParaRPr lang="cs-CZ" altLang="cs-CZ" sz="2100" b="0" dirty="0" smtClean="0">
              <a:solidFill>
                <a:srgbClr val="333333"/>
              </a:solidFill>
            </a:endParaRPr>
          </a:p>
          <a:p>
            <a:pPr eaLnBrk="1" hangingPunct="1">
              <a:lnSpc>
                <a:spcPct val="125000"/>
              </a:lnSpc>
              <a:spcAft>
                <a:spcPct val="100000"/>
              </a:spcAft>
              <a:defRPr/>
            </a:pPr>
            <a:endParaRPr lang="cs-CZ" altLang="cs-CZ" sz="2100" b="0" dirty="0" smtClean="0">
              <a:solidFill>
                <a:srgbClr val="333333"/>
              </a:solidFill>
            </a:endParaRPr>
          </a:p>
        </p:txBody>
      </p:sp>
      <p:pic>
        <p:nvPicPr>
          <p:cNvPr id="81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6996113"/>
            <a:ext cx="1685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473530" y="7062886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Martin Jelínek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 bwMode="auto">
          <a:xfrm>
            <a:off x="3618508" y="7062886"/>
            <a:ext cx="1296144" cy="24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3618508" y="7062886"/>
            <a:ext cx="1296144" cy="31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3618508" y="7062886"/>
            <a:ext cx="1296144" cy="317402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8227020" y="7020991"/>
            <a:ext cx="1944216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16057-AFF7-4A65-A250-B706505B1F9C}" type="slidenum">
              <a:rPr lang="cs-CZ" altLang="cs-CZ" smtClean="0"/>
              <a:pPr>
                <a:defRPr/>
              </a:pPr>
              <a:t>3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-1353418" y="1277171"/>
            <a:ext cx="741906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900" lvl="2" indent="-342900" algn="just">
              <a:lnSpc>
                <a:spcPct val="125000"/>
              </a:lnSpc>
              <a:spcAft>
                <a:spcPct val="100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333333"/>
                </a:solidFill>
              </a:rPr>
              <a:t>Cílem je zajistit publicitu, zvýšit motivaci nových zájemců, vytvářet příznivé klima pro dobrovolnické iniciativy jak mezi veřejností, tak v rámci dalších institucí</a:t>
            </a:r>
          </a:p>
          <a:p>
            <a:pPr marL="1866900" lvl="2" indent="-342900">
              <a:lnSpc>
                <a:spcPct val="125000"/>
              </a:lnSpc>
              <a:spcAft>
                <a:spcPct val="100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solidFill>
                  <a:srgbClr val="333333"/>
                </a:solidFill>
              </a:rPr>
              <a:t>Mediální kampaň – v tiskových a elektronických médiích, pořádání konferencí, distribuce letáků, propagace prostřednictvím sociální sítě kraje (web, </a:t>
            </a:r>
            <a:r>
              <a:rPr lang="cs-CZ" altLang="cs-CZ" sz="2000" dirty="0" err="1" smtClean="0">
                <a:solidFill>
                  <a:srgbClr val="333333"/>
                </a:solidFill>
              </a:rPr>
              <a:t>facebook</a:t>
            </a:r>
            <a:r>
              <a:rPr lang="cs-CZ" altLang="cs-CZ" sz="2000" dirty="0" smtClean="0">
                <a:solidFill>
                  <a:srgbClr val="333333"/>
                </a:solidFill>
              </a:rPr>
              <a:t>, FP, SP a Rodinné pasy)</a:t>
            </a:r>
          </a:p>
          <a:p>
            <a:pPr marL="1866900" lvl="2" indent="-342900">
              <a:lnSpc>
                <a:spcPct val="125000"/>
              </a:lnSpc>
              <a:spcAft>
                <a:spcPct val="100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solidFill>
                  <a:srgbClr val="333333"/>
                </a:solidFill>
              </a:rPr>
              <a:t>Analýza činnosti DC – záměr rozvoje zapojení dobrovolníků do činnosti v sociální oblasti</a:t>
            </a:r>
          </a:p>
          <a:p>
            <a:pPr marL="1866900" lvl="2" indent="-342900">
              <a:lnSpc>
                <a:spcPct val="125000"/>
              </a:lnSpc>
              <a:spcAft>
                <a:spcPct val="100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 smtClean="0">
              <a:solidFill>
                <a:srgbClr val="333333"/>
              </a:solidFill>
            </a:endParaRPr>
          </a:p>
          <a:p>
            <a:pPr marL="1866900" lvl="2" indent="-342900">
              <a:lnSpc>
                <a:spcPct val="125000"/>
              </a:lnSpc>
              <a:spcAft>
                <a:spcPct val="10000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 smtClean="0">
              <a:solidFill>
                <a:srgbClr val="333333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443044" y="7058924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Martin Jelínek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618508" y="108223"/>
            <a:ext cx="7176405" cy="433388"/>
          </a:xfrm>
          <a:prstGeom prst="rect">
            <a:avLst/>
          </a:prstGeom>
          <a:noFill/>
        </p:spPr>
        <p:txBody>
          <a:bodyPr wrap="none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DDDDD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DDDDDD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0" dirty="0" smtClean="0"/>
              <a:t>Cíl klíčové aktivity</a:t>
            </a:r>
            <a:br>
              <a:rPr lang="cs-CZ" altLang="cs-CZ" b="0" dirty="0" smtClean="0"/>
            </a:br>
            <a:r>
              <a:rPr lang="cs-CZ" altLang="cs-CZ" b="0" dirty="0" smtClean="0"/>
              <a:t> </a:t>
            </a:r>
            <a:endParaRPr lang="cs-CZ" altLang="cs-CZ" dirty="0" smtClean="0"/>
          </a:p>
        </p:txBody>
      </p:sp>
      <p:pic>
        <p:nvPicPr>
          <p:cNvPr id="7" name="Obrázek 6" descr="Social Media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37" y="4578681"/>
            <a:ext cx="2304256" cy="1728193"/>
          </a:xfrm>
          <a:prstGeom prst="rect">
            <a:avLst/>
          </a:prstGeom>
        </p:spPr>
      </p:pic>
      <p:pic>
        <p:nvPicPr>
          <p:cNvPr id="9" name="Obrázek 8" descr="The Right to Read Is the Right to Mine – Open Knowledg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36" y="2027298"/>
            <a:ext cx="3946520" cy="221991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auto">
          <a:xfrm>
            <a:off x="8443044" y="7020991"/>
            <a:ext cx="1728192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10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0689" y="180231"/>
            <a:ext cx="7466409" cy="310133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2000" dirty="0" smtClean="0">
                <a:solidFill>
                  <a:schemeClr val="tx1"/>
                </a:solidFill>
                <a:latin typeface="+mn-lt"/>
              </a:rPr>
            </a:br>
            <a:r>
              <a:rPr lang="cs-CZ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sz="2000" dirty="0">
                <a:solidFill>
                  <a:schemeClr val="tx1"/>
                </a:solidFill>
                <a:latin typeface="+mn-lt"/>
              </a:rPr>
            </a:br>
            <a:r>
              <a:rPr lang="cs-CZ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2000" dirty="0" smtClean="0">
                <a:solidFill>
                  <a:schemeClr val="tx1"/>
                </a:solidFill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latin typeface="+mn-lt"/>
              </a:rPr>
              <a:t>W</a:t>
            </a:r>
            <a:r>
              <a:rPr lang="cs-CZ" sz="2400" b="0" dirty="0" smtClean="0">
                <a:solidFill>
                  <a:schemeClr val="bg1"/>
                </a:solidFill>
                <a:latin typeface="+mn-lt"/>
              </a:rPr>
              <a:t>eb Kraje</a:t>
            </a:r>
            <a:endParaRPr lang="cs-CZ" sz="2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8188" y="1692400"/>
            <a:ext cx="8208912" cy="4896544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rgbClr val="333333"/>
                </a:solidFill>
              </a:rPr>
              <a:t>Obecné informace o dobrovolnictví</a:t>
            </a: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rgbClr val="333333"/>
                </a:solidFill>
              </a:rPr>
              <a:t>Články v týdeníku 5plus2</a:t>
            </a: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rgbClr val="333333"/>
                </a:solidFill>
              </a:rPr>
              <a:t>Fotogalerie propagačních letáků</a:t>
            </a: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rgbClr val="333333"/>
                </a:solidFill>
              </a:rPr>
              <a:t>Seznam a mapa dobrovolnických center a dalších sociálních zařízení s aktivní účastí dobrovolníků </a:t>
            </a: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rgbClr val="333333"/>
                </a:solidFill>
              </a:rPr>
              <a:t>Fotogalerie – úředníků dobrovolníků</a:t>
            </a: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rgbClr val="333333"/>
                </a:solidFill>
              </a:rPr>
              <a:t>Tiskové zprávy</a:t>
            </a:r>
          </a:p>
          <a:p>
            <a:pPr algn="l">
              <a:buClr>
                <a:srgbClr val="00B050"/>
              </a:buClr>
            </a:pPr>
            <a:r>
              <a:rPr lang="cs-CZ" altLang="cs-CZ" dirty="0" smtClean="0"/>
              <a:t> </a:t>
            </a:r>
            <a:r>
              <a:rPr lang="cs-CZ" altLang="cs-CZ" sz="1800" b="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cs-CZ" altLang="cs-CZ" sz="1800" b="0" dirty="0" smtClean="0">
                <a:solidFill>
                  <a:schemeClr val="tx1"/>
                </a:solidFill>
                <a:hlinkClick r:id="rId2"/>
              </a:rPr>
              <a:t>www.kr-vysocina.cz/dobrovolnictvi/ds-303953/p1=93975</a:t>
            </a:r>
            <a:endParaRPr lang="cs-CZ" altLang="cs-CZ" sz="1800" b="0" dirty="0" smtClean="0">
              <a:solidFill>
                <a:schemeClr val="tx1"/>
              </a:solidFill>
            </a:endParaRPr>
          </a:p>
          <a:p>
            <a:pPr algn="l">
              <a:buClr>
                <a:srgbClr val="00B050"/>
              </a:buClr>
            </a:pPr>
            <a:endParaRPr lang="cs-CZ" altLang="cs-CZ" sz="1800" b="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333333"/>
              </a:solidFill>
            </a:endParaRPr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1"/>
          </p:nvPr>
        </p:nvSpPr>
        <p:spPr>
          <a:xfrm>
            <a:off x="3778250" y="7124700"/>
            <a:ext cx="1638300" cy="255588"/>
          </a:xfrm>
        </p:spPr>
        <p:txBody>
          <a:bodyPr/>
          <a:lstStyle/>
          <a:p>
            <a:pPr>
              <a:defRPr/>
            </a:pPr>
            <a:endParaRPr lang="cs-CZ" altLang="cs-CZ" dirty="0"/>
          </a:p>
        </p:txBody>
      </p:sp>
      <p:sp>
        <p:nvSpPr>
          <p:cNvPr id="6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6116638" y="7124700"/>
            <a:ext cx="1316037" cy="184150"/>
          </a:xfrm>
        </p:spPr>
        <p:txBody>
          <a:bodyPr/>
          <a:lstStyle/>
          <a:p>
            <a:pPr>
              <a:defRPr/>
            </a:pPr>
            <a:fld id="{ED916057-AFF7-4A65-A250-B706505B1F9C}" type="slidenum">
              <a:rPr lang="cs-CZ" altLang="cs-CZ" smtClean="0"/>
              <a:pPr>
                <a:defRPr/>
              </a:pPr>
              <a:t>4</a:t>
            </a:fld>
            <a:endParaRPr lang="cs-CZ" alt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443044" y="7058924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Irena Hambálková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2614" y="1125906"/>
            <a:ext cx="560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 smtClean="0">
                <a:solidFill>
                  <a:srgbClr val="00B050"/>
                </a:solidFill>
              </a:rPr>
              <a:t>Rodinný a sociální portál</a:t>
            </a:r>
            <a:endParaRPr lang="cs-CZ" altLang="cs-CZ" sz="2400" b="1" dirty="0">
              <a:solidFill>
                <a:srgbClr val="00B050"/>
              </a:solidFill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8443044" y="7020991"/>
            <a:ext cx="1728192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09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Další aktivity</a:t>
            </a:r>
            <a:endParaRPr lang="cs-CZ" b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1176E-EC58-43BF-AFE9-66713309CABB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810196" y="1188343"/>
            <a:ext cx="950505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endParaRPr lang="cs-CZ" dirty="0">
              <a:solidFill>
                <a:srgbClr val="333333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333333"/>
                </a:solidFill>
              </a:rPr>
              <a:t>Setkání s bývalými zaměstnanci </a:t>
            </a:r>
            <a:r>
              <a:rPr lang="cs-CZ" sz="2400" dirty="0" err="1" smtClean="0">
                <a:solidFill>
                  <a:srgbClr val="333333"/>
                </a:solidFill>
              </a:rPr>
              <a:t>KrÚ</a:t>
            </a:r>
            <a:endParaRPr lang="cs-CZ" sz="2400" dirty="0" smtClean="0">
              <a:solidFill>
                <a:srgbClr val="333333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333333"/>
                </a:solidFill>
              </a:rPr>
              <a:t>Nábor dobrovolníků z řad </a:t>
            </a:r>
            <a:r>
              <a:rPr lang="cs-CZ" altLang="cs-CZ" sz="2400" dirty="0" smtClean="0">
                <a:solidFill>
                  <a:srgbClr val="333333"/>
                </a:solidFill>
              </a:rPr>
              <a:t>úředníků, exkurze</a:t>
            </a:r>
            <a:endParaRPr lang="cs-CZ" altLang="cs-CZ" sz="2400" dirty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333333"/>
                </a:solidFill>
              </a:rPr>
              <a:t>Informace v „</a:t>
            </a:r>
            <a:r>
              <a:rPr lang="cs-CZ" sz="2400" dirty="0" err="1" smtClean="0">
                <a:solidFill>
                  <a:srgbClr val="333333"/>
                </a:solidFill>
              </a:rPr>
              <a:t>Razítkovinách</a:t>
            </a:r>
            <a:r>
              <a:rPr lang="cs-CZ" sz="2400" dirty="0" smtClean="0">
                <a:solidFill>
                  <a:srgbClr val="333333"/>
                </a:solidFill>
              </a:rPr>
              <a:t>“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altLang="cs-CZ" sz="2400" i="1" u="sng" dirty="0" smtClean="0"/>
              <a:t>Komunikace </a:t>
            </a:r>
            <a:r>
              <a:rPr lang="cs-CZ" altLang="cs-CZ" sz="2400" i="1" u="sng" dirty="0"/>
              <a:t>s partnery </a:t>
            </a:r>
            <a:r>
              <a:rPr lang="cs-CZ" altLang="cs-CZ" sz="2400" dirty="0"/>
              <a:t>– DC, dobrovolníky, přijímajícími organizacemi, </a:t>
            </a:r>
            <a:r>
              <a:rPr lang="cs-CZ" altLang="cs-CZ" sz="2400" dirty="0" smtClean="0"/>
              <a:t>s </a:t>
            </a:r>
            <a:r>
              <a:rPr lang="cs-CZ" altLang="cs-CZ" sz="2400" dirty="0"/>
              <a:t>pracovní skupinou KOUS </a:t>
            </a:r>
            <a:r>
              <a:rPr lang="cs-CZ" altLang="cs-CZ" sz="2400" dirty="0" smtClean="0"/>
              <a:t>Vysočina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 err="1" smtClean="0">
                <a:solidFill>
                  <a:srgbClr val="333333"/>
                </a:solidFill>
              </a:rPr>
              <a:t>Freiwilligen</a:t>
            </a:r>
            <a:r>
              <a:rPr lang="cs-CZ" sz="2400" dirty="0" smtClean="0">
                <a:solidFill>
                  <a:srgbClr val="333333"/>
                </a:solidFill>
              </a:rPr>
              <a:t> </a:t>
            </a:r>
            <a:r>
              <a:rPr lang="cs-CZ" sz="2400" dirty="0" err="1" smtClean="0">
                <a:solidFill>
                  <a:srgbClr val="333333"/>
                </a:solidFill>
              </a:rPr>
              <a:t>Messe</a:t>
            </a:r>
            <a:r>
              <a:rPr lang="cs-CZ" sz="2400" dirty="0" smtClean="0">
                <a:solidFill>
                  <a:srgbClr val="333333"/>
                </a:solidFill>
              </a:rPr>
              <a:t> v St. </a:t>
            </a:r>
            <a:r>
              <a:rPr lang="cs-CZ" sz="2400" dirty="0" err="1" smtClean="0">
                <a:solidFill>
                  <a:srgbClr val="333333"/>
                </a:solidFill>
              </a:rPr>
              <a:t>Pöltenu</a:t>
            </a:r>
            <a:endParaRPr lang="cs-CZ" sz="2400" dirty="0" smtClean="0">
              <a:solidFill>
                <a:srgbClr val="333333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333333"/>
                </a:solidFill>
              </a:rPr>
              <a:t>Putovní výstava „Příběhy dobrovolníků“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8659068" y="7020991"/>
            <a:ext cx="1512168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66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16057-AFF7-4A65-A250-B706505B1F9C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666180" y="900312"/>
            <a:ext cx="1008112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b="1" dirty="0">
                <a:solidFill>
                  <a:srgbClr val="25A939"/>
                </a:solidFill>
              </a:rPr>
              <a:t>Zapojení pracovníků OSV a kolegů z dalších odborů </a:t>
            </a:r>
          </a:p>
          <a:p>
            <a:pPr eaLnBrk="1" hangingPunct="1"/>
            <a:r>
              <a:rPr lang="cs-CZ" altLang="cs-CZ" dirty="0"/>
              <a:t> </a:t>
            </a:r>
            <a:endParaRPr lang="cs-CZ" altLang="cs-CZ" sz="1600" dirty="0">
              <a:solidFill>
                <a:srgbClr val="333333"/>
              </a:solidFill>
            </a:endParaRPr>
          </a:p>
          <a:p>
            <a:pPr lvl="1" eaLnBrk="1" hangingPunct="1"/>
            <a:r>
              <a:rPr lang="cs-CZ" altLang="cs-CZ" sz="1600" dirty="0">
                <a:solidFill>
                  <a:srgbClr val="333333"/>
                </a:solidFill>
              </a:rPr>
              <a:t> </a:t>
            </a:r>
            <a:r>
              <a:rPr lang="cs-CZ" altLang="cs-CZ" sz="1800" dirty="0">
                <a:solidFill>
                  <a:srgbClr val="333333"/>
                </a:solidFill>
              </a:rPr>
              <a:t>2.  5. 2019 		 		DS Třebíč-Kubešova (4 dobrovolnice)</a:t>
            </a: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25. 6. 2019 		 		DS Velké Meziříčí (4 dobrovolníci)</a:t>
            </a: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26. 9. 2019		 		DS </a:t>
            </a:r>
            <a:r>
              <a:rPr lang="cs-CZ" altLang="cs-CZ" sz="1800" dirty="0" err="1">
                <a:solidFill>
                  <a:srgbClr val="333333"/>
                </a:solidFill>
              </a:rPr>
              <a:t>Mitrov</a:t>
            </a:r>
            <a:r>
              <a:rPr lang="cs-CZ" altLang="cs-CZ" sz="1800" dirty="0">
                <a:solidFill>
                  <a:srgbClr val="333333"/>
                </a:solidFill>
              </a:rPr>
              <a:t> ( 3 dobrovolníci)</a:t>
            </a: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10.12.2019 	 	 		DS </a:t>
            </a:r>
            <a:r>
              <a:rPr lang="cs-CZ" altLang="cs-CZ" sz="1800" dirty="0" err="1">
                <a:solidFill>
                  <a:srgbClr val="333333"/>
                </a:solidFill>
              </a:rPr>
              <a:t>Žďírec</a:t>
            </a:r>
            <a:r>
              <a:rPr lang="cs-CZ" altLang="cs-CZ" sz="1800" dirty="0">
                <a:solidFill>
                  <a:srgbClr val="333333"/>
                </a:solidFill>
              </a:rPr>
              <a:t> (7 dobrovolníků)</a:t>
            </a:r>
          </a:p>
          <a:p>
            <a:pPr lvl="1" eaLnBrk="1" hangingPunct="1"/>
            <a:endParaRPr lang="cs-CZ" altLang="cs-CZ" sz="1800" dirty="0">
              <a:solidFill>
                <a:srgbClr val="333333"/>
              </a:solidFill>
            </a:endParaRP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23.1.2020 a 30.01.2020	 	</a:t>
            </a:r>
            <a:r>
              <a:rPr lang="cs-CZ" altLang="cs-CZ" sz="1800" dirty="0" smtClean="0">
                <a:solidFill>
                  <a:srgbClr val="333333"/>
                </a:solidFill>
              </a:rPr>
              <a:t>workshopy </a:t>
            </a:r>
            <a:r>
              <a:rPr lang="cs-CZ" altLang="cs-CZ" sz="1800" dirty="0">
                <a:solidFill>
                  <a:srgbClr val="333333"/>
                </a:solidFill>
              </a:rPr>
              <a:t>pro úředníky</a:t>
            </a: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25.2.2020 exkurze DS 	 	</a:t>
            </a:r>
            <a:r>
              <a:rPr lang="cs-CZ" altLang="cs-CZ" sz="1800" dirty="0" smtClean="0">
                <a:solidFill>
                  <a:srgbClr val="333333"/>
                </a:solidFill>
              </a:rPr>
              <a:t>Náměšť </a:t>
            </a:r>
            <a:r>
              <a:rPr lang="cs-CZ" altLang="cs-CZ" sz="1800" dirty="0">
                <a:solidFill>
                  <a:srgbClr val="333333"/>
                </a:solidFill>
              </a:rPr>
              <a:t>nad Oslavou (11 úředníků)</a:t>
            </a: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2.7.2020		 		Nemocnice Jihlava (15 úředníků)</a:t>
            </a:r>
          </a:p>
          <a:p>
            <a:pPr lvl="1" eaLnBrk="1" hangingPunct="1"/>
            <a:endParaRPr lang="cs-CZ" altLang="cs-CZ" sz="1800" dirty="0">
              <a:solidFill>
                <a:srgbClr val="333333"/>
              </a:solidFill>
            </a:endParaRPr>
          </a:p>
          <a:p>
            <a:pPr lvl="1" eaLnBrk="1" hangingPunct="1"/>
            <a:r>
              <a:rPr lang="cs-CZ" altLang="cs-CZ" sz="1800" dirty="0">
                <a:solidFill>
                  <a:srgbClr val="25A939"/>
                </a:solidFill>
              </a:rPr>
              <a:t>+ (co funguje)                  		- (co nefunguje)</a:t>
            </a:r>
          </a:p>
          <a:p>
            <a:pPr lvl="1" eaLnBrk="1" hangingPunct="1"/>
            <a:endParaRPr lang="cs-CZ" altLang="cs-CZ" sz="1800" dirty="0">
              <a:solidFill>
                <a:srgbClr val="25A939"/>
              </a:solidFill>
            </a:endParaRP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podpora shora (politická, nadřízení)	</a:t>
            </a:r>
            <a:r>
              <a:rPr lang="cs-CZ" altLang="cs-CZ" sz="1800" dirty="0" smtClean="0">
                <a:solidFill>
                  <a:srgbClr val="333333"/>
                </a:solidFill>
              </a:rPr>
              <a:t>žádná </a:t>
            </a:r>
            <a:r>
              <a:rPr lang="cs-CZ" altLang="cs-CZ" sz="1800" dirty="0">
                <a:solidFill>
                  <a:srgbClr val="333333"/>
                </a:solidFill>
              </a:rPr>
              <a:t>podpora</a:t>
            </a: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iniciativní koordinátor, kontaktní osoba	žádná podpora zdola</a:t>
            </a: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skupina lidí, dobrý základ		</a:t>
            </a:r>
            <a:r>
              <a:rPr lang="cs-CZ" altLang="cs-CZ" sz="1800" dirty="0" smtClean="0">
                <a:solidFill>
                  <a:srgbClr val="333333"/>
                </a:solidFill>
              </a:rPr>
              <a:t>neaktivní </a:t>
            </a:r>
            <a:r>
              <a:rPr lang="cs-CZ" altLang="cs-CZ" sz="1800" dirty="0">
                <a:solidFill>
                  <a:srgbClr val="333333"/>
                </a:solidFill>
              </a:rPr>
              <a:t>kontaktní osoba</a:t>
            </a: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správná volba dobrovolnických akcí	nezačínat náročným dobrovolnictvím</a:t>
            </a: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spolupráce s vlastními PO, DC		cizí prostředí</a:t>
            </a:r>
          </a:p>
          <a:p>
            <a:pPr lvl="1" eaLnBrk="1" hangingPunct="1"/>
            <a:r>
              <a:rPr lang="cs-CZ" altLang="cs-CZ" sz="1800" dirty="0">
                <a:solidFill>
                  <a:srgbClr val="333333"/>
                </a:solidFill>
              </a:rPr>
              <a:t>jasně daná pravidla (čas, místo, role)	není čas, chuť, přetvářka</a:t>
            </a:r>
          </a:p>
          <a:p>
            <a:pPr lvl="1" eaLnBrk="1" hangingPunct="1"/>
            <a:endParaRPr lang="cs-CZ" altLang="cs-CZ" sz="1600" dirty="0">
              <a:solidFill>
                <a:srgbClr val="333333"/>
              </a:solidFill>
            </a:endParaRPr>
          </a:p>
          <a:p>
            <a:pPr lvl="1" eaLnBrk="1" hangingPunct="1"/>
            <a:endParaRPr lang="cs-CZ" altLang="cs-CZ" sz="1600" dirty="0">
              <a:solidFill>
                <a:srgbClr val="333333"/>
              </a:solidFill>
            </a:endParaRPr>
          </a:p>
        </p:txBody>
      </p:sp>
      <p:sp>
        <p:nvSpPr>
          <p:cNvPr id="5" name="Obdélník 4"/>
          <p:cNvSpPr/>
          <p:nvPr/>
        </p:nvSpPr>
        <p:spPr bwMode="auto">
          <a:xfrm>
            <a:off x="8659068" y="7020991"/>
            <a:ext cx="1512168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50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16057-AFF7-4A65-A250-B706505B1F9C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3" y="756295"/>
            <a:ext cx="9713145" cy="592865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8659068" y="7020991"/>
            <a:ext cx="1512168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67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16057-AFF7-4A65-A250-B706505B1F9C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0" y="756295"/>
            <a:ext cx="9019728" cy="599598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8659068" y="7020991"/>
            <a:ext cx="1512168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84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16057-AFF7-4A65-A250-B706505B1F9C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67" y="756295"/>
            <a:ext cx="7868451" cy="590465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8659068" y="7020991"/>
            <a:ext cx="1512168" cy="359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73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HU.pot [jen pro čtení] [režim kompatibility]" id="{376C52FD-8A72-4004-88F0-CD8C278D4DA0}" vid="{3F6F1735-0B5C-44AE-8F7D-CD3262E507EC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1A1A93D06E574C960A6D7E98135716" ma:contentTypeVersion="7" ma:contentTypeDescription="Vytvoří nový dokument" ma:contentTypeScope="" ma:versionID="0bb631a01b2456230b70190d4b2f9cac">
  <xsd:schema xmlns:xsd="http://www.w3.org/2001/XMLSchema" xmlns:xs="http://www.w3.org/2001/XMLSchema" xmlns:p="http://schemas.microsoft.com/office/2006/metadata/properties" xmlns:ns2="ad0a1802-d40a-4fae-a083-bd919e9592b2" xmlns:ns3="552c9eae-b457-430e-aa69-c3e45868fffa" targetNamespace="http://schemas.microsoft.com/office/2006/metadata/properties" ma:root="true" ma:fieldsID="019473a6dbac341c863c31ced28d54b0" ns2:_="" ns3:_="">
    <xsd:import namespace="ad0a1802-d40a-4fae-a083-bd919e9592b2"/>
    <xsd:import namespace="552c9eae-b457-430e-aa69-c3e45868fffa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2:Popis_x0020_dokumentu" minOccurs="0"/>
                <xsd:element ref="ns2:Barva"/>
                <xsd:element ref="ns2:Vlastn_x00ed_k_x0020__x0161_ablony" minOccurs="0"/>
                <xsd:element ref="ns2:Datum_x0020_vyd_x00e1_n_x00ed__x0020_verze"/>
                <xsd:element ref="ns2:Vnit_x0159_n_x00ed__x0020_p_x0159_edpisy_x0020__x002d__x0020_p_x0159__x00ed_loha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a1802-d40a-4fae-a083-bd919e9592b2" elementFormDefault="qualified">
    <xsd:import namespace="http://schemas.microsoft.com/office/2006/documentManagement/types"/>
    <xsd:import namespace="http://schemas.microsoft.com/office/infopath/2007/PartnerControls"/>
    <xsd:element name="Kategorie" ma:index="2" nillable="true" ma:displayName="Kategorie" ma:default="Radní" ma:format="Dropdown" ma:internalName="Kategorie">
      <xsd:simpleType>
        <xsd:restriction base="dms:Choice">
          <xsd:enumeration value="Šablona odboru"/>
          <xsd:enumeration value="Zastupitelstvo"/>
          <xsd:enumeration value="Radní"/>
          <xsd:enumeration value="Prezentace"/>
          <xsd:enumeration value="Vysočina náš domov"/>
          <xsd:enumeration value="Personální záležitosti"/>
          <xsd:enumeration value="Pracovní týmy"/>
          <xsd:enumeration value="Legislativní návrh"/>
          <xsd:enumeration value="Archiv"/>
          <xsd:enumeration value="Speciální"/>
          <xsd:enumeration value="Kontrolní činnost"/>
          <xsd:enumeration value="Vnitřní předpisy - příloha"/>
          <xsd:enumeration value="Fond Vysočiny"/>
          <xsd:enumeration value="Formuláře ostatní"/>
          <xsd:enumeration value="Cedule"/>
          <xsd:enumeration value="Pokladní operace"/>
          <xsd:enumeration value="Majetková evidence"/>
        </xsd:restriction>
      </xsd:simpleType>
    </xsd:element>
    <xsd:element name="Popis_x0020_dokumentu" ma:index="3" nillable="true" ma:displayName="Popis dokumentu" ma:internalName="Popis_x0020_dokumentu">
      <xsd:simpleType>
        <xsd:restriction base="dms:Text">
          <xsd:maxLength value="200"/>
        </xsd:restriction>
      </xsd:simpleType>
    </xsd:element>
    <xsd:element name="Barva" ma:index="4" ma:displayName="Barva" ma:default="Černobílá" ma:format="Dropdown" ma:internalName="Barva">
      <xsd:simpleType>
        <xsd:restriction base="dms:Choice">
          <xsd:enumeration value="Černobílá"/>
          <xsd:enumeration value="Barevná"/>
        </xsd:restriction>
      </xsd:simpleType>
    </xsd:element>
    <xsd:element name="Vlastn_x00ed_k_x0020__x0161_ablony" ma:index="5" nillable="true" ma:displayName="Vlastník šablony" ma:default="OSV" ma:format="Dropdown" ma:internalName="Vlastn_x00ed_k_x0020__x0161_ablony">
      <xsd:simpleType>
        <xsd:restriction base="dms:Choice">
          <xsd:enumeration value="OddRLZ"/>
          <xsd:enumeration value="OAPR"/>
          <xsd:enumeration value="OddHS"/>
          <xsd:enumeration value="Reditel"/>
          <xsd:enumeration value="Sekční ředitelé"/>
          <xsd:enumeration value="OddPKZU"/>
          <xsd:enumeration value="OSH"/>
          <xsd:enumeration value="OM"/>
          <xsd:enumeration value="OE"/>
          <xsd:enumeration value="OK"/>
          <xsd:enumeration value="ODSH"/>
          <xsd:enumeration value="OKPPCR"/>
          <xsd:enumeration value="ORR"/>
          <xsd:enumeration value="OSV"/>
          <xsd:enumeration value="OSMS"/>
          <xsd:enumeration value="OUPSR"/>
          <xsd:enumeration value="OZ"/>
          <xsd:enumeration value="OŽPZ"/>
          <xsd:enumeration value="OddHS"/>
          <xsd:enumeration value="OddIA"/>
          <xsd:enumeration value="OddOSC"/>
          <xsd:enumeration value="OddVK"/>
          <xsd:enumeration value="OI"/>
        </xsd:restriction>
      </xsd:simpleType>
    </xsd:element>
    <xsd:element name="Datum_x0020_vyd_x00e1_n_x00ed__x0020_verze" ma:index="6" ma:displayName="Datum vydání verze" ma:default="2019-01-01T00:00:00Z" ma:format="DateOnly" ma:internalName="Datum_x0020_vyd_x00e1_n_x00ed__x0020_verze">
      <xsd:simpleType>
        <xsd:restriction base="dms:DateTime"/>
      </xsd:simpleType>
    </xsd:element>
    <xsd:element name="Vnit_x0159_n_x00ed__x0020_p_x0159_edpisy_x0020__x002d__x0020_p_x0159__x00ed_loha" ma:index="13" nillable="true" ma:displayName="Vnitřní předpisy - příloha" ma:default="0" ma:internalName="Vnit_x0159_n_x00ed__x0020_p_x0159_edpisy_x0020__x002d__x0020_p_x0159__x00ed_loh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c9eae-b457-430e-aa69-c3e45868f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yp obsahu"/>
        <xsd:element ref="dc:title" minOccurs="0" maxOccurs="1" ma:index="1" ma:displayName="Podkategori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077352-2455-4361-AC4A-48246A51B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a1802-d40a-4fae-a083-bd919e9592b2"/>
    <ds:schemaRef ds:uri="552c9eae-b457-430e-aa69-c3e45868f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D41F2C-2C86-4549-9D1C-F377B3D12CD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409F114-33DC-4867-9947-685A543162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prezentace-HU</Template>
  <TotalTime>2003</TotalTime>
  <Words>696</Words>
  <Application>Microsoft Office PowerPoint</Application>
  <PresentationFormat>Vlastní</PresentationFormat>
  <Paragraphs>114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Wingdings</vt:lpstr>
      <vt:lpstr>Vlastní návrh</vt:lpstr>
      <vt:lpstr> Dobrovolnictví v projektech Kraje Vysočina </vt:lpstr>
      <vt:lpstr>Dobrovolnické aktivity</vt:lpstr>
      <vt:lpstr>Prezentace aplikace PowerPoint</vt:lpstr>
      <vt:lpstr>   Web Kraje</vt:lpstr>
      <vt:lpstr>Další aktivity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Krajský úřad Kraje Vysočina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zemědělství v Humpolci</dc:title>
  <dc:creator>Kumpa Jakub Bc.</dc:creator>
  <cp:lastModifiedBy>Hambálková Irena Mgr.</cp:lastModifiedBy>
  <cp:revision>69</cp:revision>
  <dcterms:created xsi:type="dcterms:W3CDTF">2019-10-17T12:07:50Z</dcterms:created>
  <dcterms:modified xsi:type="dcterms:W3CDTF">2020-10-21T06:33:29Z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ategorie">
    <vt:lpwstr>Prezentace</vt:lpwstr>
  </property>
  <property fmtid="{D5CDD505-2E9C-101B-9397-08002B2CF9AE}" pid="3" name="Popis dokumentu">
    <vt:lpwstr/>
  </property>
  <property fmtid="{D5CDD505-2E9C-101B-9397-08002B2CF9AE}" pid="4" name="Barva">
    <vt:lpwstr>Barevná</vt:lpwstr>
  </property>
  <property fmtid="{D5CDD505-2E9C-101B-9397-08002B2CF9AE}" pid="5" name="Datum vydání verze">
    <vt:lpwstr>2018-01-04T00:00:00Z</vt:lpwstr>
  </property>
  <property fmtid="{D5CDD505-2E9C-101B-9397-08002B2CF9AE}" pid="6" name="Vlastník šablony">
    <vt:lpwstr>OSH</vt:lpwstr>
  </property>
  <property fmtid="{D5CDD505-2E9C-101B-9397-08002B2CF9AE}" pid="7" name="Vnitřní předpisy - příloha">
    <vt:lpwstr>0</vt:lpwstr>
  </property>
</Properties>
</file>