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56"/>
    <a:srgbClr val="BF3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>
      <p:cViewPr varScale="1">
        <p:scale>
          <a:sx n="110" d="100"/>
          <a:sy n="110" d="100"/>
        </p:scale>
        <p:origin x="9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14100-A02B-4AC1-BE47-E86A3A6B069D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CEA8D-EACA-4408-9D67-F675F3CB9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484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41EA3-EEF9-4D69-9FE9-0643D49DA7B7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6F307-3247-4066-879E-EEFD690196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09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F307-3247-4066-879E-EEFD6901960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25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2051720" y="2057441"/>
            <a:ext cx="6406480" cy="108352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 b="1" baseline="0">
                <a:solidFill>
                  <a:srgbClr val="BF311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Název prezentace</a:t>
            </a:r>
            <a:br>
              <a:rPr lang="cs-CZ" dirty="0"/>
            </a:br>
            <a:r>
              <a:rPr lang="cs-CZ" dirty="0"/>
              <a:t>případně druhý řádek názvu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419872" y="3501008"/>
            <a:ext cx="5040560" cy="1638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 příjmení přednášejících</a:t>
            </a:r>
          </a:p>
        </p:txBody>
      </p:sp>
      <p:pic>
        <p:nvPicPr>
          <p:cNvPr id="1026" name="Picture 2" descr="P:\new design nemji\logo\Logo nemji prvky NJ fin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40"/>
            <a:ext cx="3168352" cy="308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82296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BF311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Zde napište název kapitoly…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2060848"/>
            <a:ext cx="8229600" cy="40653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000" baseline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180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80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 b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buFont typeface="Arial" pitchFamily="34" charset="0"/>
              <a:buChar char="•"/>
              <a:defRPr sz="1400" b="0" baseline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6pPr>
            <a:lvl7pPr>
              <a:defRPr sz="1400" b="0" baseline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7pPr>
          </a:lstStyle>
          <a:p>
            <a:pPr lvl="0"/>
            <a:r>
              <a:rPr lang="cs-CZ" dirty="0"/>
              <a:t>Zde pište text prezentace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  <a:p>
            <a:pPr lvl="5"/>
            <a:r>
              <a:rPr lang="cs-CZ" dirty="0"/>
              <a:t>Šestá úroveň</a:t>
            </a:r>
          </a:p>
          <a:p>
            <a:pPr lvl="6"/>
            <a:r>
              <a:rPr lang="cs-CZ" dirty="0"/>
              <a:t>Sedmá úroveň</a:t>
            </a:r>
          </a:p>
        </p:txBody>
      </p:sp>
      <p:sp>
        <p:nvSpPr>
          <p:cNvPr id="5" name="TextovéPole 4"/>
          <p:cNvSpPr txBox="1"/>
          <p:nvPr userDrawn="1"/>
        </p:nvSpPr>
        <p:spPr>
          <a:xfrm>
            <a:off x="218248" y="6453336"/>
            <a:ext cx="212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9F4B496-3ED6-4A41-84B5-F96880EDB636}" type="datetime1">
              <a:rPr lang="cs-CZ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20.04.2022</a:t>
            </a:fld>
            <a:endParaRPr lang="cs-CZ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 userDrawn="1"/>
        </p:nvSpPr>
        <p:spPr>
          <a:xfrm>
            <a:off x="7524328" y="6453336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A1408B7-8B91-43FE-B4BB-C4571D53E89A}" type="slidenum">
              <a:rPr lang="cs-CZ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cs-CZ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P:\new design nemji\logo\Logo nemji prvky NJ 10% fina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01008"/>
            <a:ext cx="2123728" cy="20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7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82296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BF311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Zde napište název kapitoly…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2000" baseline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180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80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 b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buFont typeface="Arial" pitchFamily="34" charset="0"/>
              <a:buChar char="•"/>
              <a:defRPr sz="1400" b="0" baseline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6pPr>
            <a:lvl7pPr>
              <a:defRPr sz="1400" b="0" baseline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7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ovéPole 4"/>
          <p:cNvSpPr txBox="1"/>
          <p:nvPr userDrawn="1"/>
        </p:nvSpPr>
        <p:spPr>
          <a:xfrm>
            <a:off x="218248" y="6453336"/>
            <a:ext cx="212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9F4B496-3ED6-4A41-84B5-F96880EDB636}" type="datetime1">
              <a:rPr lang="cs-CZ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20.04.2022</a:t>
            </a:fld>
            <a:endParaRPr lang="cs-CZ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 userDrawn="1"/>
        </p:nvSpPr>
        <p:spPr>
          <a:xfrm>
            <a:off x="7524328" y="6453336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A1408B7-8B91-43FE-B4BB-C4571D53E89A}" type="slidenum">
              <a:rPr lang="cs-CZ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cs-CZ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P:\new design nemji\logo\Logo nemji prvky NJ 10% fina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01008"/>
            <a:ext cx="2123728" cy="20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7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 userDrawn="1"/>
        </p:nvSpPr>
        <p:spPr>
          <a:xfrm>
            <a:off x="1331640" y="5157192"/>
            <a:ext cx="632355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BF311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cs-CZ" dirty="0">
                <a:solidFill>
                  <a:srgbClr val="003C56"/>
                </a:solidFill>
              </a:rPr>
              <a:t>www.nemji.cz</a:t>
            </a:r>
          </a:p>
        </p:txBody>
      </p:sp>
      <p:sp>
        <p:nvSpPr>
          <p:cNvPr id="3" name="TextovéPole 2"/>
          <p:cNvSpPr txBox="1"/>
          <p:nvPr userDrawn="1"/>
        </p:nvSpPr>
        <p:spPr>
          <a:xfrm>
            <a:off x="971600" y="2647002"/>
            <a:ext cx="4680520" cy="46166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rgbClr val="BF311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cs-CZ" sz="3200" dirty="0"/>
              <a:t>Děkuji za pozornost …</a:t>
            </a:r>
          </a:p>
        </p:txBody>
      </p:sp>
      <p:pic>
        <p:nvPicPr>
          <p:cNvPr id="5" name="Picture 2" descr="P:\new design nemji\logo\Logo nemji prvky NJ 10% fina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01008"/>
            <a:ext cx="2123728" cy="20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9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980728"/>
            <a:ext cx="9144000" cy="5256584"/>
          </a:xfrm>
          <a:prstGeom prst="rect">
            <a:avLst/>
          </a:prstGeom>
          <a:solidFill>
            <a:srgbClr val="003C5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6237312"/>
            <a:ext cx="8604448" cy="620688"/>
          </a:xfrm>
          <a:prstGeom prst="rect">
            <a:avLst/>
          </a:prstGeom>
          <a:solidFill>
            <a:srgbClr val="003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8" y="320878"/>
            <a:ext cx="537328" cy="515834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0" y="0"/>
            <a:ext cx="9144000" cy="155172"/>
          </a:xfrm>
          <a:prstGeom prst="rect">
            <a:avLst/>
          </a:prstGeom>
          <a:solidFill>
            <a:srgbClr val="BF3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604448" y="6237312"/>
            <a:ext cx="539552" cy="620688"/>
          </a:xfrm>
          <a:prstGeom prst="rect">
            <a:avLst/>
          </a:prstGeom>
          <a:solidFill>
            <a:srgbClr val="BF3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83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MUDr. Pavel Vlachý</a:t>
            </a:r>
          </a:p>
          <a:p>
            <a:r>
              <a:rPr lang="cs-CZ" dirty="0"/>
              <a:t>nemocnice Jihlava</a:t>
            </a:r>
          </a:p>
          <a:p>
            <a:r>
              <a:rPr lang="cs-CZ" dirty="0"/>
              <a:t>Dětské oddělení a DIA ambulance</a:t>
            </a:r>
          </a:p>
          <a:p>
            <a:r>
              <a:rPr lang="cs-CZ" dirty="0"/>
              <a:t>21.4.2022</a:t>
            </a:r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Pokroky v léčbě diabetu</a:t>
            </a:r>
          </a:p>
        </p:txBody>
      </p:sp>
    </p:spTree>
    <p:extLst>
      <p:ext uri="{BB962C8B-B14F-4D97-AF65-F5344CB8AC3E}">
        <p14:creationId xmlns:p14="http://schemas.microsoft.com/office/powerpoint/2010/main" val="1043909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ECE0E-0155-44D9-943A-2C951BCC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14" y="332656"/>
            <a:ext cx="8229600" cy="504056"/>
          </a:xfrm>
        </p:spPr>
        <p:txBody>
          <a:bodyPr/>
          <a:lstStyle/>
          <a:p>
            <a:r>
              <a:rPr lang="cs-CZ" dirty="0"/>
              <a:t>Měření glykemie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47975B5-A753-4233-8E7C-2233480F1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1556792"/>
            <a:ext cx="9036496" cy="328366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4498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ECE0E-0155-44D9-943A-2C951BCC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14" y="332656"/>
            <a:ext cx="8229600" cy="504056"/>
          </a:xfrm>
        </p:spPr>
        <p:txBody>
          <a:bodyPr/>
          <a:lstStyle/>
          <a:p>
            <a:r>
              <a:rPr lang="cs-CZ" dirty="0"/>
              <a:t>Aplikace insulinu</a:t>
            </a:r>
          </a:p>
        </p:txBody>
      </p:sp>
      <p:pic>
        <p:nvPicPr>
          <p:cNvPr id="4" name="Zástupný obsah 3" descr="Obsah obrázku interiér, patro, zubní kartáček, štětec&#10;&#10;Popis byl vytvořen automaticky">
            <a:extLst>
              <a:ext uri="{FF2B5EF4-FFF2-40B4-BE49-F238E27FC236}">
                <a16:creationId xmlns:a16="http://schemas.microsoft.com/office/drawing/2014/main" id="{BD9B10B2-7D37-488F-A15C-CB8F278F8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776864" cy="46661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581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ECE0E-0155-44D9-943A-2C951BCC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14" y="332656"/>
            <a:ext cx="8229600" cy="504056"/>
          </a:xfrm>
        </p:spPr>
        <p:txBody>
          <a:bodyPr/>
          <a:lstStyle/>
          <a:p>
            <a:r>
              <a:rPr lang="cs-CZ" dirty="0"/>
              <a:t>Aplikace insulinu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0771D51-B9DA-4145-9789-333C48DAB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Insulinové pumpy = trvalá podkožní infuze insulinu</a:t>
            </a:r>
          </a:p>
          <a:p>
            <a:pPr marL="0" indent="0">
              <a:buNone/>
            </a:pPr>
            <a:endParaRPr lang="cs-CZ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Výhody</a:t>
            </a:r>
          </a:p>
          <a:p>
            <a:r>
              <a:rPr lang="cs-CZ" sz="1800" dirty="0"/>
              <a:t>výdej insulinu bližší přirozené sekreci zdravé slinivky</a:t>
            </a:r>
          </a:p>
          <a:p>
            <a:r>
              <a:rPr lang="cs-CZ" sz="1800" dirty="0"/>
              <a:t>Žádné injekce několikrát denně (výměna kanyly á 2/3 dny)</a:t>
            </a:r>
          </a:p>
          <a:p>
            <a:r>
              <a:rPr lang="cs-CZ" sz="1800" dirty="0"/>
              <a:t>Větší flexibilita v dávkování (sport, nemoc, změna režimu…)</a:t>
            </a:r>
          </a:p>
          <a:p>
            <a:r>
              <a:rPr lang="cs-CZ" sz="1800" dirty="0">
                <a:solidFill>
                  <a:srgbClr val="BF3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Možnost spojení s daty z kontinuálního glukózového senzoru</a:t>
            </a:r>
          </a:p>
          <a:p>
            <a:endParaRPr lang="cs-CZ" sz="1600" dirty="0"/>
          </a:p>
        </p:txBody>
      </p:sp>
      <p:pic>
        <p:nvPicPr>
          <p:cNvPr id="4" name="Obrázek 3" descr="Obsah obrázku osoba, boty, stopy&#10;&#10;Popis byl vytvořen automaticky">
            <a:extLst>
              <a:ext uri="{FF2B5EF4-FFF2-40B4-BE49-F238E27FC236}">
                <a16:creationId xmlns:a16="http://schemas.microsoft.com/office/drawing/2014/main" id="{559F0F51-5060-43BB-A67B-A8BFDD9C6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82417"/>
            <a:ext cx="4608512" cy="25602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6484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ECE0E-0155-44D9-943A-2C951BCC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14" y="332656"/>
            <a:ext cx="8229600" cy="504056"/>
          </a:xfrm>
        </p:spPr>
        <p:txBody>
          <a:bodyPr/>
          <a:lstStyle/>
          <a:p>
            <a:r>
              <a:rPr lang="cs-CZ" dirty="0"/>
              <a:t>Insulinové pumpy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1C54F12-134F-4FC7-96EC-9C27B47BB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4" y="1052736"/>
            <a:ext cx="7798572" cy="508030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084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ECE0E-0155-44D9-943A-2C951BCC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14" y="332656"/>
            <a:ext cx="8229600" cy="504056"/>
          </a:xfrm>
        </p:spPr>
        <p:txBody>
          <a:bodyPr/>
          <a:lstStyle/>
          <a:p>
            <a:r>
              <a:rPr lang="cs-CZ" dirty="0"/>
              <a:t>Insulinové pumpy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BB11A9-1A65-467F-9232-E1C1C02EC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Hybridní uzavřená smyčka </a:t>
            </a:r>
            <a:r>
              <a:rPr lang="cs-CZ" dirty="0"/>
              <a:t>= automatické dávkování insulinu pumpou dle aktuálních dat o glykémii ze senzoru</a:t>
            </a:r>
          </a:p>
          <a:p>
            <a:r>
              <a:rPr lang="cs-CZ" dirty="0"/>
              <a:t>další krok k „umělé slinivce“</a:t>
            </a:r>
          </a:p>
          <a:p>
            <a:r>
              <a:rPr lang="cs-CZ" u="sng" dirty="0"/>
              <a:t>Insulin na jídlo stále nutno manuálně zadávat </a:t>
            </a:r>
          </a:p>
          <a:p>
            <a:r>
              <a:rPr lang="cs-CZ" dirty="0" err="1"/>
              <a:t>Medtronic</a:t>
            </a:r>
            <a:r>
              <a:rPr lang="cs-CZ" dirty="0"/>
              <a:t> 780G / Tandem t:slim (neoficiálně </a:t>
            </a:r>
            <a:r>
              <a:rPr lang="cs-CZ" dirty="0" err="1"/>
              <a:t>AndroidAPS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7" name="Obrázek 6" descr="Obsah obrázku osoba, oblečení&#10;&#10;Popis byl vytvořen automaticky">
            <a:extLst>
              <a:ext uri="{FF2B5EF4-FFF2-40B4-BE49-F238E27FC236}">
                <a16:creationId xmlns:a16="http://schemas.microsoft.com/office/drawing/2014/main" id="{13FA37FD-B228-4A19-8F5A-85C5B6844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1" y="2931978"/>
            <a:ext cx="5692607" cy="31941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165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ECE0E-0155-44D9-943A-2C951BCC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14" y="332656"/>
            <a:ext cx="8229600" cy="504056"/>
          </a:xfrm>
        </p:spPr>
        <p:txBody>
          <a:bodyPr/>
          <a:lstStyle/>
          <a:p>
            <a:r>
              <a:rPr lang="cs-CZ" dirty="0"/>
              <a:t>Insulinové pumpy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BB11A9-1A65-467F-9232-E1C1C02EC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6F0855-F00E-45D1-968D-1D6A478CC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052736"/>
            <a:ext cx="7799799" cy="50734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22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ECE0E-0155-44D9-943A-2C951BCC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14" y="332656"/>
            <a:ext cx="8229600" cy="504056"/>
          </a:xfrm>
        </p:spPr>
        <p:txBody>
          <a:bodyPr/>
          <a:lstStyle/>
          <a:p>
            <a:r>
              <a:rPr lang="cs-CZ" dirty="0"/>
              <a:t>Insulinové pumpy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BB11A9-1A65-467F-9232-E1C1C02EC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Obrázek 5" descr="Obsah obrázku osoba, interiér, dítě, malé&#10;&#10;Popis byl vytvořen automaticky">
            <a:extLst>
              <a:ext uri="{FF2B5EF4-FFF2-40B4-BE49-F238E27FC236}">
                <a16:creationId xmlns:a16="http://schemas.microsoft.com/office/drawing/2014/main" id="{DE0DBFC1-0C6A-42A4-9E44-620667260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52736"/>
            <a:ext cx="3888432" cy="51845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188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ECE0E-0155-44D9-943A-2C951BCC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14" y="332656"/>
            <a:ext cx="8229600" cy="504056"/>
          </a:xfrm>
        </p:spPr>
        <p:txBody>
          <a:bodyPr/>
          <a:lstStyle/>
          <a:p>
            <a:r>
              <a:rPr lang="cs-CZ" dirty="0"/>
              <a:t>Další vývoj…?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BB11A9-1A65-467F-9232-E1C1C02EC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 II. typu</a:t>
            </a:r>
          </a:p>
          <a:p>
            <a:r>
              <a:rPr lang="cs-CZ" dirty="0"/>
              <a:t>Cesty k redukci hmotnosti</a:t>
            </a:r>
          </a:p>
          <a:p>
            <a:r>
              <a:rPr lang="cs-CZ" dirty="0"/>
              <a:t>Léky ovlivňující insulinovou rezistenci s orální cestou podání</a:t>
            </a:r>
          </a:p>
          <a:p>
            <a:r>
              <a:rPr lang="cs-CZ" dirty="0"/>
              <a:t>Léky pozitivně ovlivňující veškerá metabolická rizika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 I. typu</a:t>
            </a:r>
          </a:p>
          <a:p>
            <a:r>
              <a:rPr lang="cs-CZ" dirty="0"/>
              <a:t>Přesnější senzory s delší dobou měření</a:t>
            </a:r>
          </a:p>
          <a:p>
            <a:r>
              <a:rPr lang="cs-CZ" dirty="0"/>
              <a:t>Pokročilé insulinové pumpy ve spojení se senzory</a:t>
            </a:r>
          </a:p>
          <a:p>
            <a:r>
              <a:rPr lang="cs-CZ" dirty="0"/>
              <a:t>Nové léky chránící a prodlužující zbytkovou funkci slinivky břišní</a:t>
            </a:r>
          </a:p>
          <a:p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Úplné vyléčení DM I…?</a:t>
            </a:r>
          </a:p>
        </p:txBody>
      </p:sp>
    </p:spTree>
    <p:extLst>
      <p:ext uri="{BB962C8B-B14F-4D97-AF65-F5344CB8AC3E}">
        <p14:creationId xmlns:p14="http://schemas.microsoft.com/office/powerpoint/2010/main" val="3724484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ECE0E-0155-44D9-943A-2C951BCC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14" y="332656"/>
            <a:ext cx="8229600" cy="504056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7" name="Obrázek 6" descr="Obsah obrázku bílá tabule&#10;&#10;Popis byl vytvořen automaticky">
            <a:extLst>
              <a:ext uri="{FF2B5EF4-FFF2-40B4-BE49-F238E27FC236}">
                <a16:creationId xmlns:a16="http://schemas.microsoft.com/office/drawing/2014/main" id="{37378696-5AF9-49C4-99E1-3FE90A928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816541" cy="51124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236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504056"/>
          </a:xfrm>
        </p:spPr>
        <p:txBody>
          <a:bodyPr/>
          <a:lstStyle/>
          <a:p>
            <a:r>
              <a:rPr lang="cs-CZ" sz="2400" dirty="0"/>
              <a:t>Základní fakta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mellitus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/>
              <a:t>(= cukrovka) je onemocnění metabolismu cukrů, které vzniká vlivem nedostatku hormonu insulinu nebo na základě poruchy odpovědi tkání na tento hormon</a:t>
            </a:r>
          </a:p>
          <a:p>
            <a:pPr lvl="0"/>
            <a:r>
              <a:rPr lang="cs-CZ" dirty="0"/>
              <a:t>Diabetes v české populaci postihuje cca 900 000 obyvatel</a:t>
            </a:r>
          </a:p>
          <a:p>
            <a:pPr lvl="0"/>
            <a:r>
              <a:rPr lang="cs-CZ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Více než 90% diabetiků trpí </a:t>
            </a:r>
            <a:r>
              <a:rPr lang="cs-CZ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diabetem </a:t>
            </a:r>
            <a:r>
              <a:rPr lang="cs-CZ" u="sng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II.typu</a:t>
            </a:r>
            <a:r>
              <a:rPr lang="cs-CZ" dirty="0"/>
              <a:t>, tedy sníženou  citlivostí tkání na insulin vlivem obezity, dědičnosti a dalších faktorů</a:t>
            </a: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7704F9F-11CD-448D-ACFF-82E11044E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73016"/>
            <a:ext cx="4291584" cy="2414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727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ECE0E-0155-44D9-943A-2C951BCC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504056"/>
          </a:xfrm>
        </p:spPr>
        <p:txBody>
          <a:bodyPr/>
          <a:lstStyle/>
          <a:p>
            <a:r>
              <a:rPr lang="cs-CZ" sz="2400" dirty="0"/>
              <a:t>Základní fakta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71FB7C-3C90-4FA2-B901-8850F877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cs-CZ" dirty="0"/>
              <a:t>Diabetes v dětském věku je výrazně vzácnější, v ČR postihuje asi 3000 dětí, tedy zhruba 1 z 900 dětí do 18 let</a:t>
            </a:r>
          </a:p>
          <a:p>
            <a:pPr lvl="0"/>
            <a:r>
              <a:rPr lang="cs-CZ" dirty="0"/>
              <a:t>Narozdíl od dospělých je diabetes II. typu u dětí v ČR </a:t>
            </a:r>
            <a:r>
              <a:rPr lang="cs-CZ" u="sng" dirty="0"/>
              <a:t>zatím velmi vzácný!</a:t>
            </a:r>
            <a:r>
              <a:rPr lang="cs-CZ" dirty="0"/>
              <a:t> S nárůstem dětské obesity lze ale čekat jeho zvýšený výskyt. V USA trpí 1/3 dětských diabetiků DM </a:t>
            </a:r>
            <a:r>
              <a:rPr lang="cs-CZ" dirty="0" err="1"/>
              <a:t>II.typu</a:t>
            </a:r>
            <a:r>
              <a:rPr lang="cs-CZ" dirty="0"/>
              <a:t>!</a:t>
            </a:r>
          </a:p>
          <a:p>
            <a:r>
              <a:rPr lang="cs-CZ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Dětský diabetes 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≈ diabetes </a:t>
            </a:r>
            <a:r>
              <a:rPr lang="cs-CZ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I.typu</a:t>
            </a:r>
            <a:endParaRPr lang="cs-CZ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osoba, interiér, dítě, ruka&#10;&#10;Popis byl vytvořen automaticky">
            <a:extLst>
              <a:ext uri="{FF2B5EF4-FFF2-40B4-BE49-F238E27FC236}">
                <a16:creationId xmlns:a16="http://schemas.microsoft.com/office/drawing/2014/main" id="{A4285BCB-8692-4DDF-B4C5-02DF867A1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29000"/>
            <a:ext cx="4700014" cy="2643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448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ECE0E-0155-44D9-943A-2C951BCC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504056"/>
          </a:xfrm>
        </p:spPr>
        <p:txBody>
          <a:bodyPr/>
          <a:lstStyle/>
          <a:p>
            <a:r>
              <a:rPr lang="cs-CZ" sz="2400" dirty="0"/>
              <a:t>Základní fakta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71FB7C-3C90-4FA2-B901-8850F877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Společný rys všech druhů diabetu =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HYPERGLYKÉMIE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Náš cíl léčby je glykémie přiblížit zdravému člověku a  zabránit tak rozvoji komplikací</a:t>
            </a:r>
            <a:r>
              <a:rPr 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…JAK?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DDAF287-774C-4780-B8D5-BB5FDED8E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29253"/>
            <a:ext cx="3096344" cy="2298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338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ECE0E-0155-44D9-943A-2C951BCC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504056"/>
          </a:xfrm>
        </p:spPr>
        <p:txBody>
          <a:bodyPr/>
          <a:lstStyle/>
          <a:p>
            <a:r>
              <a:rPr lang="cs-CZ" sz="2400" dirty="0"/>
              <a:t>DM </a:t>
            </a:r>
            <a:r>
              <a:rPr lang="cs-CZ" sz="2400" dirty="0" err="1"/>
              <a:t>II.typu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71FB7C-3C90-4FA2-B901-8850F877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Základním stavebním kamenem léčby je redukce hmotnosti a kalorického příjmu, zvýšení fyzické aktivity</a:t>
            </a:r>
          </a:p>
          <a:p>
            <a:r>
              <a:rPr lang="cs-CZ" dirty="0"/>
              <a:t>Farmakoterapie: klasické léky: </a:t>
            </a:r>
            <a:r>
              <a:rPr lang="cs-CZ" dirty="0" err="1"/>
              <a:t>metformin</a:t>
            </a:r>
            <a:r>
              <a:rPr lang="cs-CZ" dirty="0"/>
              <a:t>, deriváty </a:t>
            </a:r>
            <a:r>
              <a:rPr lang="cs-CZ" dirty="0" err="1"/>
              <a:t>sulfonylurey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insuliny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léky </a:t>
            </a:r>
          </a:p>
          <a:p>
            <a:r>
              <a:rPr lang="cs-CZ" u="sng" dirty="0" err="1">
                <a:solidFill>
                  <a:srgbClr val="002060"/>
                </a:solidFill>
              </a:rPr>
              <a:t>Gliptiny</a:t>
            </a:r>
            <a:r>
              <a:rPr lang="cs-CZ" dirty="0">
                <a:solidFill>
                  <a:srgbClr val="002060"/>
                </a:solidFill>
              </a:rPr>
              <a:t> – zlepšení funkce B-buněk, k orálnímu užití</a:t>
            </a:r>
          </a:p>
          <a:p>
            <a:r>
              <a:rPr lang="cs-CZ" u="sng" dirty="0">
                <a:solidFill>
                  <a:srgbClr val="002060"/>
                </a:solidFill>
              </a:rPr>
              <a:t>GLP-1 agonisté </a:t>
            </a:r>
            <a:r>
              <a:rPr lang="cs-CZ" dirty="0">
                <a:solidFill>
                  <a:srgbClr val="002060"/>
                </a:solidFill>
              </a:rPr>
              <a:t>– zlepšení funkce B-buněk, subkutánní podání, </a:t>
            </a:r>
            <a:r>
              <a:rPr lang="cs-CZ" dirty="0">
                <a:solidFill>
                  <a:srgbClr val="FF0000"/>
                </a:solidFill>
              </a:rPr>
              <a:t>příznivě ovlivňují hmotnost!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0903BB-7089-4C67-881D-D9DE34CCA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4437112"/>
            <a:ext cx="3672408" cy="1494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66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ECE0E-0155-44D9-943A-2C951BCC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504056"/>
          </a:xfrm>
        </p:spPr>
        <p:txBody>
          <a:bodyPr/>
          <a:lstStyle/>
          <a:p>
            <a:r>
              <a:rPr lang="cs-CZ" sz="2400" dirty="0"/>
              <a:t>DM </a:t>
            </a:r>
            <a:r>
              <a:rPr lang="cs-CZ" sz="2400" dirty="0" err="1"/>
              <a:t>II.typu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71FB7C-3C90-4FA2-B901-8850F877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Nefarmakologická léčba – </a:t>
            </a:r>
            <a:r>
              <a:rPr lang="cs-CZ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bariatrická</a:t>
            </a:r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chirurgie</a:t>
            </a:r>
          </a:p>
          <a:p>
            <a:pPr marL="0" indent="0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chirurgické výkony (zpravidla laparoskopické) na trávicím traktu, které redukují příjem stravy a tak vedou ke snížení hmotnosti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A62AED-547B-4C96-AE2B-E89CDB8C2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36912"/>
            <a:ext cx="5942027" cy="2952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47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ECE0E-0155-44D9-943A-2C951BCC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504056"/>
          </a:xfrm>
        </p:spPr>
        <p:txBody>
          <a:bodyPr/>
          <a:lstStyle/>
          <a:p>
            <a:r>
              <a:rPr lang="cs-CZ" sz="2400" dirty="0"/>
              <a:t>DM </a:t>
            </a:r>
            <a:r>
              <a:rPr lang="cs-CZ" sz="2400" dirty="0" err="1"/>
              <a:t>I.typu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71FB7C-3C90-4FA2-B901-8850F877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rozdíl od DM II stojí farmakoterapie prakticky výhradně na podávání            </a:t>
            </a:r>
          </a:p>
          <a:p>
            <a:pPr marL="0" indent="0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insulinu</a:t>
            </a:r>
          </a:p>
          <a:p>
            <a:r>
              <a:rPr lang="cs-CZ" dirty="0">
                <a:solidFill>
                  <a:srgbClr val="BF3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insuliny </a:t>
            </a:r>
            <a:r>
              <a:rPr lang="cs-CZ" dirty="0"/>
              <a:t>- ultrarychlá analoga (podání krátce před jídlem)         </a:t>
            </a:r>
          </a:p>
          <a:p>
            <a:pPr marL="0" indent="0">
              <a:buNone/>
            </a:pPr>
            <a:r>
              <a:rPr lang="cs-CZ" dirty="0"/>
              <a:t>                                 - dlouhodobá analoga (dlouhý efekt, malé kolísání)</a:t>
            </a:r>
          </a:p>
          <a:p>
            <a:r>
              <a:rPr lang="cs-CZ" dirty="0">
                <a:solidFill>
                  <a:srgbClr val="BF3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oblasti vývoje 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moderní technologie </a:t>
            </a:r>
            <a:r>
              <a:rPr lang="cs-CZ" dirty="0"/>
              <a:t>– měření glykemie / cesty aplikace insulinu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8A1392D-7FCF-4673-B3B4-F0825FD91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01008"/>
            <a:ext cx="3744479" cy="2496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613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ECE0E-0155-44D9-943A-2C951BCC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504056"/>
          </a:xfrm>
        </p:spPr>
        <p:txBody>
          <a:bodyPr/>
          <a:lstStyle/>
          <a:p>
            <a:r>
              <a:rPr lang="cs-CZ" dirty="0"/>
              <a:t>Měření glykemie</a:t>
            </a:r>
          </a:p>
        </p:txBody>
      </p:sp>
      <p:pic>
        <p:nvPicPr>
          <p:cNvPr id="5" name="Zástupný obsah 4" descr="Obsah obrázku hodiny, indikátor&#10;&#10;Popis byl vytvořen automaticky">
            <a:extLst>
              <a:ext uri="{FF2B5EF4-FFF2-40B4-BE49-F238E27FC236}">
                <a16:creationId xmlns:a16="http://schemas.microsoft.com/office/drawing/2014/main" id="{051184BC-2D00-4A1D-AB92-FB0E801AA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8" y="1700808"/>
            <a:ext cx="2511690" cy="3626990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 descr="Obsah obrázku kuchyňské nádobí, koš&#10;&#10;Popis byl vytvořen automaticky">
            <a:extLst>
              <a:ext uri="{FF2B5EF4-FFF2-40B4-BE49-F238E27FC236}">
                <a16:creationId xmlns:a16="http://schemas.microsoft.com/office/drawing/2014/main" id="{F918BB0B-F648-46B1-B7CE-92733A442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32" y="1844824"/>
            <a:ext cx="2448600" cy="3535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cký objekt 11" descr="Rovná šipka se souvislou výplní">
            <a:extLst>
              <a:ext uri="{FF2B5EF4-FFF2-40B4-BE49-F238E27FC236}">
                <a16:creationId xmlns:a16="http://schemas.microsoft.com/office/drawing/2014/main" id="{484DBDF5-3072-466D-AE25-6A4B7F428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879689" y="2696344"/>
            <a:ext cx="1465312" cy="146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1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ECE0E-0155-44D9-943A-2C951BCC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14" y="332656"/>
            <a:ext cx="8229600" cy="504056"/>
          </a:xfrm>
        </p:spPr>
        <p:txBody>
          <a:bodyPr/>
          <a:lstStyle/>
          <a:p>
            <a:r>
              <a:rPr lang="cs-CZ" dirty="0"/>
              <a:t>Měření glykemie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0771D51-B9DA-4145-9789-333C48DAB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 </a:t>
            </a:r>
            <a:r>
              <a:rPr lang="cs-CZ" dirty="0">
                <a:solidFill>
                  <a:srgbClr val="BF3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Kontinuální glukózový senzor = zařízení, které umožňuje trvalé               </a:t>
            </a:r>
          </a:p>
          <a:p>
            <a:pPr marL="0" indent="0">
              <a:buNone/>
            </a:pPr>
            <a:r>
              <a:rPr lang="cs-CZ" dirty="0">
                <a:solidFill>
                  <a:srgbClr val="BF3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sledování glykemie bez nutnosti odběru krve z prstu</a:t>
            </a:r>
          </a:p>
          <a:p>
            <a:pPr marL="0" indent="0">
              <a:buNone/>
            </a:pPr>
            <a:endParaRPr lang="cs-CZ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Výhody</a:t>
            </a:r>
          </a:p>
          <a:p>
            <a:r>
              <a:rPr lang="cs-CZ" sz="1600" dirty="0"/>
              <a:t>trvalý přehled o aktuální glykemii</a:t>
            </a:r>
          </a:p>
          <a:p>
            <a:r>
              <a:rPr lang="cs-CZ" sz="1600" dirty="0"/>
              <a:t>žádné píchání do prstu</a:t>
            </a:r>
          </a:p>
          <a:p>
            <a:r>
              <a:rPr lang="cs-CZ" sz="1600" dirty="0"/>
              <a:t>možnost vzdáleného sledování glykemie </a:t>
            </a:r>
          </a:p>
          <a:p>
            <a:pPr marL="0" indent="0">
              <a:buNone/>
            </a:pPr>
            <a:r>
              <a:rPr lang="cs-CZ" sz="1600" dirty="0"/>
              <a:t>     (dítě ve škole)</a:t>
            </a:r>
          </a:p>
          <a:p>
            <a:r>
              <a:rPr lang="cs-CZ" sz="1600" dirty="0"/>
              <a:t>automatické sledování glykemie (alarm </a:t>
            </a:r>
          </a:p>
          <a:p>
            <a:pPr marL="0" indent="0">
              <a:buNone/>
            </a:pPr>
            <a:r>
              <a:rPr lang="cs-CZ" sz="1600" dirty="0"/>
              <a:t>      při dosažení vysoké/nízké glykemie)</a:t>
            </a:r>
          </a:p>
          <a:p>
            <a:r>
              <a:rPr lang="cs-CZ" sz="1600" dirty="0"/>
              <a:t>výměna á 7/10/14 dní dle výrobce </a:t>
            </a:r>
          </a:p>
          <a:p>
            <a:r>
              <a:rPr lang="cs-CZ" sz="1600" dirty="0"/>
              <a:t>(Freestyle </a:t>
            </a:r>
            <a:r>
              <a:rPr lang="cs-CZ" sz="1600" dirty="0" err="1"/>
              <a:t>Libre</a:t>
            </a:r>
            <a:r>
              <a:rPr lang="cs-CZ" sz="1600" dirty="0"/>
              <a:t>), </a:t>
            </a:r>
            <a:r>
              <a:rPr lang="cs-CZ" sz="1600" dirty="0" err="1"/>
              <a:t>Dexcom</a:t>
            </a:r>
            <a:r>
              <a:rPr lang="cs-CZ" sz="1600" dirty="0"/>
              <a:t> G6, </a:t>
            </a:r>
            <a:r>
              <a:rPr lang="cs-CZ" sz="1600" dirty="0" err="1"/>
              <a:t>Medtronic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   </a:t>
            </a:r>
            <a:r>
              <a:rPr lang="cs-CZ" sz="1600" dirty="0" err="1"/>
              <a:t>Enlite</a:t>
            </a:r>
            <a:r>
              <a:rPr lang="cs-CZ" sz="1600" dirty="0"/>
              <a:t>…</a:t>
            </a:r>
          </a:p>
        </p:txBody>
      </p:sp>
      <p:pic>
        <p:nvPicPr>
          <p:cNvPr id="15" name="Obrázek 14" descr="Obsah obrázku text, osoba&#10;&#10;Popis byl vytvořen automaticky">
            <a:extLst>
              <a:ext uri="{FF2B5EF4-FFF2-40B4-BE49-F238E27FC236}">
                <a16:creationId xmlns:a16="http://schemas.microsoft.com/office/drawing/2014/main" id="{4F728E34-8A97-48A9-9837-5AE11691A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0"/>
            <a:ext cx="4273652" cy="2849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967708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NemJi PPTX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_kraj" id="{9BA26617-6057-4D28-9FF7-1E4B00D75FA9}" vid="{927287A9-24BF-49FE-AE7F-71521574FA62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F9FC016E79CF4ABC66DA9E5D261582" ma:contentTypeVersion="6" ma:contentTypeDescription="Vytvoří nový dokument" ma:contentTypeScope="" ma:versionID="2a39756f8658f0e537230c38629979ba">
  <xsd:schema xmlns:xsd="http://www.w3.org/2001/XMLSchema" xmlns:xs="http://www.w3.org/2001/XMLSchema" xmlns:p="http://schemas.microsoft.com/office/2006/metadata/properties" xmlns:ns2="0d0284e6-758f-485a-9f06-cd20b666de67" xmlns:ns3="245e2b90-49fe-4ba6-b1b7-de318df298e8" targetNamespace="http://schemas.microsoft.com/office/2006/metadata/properties" ma:root="true" ma:fieldsID="a6b5e31211212cc106a877e1e175390e" ns2:_="" ns3:_="">
    <xsd:import namespace="0d0284e6-758f-485a-9f06-cd20b666de67"/>
    <xsd:import namespace="245e2b90-49fe-4ba6-b1b7-de318df298e8"/>
    <xsd:element name="properties">
      <xsd:complexType>
        <xsd:sequence>
          <xsd:element name="documentManagement">
            <xsd:complexType>
              <xsd:all>
                <xsd:element ref="ns2:Popi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284e6-758f-485a-9f06-cd20b666de67" elementFormDefault="qualified">
    <xsd:import namespace="http://schemas.microsoft.com/office/2006/documentManagement/types"/>
    <xsd:import namespace="http://schemas.microsoft.com/office/infopath/2007/PartnerControls"/>
    <xsd:element name="Popis" ma:index="8" nillable="true" ma:displayName="Popis" ma:internalName="Popis" ma:readOnly="false">
      <xsd:simpleType>
        <xsd:restriction base="dms:Note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e2b90-49fe-4ba6-b1b7-de318df298e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pis xmlns="0d0284e6-758f-485a-9f06-cd20b666de67">Povinný vzor prezentace ve formátu pptx - verze office 2007-2010.</Popi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C05532-F761-49A1-8FF0-5C7CE0B0CB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0284e6-758f-485a-9f06-cd20b666de67"/>
    <ds:schemaRef ds:uri="245e2b90-49fe-4ba6-b1b7-de318df298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56BA6-4ADB-4C0C-A637-EB3B3BE221E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45e2b90-49fe-4ba6-b1b7-de318df298e8"/>
    <ds:schemaRef ds:uri="0d0284e6-758f-485a-9f06-cd20b666de6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22E11D-0324-4C17-9E36-84170BDA36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DIA_kraj</Template>
  <TotalTime>38</TotalTime>
  <Words>541</Words>
  <Application>Microsoft Office PowerPoint</Application>
  <PresentationFormat>Předvádění na obrazovce (4:3)</PresentationFormat>
  <Paragraphs>80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Prezentace NemJi PPTX</vt:lpstr>
      <vt:lpstr>Pokroky v léčbě diabetu</vt:lpstr>
      <vt:lpstr>Základní fakta</vt:lpstr>
      <vt:lpstr>Základní fakta</vt:lpstr>
      <vt:lpstr>Základní fakta</vt:lpstr>
      <vt:lpstr>DM II.typu</vt:lpstr>
      <vt:lpstr>DM II.typu</vt:lpstr>
      <vt:lpstr>DM I.typu</vt:lpstr>
      <vt:lpstr>Měření glykemie</vt:lpstr>
      <vt:lpstr>Měření glykemie</vt:lpstr>
      <vt:lpstr>Měření glykemie</vt:lpstr>
      <vt:lpstr>Aplikace insulinu</vt:lpstr>
      <vt:lpstr>Aplikace insulinu</vt:lpstr>
      <vt:lpstr>Insulinové pumpy</vt:lpstr>
      <vt:lpstr>Insulinové pumpy</vt:lpstr>
      <vt:lpstr>Insulinové pumpy</vt:lpstr>
      <vt:lpstr>Insulinové pumpy</vt:lpstr>
      <vt:lpstr>Další vývoj…?</vt:lpstr>
      <vt:lpstr>Děkuji za pozornost</vt:lpstr>
    </vt:vector>
  </TitlesOfParts>
  <Company>Nemocnice Jihlava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Pokroky v léčbě diabetu</dc:title>
  <dc:creator>Vlachý Pavel,MUDr.</dc:creator>
  <cp:lastModifiedBy>Vlachý Pavel,MUDr.</cp:lastModifiedBy>
  <cp:revision>5</cp:revision>
  <dcterms:created xsi:type="dcterms:W3CDTF">2022-04-20T05:42:17Z</dcterms:created>
  <dcterms:modified xsi:type="dcterms:W3CDTF">2022-04-20T07:11:14Z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0x010100A6F9FC016E79CF4ABC66DA9E5D261582</vt:lpwstr>
  </property>
  <property fmtid="{D5CDD505-2E9C-101B-9397-08002B2CF9AE}" pid="3" name="Order">
    <vt:r8>18900</vt:r8>
  </property>
  <property fmtid="{D5CDD505-2E9C-101B-9397-08002B2CF9AE}" pid="4" name="xd_ProgID">
    <vt:lpwstr/>
  </property>
  <property fmtid="{D5CDD505-2E9C-101B-9397-08002B2CF9AE}" pid="5" name="TemplateUrl">
    <vt:lpwstr/>
  </property>
</Properties>
</file>