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7" r:id="rId3"/>
    <p:sldMasterId id="2147483689" r:id="rId4"/>
  </p:sldMasterIdLst>
  <p:notesMasterIdLst>
    <p:notesMasterId r:id="rId26"/>
  </p:notesMasterIdLst>
  <p:handoutMasterIdLst>
    <p:handoutMasterId r:id="rId27"/>
  </p:handoutMasterIdLst>
  <p:sldIdLst>
    <p:sldId id="282" r:id="rId5"/>
    <p:sldId id="321" r:id="rId6"/>
    <p:sldId id="355" r:id="rId7"/>
    <p:sldId id="336" r:id="rId8"/>
    <p:sldId id="379" r:id="rId9"/>
    <p:sldId id="357" r:id="rId10"/>
    <p:sldId id="365" r:id="rId11"/>
    <p:sldId id="368" r:id="rId12"/>
    <p:sldId id="375" r:id="rId13"/>
    <p:sldId id="376" r:id="rId14"/>
    <p:sldId id="367" r:id="rId15"/>
    <p:sldId id="378" r:id="rId16"/>
    <p:sldId id="369" r:id="rId17"/>
    <p:sldId id="370" r:id="rId18"/>
    <p:sldId id="337" r:id="rId19"/>
    <p:sldId id="371" r:id="rId20"/>
    <p:sldId id="372" r:id="rId21"/>
    <p:sldId id="373" r:id="rId22"/>
    <p:sldId id="374" r:id="rId23"/>
    <p:sldId id="364" r:id="rId24"/>
    <p:sldId id="301" r:id="rId25"/>
  </p:sldIdLst>
  <p:sldSz cx="9144000" cy="6858000" type="screen4x3"/>
  <p:notesSz cx="6805613" cy="99393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ejkal Tomáš" initials="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7" autoAdjust="0"/>
    <p:restoredTop sz="86490" autoAdjust="0"/>
  </p:normalViewPr>
  <p:slideViewPr>
    <p:cSldViewPr>
      <p:cViewPr varScale="1">
        <p:scale>
          <a:sx n="69" d="100"/>
          <a:sy n="69" d="100"/>
        </p:scale>
        <p:origin x="103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9099" cy="496967"/>
          </a:xfrm>
          <a:prstGeom prst="rect">
            <a:avLst/>
          </a:prstGeom>
        </p:spPr>
        <p:txBody>
          <a:bodyPr vert="horz" lIns="91403" tIns="45701" rIns="91403" bIns="45701" rtlCol="0"/>
          <a:lstStyle>
            <a:lvl1pPr algn="l">
              <a:defRPr sz="1200"/>
            </a:lvl1pPr>
          </a:lstStyle>
          <a:p>
            <a:endParaRPr lang="cs-CZ"/>
          </a:p>
        </p:txBody>
      </p:sp>
      <p:sp>
        <p:nvSpPr>
          <p:cNvPr id="3" name="Zástupný symbol pro datum 2"/>
          <p:cNvSpPr>
            <a:spLocks noGrp="1"/>
          </p:cNvSpPr>
          <p:nvPr>
            <p:ph type="dt" sz="quarter" idx="1"/>
          </p:nvPr>
        </p:nvSpPr>
        <p:spPr>
          <a:xfrm>
            <a:off x="3854939" y="0"/>
            <a:ext cx="2949099" cy="496967"/>
          </a:xfrm>
          <a:prstGeom prst="rect">
            <a:avLst/>
          </a:prstGeom>
        </p:spPr>
        <p:txBody>
          <a:bodyPr vert="horz" lIns="91403" tIns="45701" rIns="91403" bIns="45701" rtlCol="0"/>
          <a:lstStyle>
            <a:lvl1pPr algn="r">
              <a:defRPr sz="1200"/>
            </a:lvl1pPr>
          </a:lstStyle>
          <a:p>
            <a:fld id="{CCA17192-AC57-49CD-99EE-A27B4F25C6F3}" type="datetimeFigureOut">
              <a:rPr lang="cs-CZ" smtClean="0"/>
              <a:t>10.11.2021</a:t>
            </a:fld>
            <a:endParaRPr lang="cs-CZ"/>
          </a:p>
        </p:txBody>
      </p:sp>
      <p:sp>
        <p:nvSpPr>
          <p:cNvPr id="4" name="Zástupný symbol pro zápatí 3"/>
          <p:cNvSpPr>
            <a:spLocks noGrp="1"/>
          </p:cNvSpPr>
          <p:nvPr>
            <p:ph type="ftr" sz="quarter" idx="2"/>
          </p:nvPr>
        </p:nvSpPr>
        <p:spPr>
          <a:xfrm>
            <a:off x="1" y="9440646"/>
            <a:ext cx="2949099" cy="496967"/>
          </a:xfrm>
          <a:prstGeom prst="rect">
            <a:avLst/>
          </a:prstGeom>
        </p:spPr>
        <p:txBody>
          <a:bodyPr vert="horz" lIns="91403" tIns="45701" rIns="91403" bIns="45701"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4939" y="9440646"/>
            <a:ext cx="2949099" cy="496967"/>
          </a:xfrm>
          <a:prstGeom prst="rect">
            <a:avLst/>
          </a:prstGeom>
        </p:spPr>
        <p:txBody>
          <a:bodyPr vert="horz" lIns="91403" tIns="45701" rIns="91403" bIns="45701" rtlCol="0" anchor="b"/>
          <a:lstStyle>
            <a:lvl1pPr algn="r">
              <a:defRPr sz="1200"/>
            </a:lvl1pPr>
          </a:lstStyle>
          <a:p>
            <a:fld id="{5D32AB51-F825-4B85-8CA9-C75389CDB8C9}" type="slidenum">
              <a:rPr lang="cs-CZ" smtClean="0"/>
              <a:t>‹#›</a:t>
            </a:fld>
            <a:endParaRPr lang="cs-CZ"/>
          </a:p>
        </p:txBody>
      </p:sp>
    </p:spTree>
    <p:extLst>
      <p:ext uri="{BB962C8B-B14F-4D97-AF65-F5344CB8AC3E}">
        <p14:creationId xmlns:p14="http://schemas.microsoft.com/office/powerpoint/2010/main" val="378802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9099" cy="496967"/>
          </a:xfrm>
          <a:prstGeom prst="rect">
            <a:avLst/>
          </a:prstGeom>
        </p:spPr>
        <p:txBody>
          <a:bodyPr vert="horz" lIns="91403" tIns="45701" rIns="91403" bIns="45701" rtlCol="0"/>
          <a:lstStyle>
            <a:lvl1pPr algn="l">
              <a:defRPr sz="1200"/>
            </a:lvl1pPr>
          </a:lstStyle>
          <a:p>
            <a:endParaRPr lang="cs-CZ"/>
          </a:p>
        </p:txBody>
      </p:sp>
      <p:sp>
        <p:nvSpPr>
          <p:cNvPr id="3" name="Zástupný symbol pro datum 2"/>
          <p:cNvSpPr>
            <a:spLocks noGrp="1"/>
          </p:cNvSpPr>
          <p:nvPr>
            <p:ph type="dt" idx="1"/>
          </p:nvPr>
        </p:nvSpPr>
        <p:spPr>
          <a:xfrm>
            <a:off x="3854939" y="0"/>
            <a:ext cx="2949099" cy="496967"/>
          </a:xfrm>
          <a:prstGeom prst="rect">
            <a:avLst/>
          </a:prstGeom>
        </p:spPr>
        <p:txBody>
          <a:bodyPr vert="horz" lIns="91403" tIns="45701" rIns="91403" bIns="45701" rtlCol="0"/>
          <a:lstStyle>
            <a:lvl1pPr algn="r">
              <a:defRPr sz="1200"/>
            </a:lvl1pPr>
          </a:lstStyle>
          <a:p>
            <a:fld id="{FE87B888-39AA-4CD2-B1E5-D694B1B6A7E5}" type="datetimeFigureOut">
              <a:rPr lang="cs-CZ" smtClean="0"/>
              <a:t>10.11.2021</a:t>
            </a:fld>
            <a:endParaRPr lang="cs-CZ"/>
          </a:p>
        </p:txBody>
      </p:sp>
      <p:sp>
        <p:nvSpPr>
          <p:cNvPr id="4" name="Zástupný symbol pro obrázek snímku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403" tIns="45701" rIns="91403" bIns="45701" rtlCol="0" anchor="ctr"/>
          <a:lstStyle/>
          <a:p>
            <a:endParaRPr lang="cs-CZ"/>
          </a:p>
        </p:txBody>
      </p:sp>
      <p:sp>
        <p:nvSpPr>
          <p:cNvPr id="5" name="Zástupný symbol pro poznámky 4"/>
          <p:cNvSpPr>
            <a:spLocks noGrp="1"/>
          </p:cNvSpPr>
          <p:nvPr>
            <p:ph type="body" sz="quarter" idx="3"/>
          </p:nvPr>
        </p:nvSpPr>
        <p:spPr>
          <a:xfrm>
            <a:off x="680562" y="4721186"/>
            <a:ext cx="5444490" cy="4472702"/>
          </a:xfrm>
          <a:prstGeom prst="rect">
            <a:avLst/>
          </a:prstGeom>
        </p:spPr>
        <p:txBody>
          <a:bodyPr vert="horz" lIns="91403" tIns="45701" rIns="91403" bIns="45701"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40646"/>
            <a:ext cx="2949099" cy="496967"/>
          </a:xfrm>
          <a:prstGeom prst="rect">
            <a:avLst/>
          </a:prstGeom>
        </p:spPr>
        <p:txBody>
          <a:bodyPr vert="horz" lIns="91403" tIns="45701" rIns="91403" bIns="45701"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4939" y="9440646"/>
            <a:ext cx="2949099" cy="496967"/>
          </a:xfrm>
          <a:prstGeom prst="rect">
            <a:avLst/>
          </a:prstGeom>
        </p:spPr>
        <p:txBody>
          <a:bodyPr vert="horz" lIns="91403" tIns="45701" rIns="91403" bIns="45701" rtlCol="0" anchor="b"/>
          <a:lstStyle>
            <a:lvl1pPr algn="r">
              <a:defRPr sz="1200"/>
            </a:lvl1pPr>
          </a:lstStyle>
          <a:p>
            <a:fld id="{11CB12D6-7B37-40A2-8CC0-41EAD27FD795}" type="slidenum">
              <a:rPr lang="cs-CZ" smtClean="0"/>
              <a:t>‹#›</a:t>
            </a:fld>
            <a:endParaRPr lang="cs-CZ"/>
          </a:p>
        </p:txBody>
      </p:sp>
    </p:spTree>
    <p:extLst>
      <p:ext uri="{BB962C8B-B14F-4D97-AF65-F5344CB8AC3E}">
        <p14:creationId xmlns:p14="http://schemas.microsoft.com/office/powerpoint/2010/main" val="335894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10004978\Desktop\Novela%20139_2004%20Sb\LRV%202021\139\ASPI'&amp;link='139\2004%20Sb.%25233'&amp;ucin-k-dni='30.12.999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4</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19</a:t>
            </a:fld>
            <a:endParaRPr lang="cs-CZ"/>
          </a:p>
        </p:txBody>
      </p:sp>
    </p:spTree>
    <p:extLst>
      <p:ext uri="{BB962C8B-B14F-4D97-AF65-F5344CB8AC3E}">
        <p14:creationId xmlns:p14="http://schemas.microsoft.com/office/powerpoint/2010/main" val="375618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20</a:t>
            </a:fld>
            <a:endParaRPr lang="cs-CZ"/>
          </a:p>
        </p:txBody>
      </p:sp>
    </p:spTree>
    <p:extLst>
      <p:ext uri="{BB962C8B-B14F-4D97-AF65-F5344CB8AC3E}">
        <p14:creationId xmlns:p14="http://schemas.microsoft.com/office/powerpoint/2010/main" val="312014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6</a:t>
            </a:fld>
            <a:endParaRPr lang="cs-CZ" dirty="0"/>
          </a:p>
        </p:txBody>
      </p:sp>
    </p:spTree>
    <p:extLst>
      <p:ext uri="{BB962C8B-B14F-4D97-AF65-F5344CB8AC3E}">
        <p14:creationId xmlns:p14="http://schemas.microsoft.com/office/powerpoint/2010/main" val="39934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7</a:t>
            </a:fld>
            <a:endParaRPr lang="cs-CZ" dirty="0"/>
          </a:p>
        </p:txBody>
      </p:sp>
    </p:spTree>
    <p:extLst>
      <p:ext uri="{BB962C8B-B14F-4D97-AF65-F5344CB8AC3E}">
        <p14:creationId xmlns:p14="http://schemas.microsoft.com/office/powerpoint/2010/main" val="107811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§2</a:t>
            </a:r>
          </a:p>
          <a:p>
            <a:r>
              <a:rPr lang="cs-CZ" sz="1200" kern="1200" dirty="0" smtClean="0">
                <a:solidFill>
                  <a:schemeClr val="tx1"/>
                </a:solidFill>
                <a:effectLst/>
                <a:latin typeface="+mn-lt"/>
                <a:ea typeface="+mn-ea"/>
                <a:cs typeface="+mn-cs"/>
              </a:rPr>
              <a:t>(1) K umělé obnově lesa a zalesňování lze použít pouze reprodukční materiál stanovištně vhodných druhů lesních dřevin, který splňuje podmínky přenosu pro konkrétní místo výsadby podle § 1 a u něhož je doložen původ.</a:t>
            </a:r>
          </a:p>
          <a:p>
            <a:r>
              <a:rPr lang="cs-CZ" sz="1200" kern="1200" dirty="0" smtClean="0">
                <a:solidFill>
                  <a:schemeClr val="tx1"/>
                </a:solidFill>
                <a:effectLst/>
                <a:latin typeface="+mn-lt"/>
                <a:ea typeface="+mn-ea"/>
                <a:cs typeface="+mn-cs"/>
              </a:rPr>
              <a:t>(2) Při zalesňování zajišťuje vlastník pozemku v součinnosti s odborným lesním hospodářem zpracování projektu zalesnění, který obsahuje skladbu dřevin podle druhů a jejich množství a který je přílohou žádosti o vydání rozhodnutí podle </a:t>
            </a:r>
            <a:r>
              <a:rPr lang="cs-CZ" sz="1200" u="none" strike="noStrike" kern="1200" dirty="0" smtClean="0">
                <a:solidFill>
                  <a:schemeClr val="tx1"/>
                </a:solidFill>
                <a:effectLst/>
                <a:latin typeface="+mn-lt"/>
                <a:ea typeface="+mn-ea"/>
                <a:cs typeface="+mn-cs"/>
                <a:hlinkClick r:id="rId3" action="ppaction://hlinkfile"/>
              </a:rPr>
              <a:t>§ 3 odst. 4</a:t>
            </a:r>
            <a:r>
              <a:rPr lang="cs-CZ" sz="1200" kern="1200" dirty="0" smtClean="0">
                <a:solidFill>
                  <a:schemeClr val="tx1"/>
                </a:solidFill>
                <a:effectLst/>
                <a:latin typeface="+mn-lt"/>
                <a:ea typeface="+mn-ea"/>
                <a:cs typeface="+mn-cs"/>
              </a:rPr>
              <a:t> zákona. </a:t>
            </a:r>
          </a:p>
          <a:p>
            <a:r>
              <a:rPr lang="cs-CZ" sz="1200" kern="1200" dirty="0" smtClean="0">
                <a:solidFill>
                  <a:schemeClr val="tx1"/>
                </a:solidFill>
                <a:effectLst/>
                <a:latin typeface="+mn-lt"/>
                <a:ea typeface="+mn-ea"/>
                <a:cs typeface="+mn-cs"/>
              </a:rPr>
              <a:t>(3) Počet a kvalita sadebního materiálu lesních dřevin, popřípadě jedinců z přirozené obnovy nebo síje jednotlivých druhů lesních dřevin se volí tak, aby bylo dosaženo zajištěného lesního porostu a současně byly vytvořeny předpoklady k dosažení stanovištně vhodné druhové skladby lesního porostu. Za stanovištně vhodné dřeviny jsou považovány ty druhy lesních dřevin, které na daném stanovišti plní funkce lesa. Jedná se zejména o dřeviny uvedené pro daný cílový hospodářský soubor v jiném právním předpise</a:t>
            </a:r>
            <a:r>
              <a:rPr lang="cs-CZ" sz="1200" kern="1200" baseline="30000" dirty="0" smtClean="0">
                <a:solidFill>
                  <a:schemeClr val="tx1"/>
                </a:solidFill>
                <a:effectLst/>
                <a:latin typeface="+mn-lt"/>
                <a:ea typeface="+mn-ea"/>
                <a:cs typeface="+mn-cs"/>
              </a:rPr>
              <a:t>6)</a:t>
            </a:r>
            <a:r>
              <a:rPr lang="cs-CZ" sz="1200" kern="1200" dirty="0" smtClean="0">
                <a:solidFill>
                  <a:schemeClr val="tx1"/>
                </a:solidFill>
                <a:effectLst/>
                <a:latin typeface="+mn-lt"/>
                <a:ea typeface="+mn-ea"/>
                <a:cs typeface="+mn-cs"/>
              </a:rPr>
              <a:t>. Minimální počty jedinců jednotlivých druhů dřevin na jeden hektar pozemku při obnově lesa a zalesňování jsou uvedeny v příloze č. 4 k této vyhlášce. </a:t>
            </a:r>
          </a:p>
          <a:p>
            <a:r>
              <a:rPr lang="cs-CZ" sz="1200" kern="1200" dirty="0" smtClean="0">
                <a:solidFill>
                  <a:schemeClr val="tx1"/>
                </a:solidFill>
                <a:effectLst/>
                <a:latin typeface="+mn-lt"/>
                <a:ea typeface="+mn-ea"/>
                <a:cs typeface="+mn-cs"/>
              </a:rPr>
              <a:t>(4) Za zalesněný je pozemek, nově prohlášený za pozemek určený k plnění funkcí lesa, považován tehdy, roste-li na něm alespoň 90 % minimálního počtu životaschopných jedinců stanovištně vhodných dřevin, rovnoměrně rozmístěných po ploše.</a:t>
            </a:r>
          </a:p>
          <a:p>
            <a:r>
              <a:rPr lang="cs-CZ" sz="1200" kern="1200" dirty="0" smtClean="0">
                <a:solidFill>
                  <a:schemeClr val="tx1"/>
                </a:solidFill>
                <a:effectLst/>
                <a:latin typeface="+mn-lt"/>
                <a:ea typeface="+mn-ea"/>
                <a:cs typeface="+mn-cs"/>
              </a:rPr>
              <a:t>(5) Za obnovený je pozemek považován tehdy, roste-li na něm alespoň 60 % minimálního počtu životaschopných jedinců stanovištně vhodných dřevin, rovnoměrně rozmístěných po ploše.</a:t>
            </a:r>
          </a:p>
          <a:p>
            <a:r>
              <a:rPr lang="cs-CZ" sz="1200" kern="1200" dirty="0" smtClean="0">
                <a:solidFill>
                  <a:schemeClr val="tx1"/>
                </a:solidFill>
                <a:effectLst/>
                <a:latin typeface="+mn-lt"/>
                <a:ea typeface="+mn-ea"/>
                <a:cs typeface="+mn-cs"/>
              </a:rPr>
              <a:t>(6) Povinnost naplnit závazné ustanovení minimálního podílu melioračních a zpevňujících dřevin podle § 24 odst. 2 zákona při obnově porostu musí být splněna nejpozději na konci lhůty určené pro zajištění podle § 31 odst. 6 zákona.</a:t>
            </a:r>
          </a:p>
          <a:p>
            <a:r>
              <a:rPr lang="cs-CZ" sz="1200" kern="1200" dirty="0" smtClean="0">
                <a:solidFill>
                  <a:schemeClr val="tx1"/>
                </a:solidFill>
                <a:effectLst/>
                <a:latin typeface="+mn-lt"/>
                <a:ea typeface="+mn-ea"/>
                <a:cs typeface="+mn-cs"/>
              </a:rPr>
              <a:t>(7) Rovnoměrné rozmístění jedinců po ploše nemusí být dodrženo při obnovách horských lesů v osmém a devátém stupni, u lesů nízkých a středních a dále v případech požadavků vyplývajících z funkčního zaměření lesa u kategorie lesů ochranných a u kategorie lesů zvláštního určení. Rovnoměrné rozmístění jedinců po ploše nemusí být také dodrženo na kalamitní holině, která svými rozměry překračuje přípustnou velikost holé seče uvedenou v  § 31 odst. 2 zákona a je obnovována pomocí dřevin základních přípravných.</a:t>
            </a:r>
          </a:p>
          <a:p>
            <a:r>
              <a:rPr lang="cs-CZ" sz="1200" kern="1200" dirty="0" smtClean="0">
                <a:solidFill>
                  <a:schemeClr val="tx1"/>
                </a:solidFill>
                <a:effectLst/>
                <a:latin typeface="+mn-lt"/>
                <a:ea typeface="+mn-ea"/>
                <a:cs typeface="+mn-cs"/>
              </a:rPr>
              <a:t>(8) Za zajištěný je lesní porost vzniklý zalesňováním nebo obnovou lesa považován při splnění těchto podmínek: </a:t>
            </a:r>
          </a:p>
          <a:p>
            <a:r>
              <a:rPr lang="cs-CZ" sz="1200" kern="1200" dirty="0" smtClean="0">
                <a:solidFill>
                  <a:schemeClr val="tx1"/>
                </a:solidFill>
                <a:effectLst/>
                <a:latin typeface="+mn-lt"/>
                <a:ea typeface="+mn-ea"/>
                <a:cs typeface="+mn-cs"/>
              </a:rPr>
              <a:t>a) jedinci jsou po ploše rovnoměrně jednotlivě nebo skupinovitě rozmístěni a jejich počet je alespoň 80 % minimálního počtu pro obnovu nebo zalesnění uvedeného v příloze č. 4 k této vyhlášce,</a:t>
            </a:r>
          </a:p>
          <a:p>
            <a:r>
              <a:rPr lang="cs-CZ" sz="1200" kern="1200" dirty="0" smtClean="0">
                <a:solidFill>
                  <a:schemeClr val="tx1"/>
                </a:solidFill>
                <a:effectLst/>
                <a:latin typeface="+mn-lt"/>
                <a:ea typeface="+mn-ea"/>
                <a:cs typeface="+mn-cs"/>
              </a:rPr>
              <a:t>b) jedinci vykazují trvalý výškový přírůst a </a:t>
            </a:r>
          </a:p>
          <a:p>
            <a:r>
              <a:rPr lang="cs-CZ" sz="1200" kern="1200" dirty="0" smtClean="0">
                <a:solidFill>
                  <a:schemeClr val="tx1"/>
                </a:solidFill>
                <a:effectLst/>
                <a:latin typeface="+mn-lt"/>
                <a:ea typeface="+mn-ea"/>
                <a:cs typeface="+mn-cs"/>
              </a:rPr>
              <a:t>c) jedinci jsou odrostlí negativnímu vlivu </a:t>
            </a:r>
            <a:r>
              <a:rPr lang="cs-CZ" sz="1200" kern="1200" dirty="0" err="1" smtClean="0">
                <a:solidFill>
                  <a:schemeClr val="tx1"/>
                </a:solidFill>
                <a:effectLst/>
                <a:latin typeface="+mn-lt"/>
                <a:ea typeface="+mn-ea"/>
                <a:cs typeface="+mn-cs"/>
              </a:rPr>
              <a:t>buřeně</a:t>
            </a:r>
            <a:r>
              <a:rPr lang="cs-CZ" sz="1200" kern="1200" dirty="0" smtClean="0">
                <a:solidFill>
                  <a:schemeClr val="tx1"/>
                </a:solidFill>
                <a:effectLst/>
                <a:latin typeface="+mn-lt"/>
                <a:ea typeface="+mn-ea"/>
                <a:cs typeface="+mn-cs"/>
              </a:rPr>
              <a:t> a nejsou výrazně poškozeni. </a:t>
            </a:r>
          </a:p>
          <a:p>
            <a:r>
              <a:rPr lang="cs-CZ" sz="1200" kern="1200" dirty="0" smtClean="0">
                <a:solidFill>
                  <a:schemeClr val="tx1"/>
                </a:solidFill>
                <a:effectLst/>
                <a:latin typeface="+mn-lt"/>
                <a:ea typeface="+mn-ea"/>
                <a:cs typeface="+mn-cs"/>
              </a:rPr>
              <a:t>(9) Pro umělou obnovu lesa a zalesňování se použije vegetativně množený reprodukční materiál pouze tehdy, vyhovuje-li požadavkům na kategorii selektovaného nebo kvalifikovaného reprodukčního materiálu, popřípadě testovaného reprodukčního materiálu, při zachování dostatečného zastoupení klonů.  </a:t>
            </a:r>
          </a:p>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10</a:t>
            </a:fld>
            <a:endParaRPr lang="cs-CZ"/>
          </a:p>
        </p:txBody>
      </p:sp>
    </p:spTree>
    <p:extLst>
      <p:ext uri="{BB962C8B-B14F-4D97-AF65-F5344CB8AC3E}">
        <p14:creationId xmlns:p14="http://schemas.microsoft.com/office/powerpoint/2010/main" val="348634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§1</a:t>
            </a:r>
          </a:p>
          <a:p>
            <a:r>
              <a:rPr lang="cs-CZ" sz="1200" kern="1200" dirty="0" smtClean="0">
                <a:solidFill>
                  <a:schemeClr val="tx1"/>
                </a:solidFill>
                <a:effectLst/>
                <a:latin typeface="+mn-lt"/>
                <a:ea typeface="+mn-ea"/>
                <a:cs typeface="+mn-cs"/>
              </a:rPr>
              <a:t>(1) Přenosem reprodukčního materiálu lesních dřevin se rozumí přenos z místa zdroje na místo použití při umělé obnově lesních porostů a zalesňování pozemků prohlášených za pozemky určené k plnění funkcí lesa.</a:t>
            </a:r>
          </a:p>
          <a:p>
            <a:r>
              <a:rPr lang="cs-CZ" sz="1200" kern="1200" dirty="0" smtClean="0">
                <a:solidFill>
                  <a:schemeClr val="tx1"/>
                </a:solidFill>
                <a:effectLst/>
                <a:latin typeface="+mn-lt"/>
                <a:ea typeface="+mn-ea"/>
                <a:cs typeface="+mn-cs"/>
              </a:rPr>
              <a:t>(2) Nelze-li krýt potřebu reprodukčního materiálu v rámci stejné přírodní lesní oblasti</a:t>
            </a:r>
            <a:r>
              <a:rPr lang="cs-CZ" sz="1200" kern="1200" baseline="30000" dirty="0" smtClean="0">
                <a:solidFill>
                  <a:schemeClr val="tx1"/>
                </a:solidFill>
                <a:effectLst/>
                <a:latin typeface="+mn-lt"/>
                <a:ea typeface="+mn-ea"/>
                <a:cs typeface="+mn-cs"/>
              </a:rPr>
              <a:t>1)</a:t>
            </a:r>
            <a:r>
              <a:rPr lang="cs-CZ" sz="1200" kern="1200" dirty="0" smtClean="0">
                <a:solidFill>
                  <a:schemeClr val="tx1"/>
                </a:solidFill>
                <a:effectLst/>
                <a:latin typeface="+mn-lt"/>
                <a:ea typeface="+mn-ea"/>
                <a:cs typeface="+mn-cs"/>
              </a:rPr>
              <a:t>, lze provádět jeho přenos za dodržení  pravidel uvedených v příloze č. 1 k této vyhlášce.</a:t>
            </a:r>
          </a:p>
          <a:p>
            <a:r>
              <a:rPr lang="cs-CZ" sz="1200" kern="1200" dirty="0" smtClean="0">
                <a:solidFill>
                  <a:schemeClr val="tx1"/>
                </a:solidFill>
                <a:effectLst/>
                <a:latin typeface="+mn-lt"/>
                <a:ea typeface="+mn-ea"/>
                <a:cs typeface="+mn-cs"/>
              </a:rPr>
              <a:t>(3) Přenos lze provádět v rámci výškových pásem určených lesními vegetačními stupni</a:t>
            </a:r>
            <a:r>
              <a:rPr lang="cs-CZ" sz="1200" kern="1200" baseline="30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Nelze–</a:t>
            </a:r>
            <a:r>
              <a:rPr lang="cs-CZ" sz="1200" kern="1200" dirty="0" err="1" smtClean="0">
                <a:solidFill>
                  <a:schemeClr val="tx1"/>
                </a:solidFill>
                <a:effectLst/>
                <a:latin typeface="+mn-lt"/>
                <a:ea typeface="+mn-ea"/>
                <a:cs typeface="+mn-cs"/>
              </a:rPr>
              <a:t>li</a:t>
            </a:r>
            <a:r>
              <a:rPr lang="cs-CZ" sz="1200" kern="1200" dirty="0" smtClean="0">
                <a:solidFill>
                  <a:schemeClr val="tx1"/>
                </a:solidFill>
                <a:effectLst/>
                <a:latin typeface="+mn-lt"/>
                <a:ea typeface="+mn-ea"/>
                <a:cs typeface="+mn-cs"/>
              </a:rPr>
              <a:t> krýt potřebu reprodukčního materiálu v rámci daného stupně, lze provádět jeho přenos způsobem uvedeným v příloze č. 2 k této vyhlášce. </a:t>
            </a:r>
          </a:p>
          <a:p>
            <a:r>
              <a:rPr lang="cs-CZ" sz="1200" kern="1200" dirty="0" smtClean="0">
                <a:solidFill>
                  <a:schemeClr val="tx1"/>
                </a:solidFill>
                <a:effectLst/>
                <a:latin typeface="+mn-lt"/>
                <a:ea typeface="+mn-ea"/>
                <a:cs typeface="+mn-cs"/>
              </a:rPr>
              <a:t>(4) Pravidla použití dovezeného reprodukčního materiálu douglasky tisolisté a jedle obrovské ze Spojených států amerických a Kanady jsou uvedena v příloze č. 3 k této vyhlášce.</a:t>
            </a:r>
          </a:p>
          <a:p>
            <a:r>
              <a:rPr lang="cs-CZ" sz="1200" kern="1200" dirty="0" smtClean="0">
                <a:solidFill>
                  <a:schemeClr val="tx1"/>
                </a:solidFill>
                <a:effectLst/>
                <a:latin typeface="+mn-lt"/>
                <a:ea typeface="+mn-ea"/>
                <a:cs typeface="+mn-cs"/>
              </a:rPr>
              <a:t>(5) Nelze-li krýt potřebu reprodukčního materiálu v rámci přenosů podle odstavců 2 až 3, může Ministerstvo zemědělství na základě odborného stanoviska, zpracovaného na jeho žádost, udělit výjimku pro použití semenného materiálu ze stanovištně vhodných uznaných zdrojů států Evropské unie. Požadavky na kvalitu uznaných zdrojů reprodukčního materiálu mimo území České republiky musí odpovídat kritériím uvedeným v jiném právním předpise </a:t>
            </a:r>
            <a:r>
              <a:rPr lang="cs-CZ" sz="1200" kern="1200" baseline="30000" dirty="0" smtClean="0">
                <a:solidFill>
                  <a:schemeClr val="tx1"/>
                </a:solidFill>
                <a:effectLst/>
                <a:latin typeface="+mn-lt"/>
                <a:ea typeface="+mn-ea"/>
                <a:cs typeface="+mn-cs"/>
              </a:rPr>
              <a:t>3)</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(6) Použití reprodukčního materiálu pocházejícího ze semenných sadů, rodičů rodiny, ortetů, klonů nebo směsí klonů musí splňovat podmínky stanovené v rozhodnutí nebo dokladu o uznání zdroje reprodukčního materiálu podle jiného právního předpisu</a:t>
            </a:r>
            <a:r>
              <a:rPr lang="cs-CZ" sz="1200" kern="1200" baseline="30000" dirty="0" smtClean="0">
                <a:solidFill>
                  <a:schemeClr val="tx1"/>
                </a:solidFill>
                <a:effectLst/>
                <a:latin typeface="+mn-lt"/>
                <a:ea typeface="+mn-ea"/>
                <a:cs typeface="+mn-cs"/>
              </a:rPr>
              <a:t>4)</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(7) Pravidla pro použití reprodukčního materiálu pro obnovu lesa v genových základnách vyhlášených podle jiného právního předpisu</a:t>
            </a:r>
            <a:r>
              <a:rPr lang="cs-CZ" sz="1200" kern="1200" baseline="30000" dirty="0" smtClean="0">
                <a:solidFill>
                  <a:schemeClr val="tx1"/>
                </a:solidFill>
                <a:effectLst/>
                <a:latin typeface="+mn-lt"/>
                <a:ea typeface="+mn-ea"/>
                <a:cs typeface="+mn-cs"/>
              </a:rPr>
              <a:t>5) </a:t>
            </a:r>
            <a:r>
              <a:rPr lang="cs-CZ" sz="1200" kern="1200" dirty="0" smtClean="0">
                <a:solidFill>
                  <a:schemeClr val="tx1"/>
                </a:solidFill>
                <a:effectLst/>
                <a:latin typeface="+mn-lt"/>
                <a:ea typeface="+mn-ea"/>
                <a:cs typeface="+mn-cs"/>
              </a:rPr>
              <a:t>nejsou v zájmu zachování a reprodukce domácího genofondu lesních dřevin v těchto územích touto vyhláškou dotčena.</a:t>
            </a:r>
          </a:p>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11</a:t>
            </a:fld>
            <a:endParaRPr lang="cs-CZ"/>
          </a:p>
        </p:txBody>
      </p:sp>
    </p:spTree>
    <p:extLst>
      <p:ext uri="{BB962C8B-B14F-4D97-AF65-F5344CB8AC3E}">
        <p14:creationId xmlns:p14="http://schemas.microsoft.com/office/powerpoint/2010/main" val="216637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§1</a:t>
            </a:r>
          </a:p>
          <a:p>
            <a:r>
              <a:rPr lang="cs-CZ" sz="1200" kern="1200" dirty="0" smtClean="0">
                <a:solidFill>
                  <a:schemeClr val="tx1"/>
                </a:solidFill>
                <a:effectLst/>
                <a:latin typeface="+mn-lt"/>
                <a:ea typeface="+mn-ea"/>
                <a:cs typeface="+mn-cs"/>
              </a:rPr>
              <a:t>(1) Přenosem reprodukčního materiálu lesních dřevin se rozumí přenos z místa zdroje na místo použití při umělé obnově lesních porostů a zalesňování pozemků prohlášených za pozemky určené k plnění funkcí lesa.</a:t>
            </a:r>
          </a:p>
          <a:p>
            <a:r>
              <a:rPr lang="cs-CZ" sz="1200" kern="1200" dirty="0" smtClean="0">
                <a:solidFill>
                  <a:schemeClr val="tx1"/>
                </a:solidFill>
                <a:effectLst/>
                <a:latin typeface="+mn-lt"/>
                <a:ea typeface="+mn-ea"/>
                <a:cs typeface="+mn-cs"/>
              </a:rPr>
              <a:t>(2) Nelze-li krýt potřebu reprodukčního materiálu v rámci stejné přírodní lesní oblasti</a:t>
            </a:r>
            <a:r>
              <a:rPr lang="cs-CZ" sz="1200" kern="1200" baseline="30000" dirty="0" smtClean="0">
                <a:solidFill>
                  <a:schemeClr val="tx1"/>
                </a:solidFill>
                <a:effectLst/>
                <a:latin typeface="+mn-lt"/>
                <a:ea typeface="+mn-ea"/>
                <a:cs typeface="+mn-cs"/>
              </a:rPr>
              <a:t>1)</a:t>
            </a:r>
            <a:r>
              <a:rPr lang="cs-CZ" sz="1200" kern="1200" dirty="0" smtClean="0">
                <a:solidFill>
                  <a:schemeClr val="tx1"/>
                </a:solidFill>
                <a:effectLst/>
                <a:latin typeface="+mn-lt"/>
                <a:ea typeface="+mn-ea"/>
                <a:cs typeface="+mn-cs"/>
              </a:rPr>
              <a:t>, lze provádět jeho přenos za dodržení  pravidel uvedených v příloze č. 1 k této vyhlášce.</a:t>
            </a:r>
          </a:p>
          <a:p>
            <a:r>
              <a:rPr lang="cs-CZ" sz="1200" kern="1200" dirty="0" smtClean="0">
                <a:solidFill>
                  <a:schemeClr val="tx1"/>
                </a:solidFill>
                <a:effectLst/>
                <a:latin typeface="+mn-lt"/>
                <a:ea typeface="+mn-ea"/>
                <a:cs typeface="+mn-cs"/>
              </a:rPr>
              <a:t>(3) Přenos lze provádět v rámci výškových pásem určených lesními vegetačními stupni</a:t>
            </a:r>
            <a:r>
              <a:rPr lang="cs-CZ" sz="1200" kern="1200" baseline="30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Nelze–</a:t>
            </a:r>
            <a:r>
              <a:rPr lang="cs-CZ" sz="1200" kern="1200" dirty="0" err="1" smtClean="0">
                <a:solidFill>
                  <a:schemeClr val="tx1"/>
                </a:solidFill>
                <a:effectLst/>
                <a:latin typeface="+mn-lt"/>
                <a:ea typeface="+mn-ea"/>
                <a:cs typeface="+mn-cs"/>
              </a:rPr>
              <a:t>li</a:t>
            </a:r>
            <a:r>
              <a:rPr lang="cs-CZ" sz="1200" kern="1200" dirty="0" smtClean="0">
                <a:solidFill>
                  <a:schemeClr val="tx1"/>
                </a:solidFill>
                <a:effectLst/>
                <a:latin typeface="+mn-lt"/>
                <a:ea typeface="+mn-ea"/>
                <a:cs typeface="+mn-cs"/>
              </a:rPr>
              <a:t> krýt potřebu reprodukčního materiálu v rámci daného stupně, lze provádět jeho přenos způsobem uvedeným v příloze č. 2 k této vyhlášce. </a:t>
            </a:r>
          </a:p>
          <a:p>
            <a:r>
              <a:rPr lang="cs-CZ" sz="1200" kern="1200" dirty="0" smtClean="0">
                <a:solidFill>
                  <a:schemeClr val="tx1"/>
                </a:solidFill>
                <a:effectLst/>
                <a:latin typeface="+mn-lt"/>
                <a:ea typeface="+mn-ea"/>
                <a:cs typeface="+mn-cs"/>
              </a:rPr>
              <a:t>(4) Pravidla použití dovezeného reprodukčního materiálu douglasky tisolisté a jedle obrovské ze Spojených států amerických a Kanady jsou uvedena v příloze č. 3 k této vyhlášce.</a:t>
            </a:r>
          </a:p>
          <a:p>
            <a:r>
              <a:rPr lang="cs-CZ" sz="1200" kern="1200" dirty="0" smtClean="0">
                <a:solidFill>
                  <a:schemeClr val="tx1"/>
                </a:solidFill>
                <a:effectLst/>
                <a:latin typeface="+mn-lt"/>
                <a:ea typeface="+mn-ea"/>
                <a:cs typeface="+mn-cs"/>
              </a:rPr>
              <a:t>(5) Nelze-li krýt potřebu reprodukčního materiálu v rámci přenosů podle odstavců 2 až 3, může Ministerstvo zemědělství na základě odborného stanoviska, zpracovaného na jeho žádost, udělit výjimku pro použití semenného materiálu ze stanovištně vhodných uznaných zdrojů států Evropské unie. Požadavky na kvalitu uznaných zdrojů reprodukčního materiálu mimo území České republiky musí odpovídat kritériím uvedeným v jiném právním předpise </a:t>
            </a:r>
            <a:r>
              <a:rPr lang="cs-CZ" sz="1200" kern="1200" baseline="30000" dirty="0" smtClean="0">
                <a:solidFill>
                  <a:schemeClr val="tx1"/>
                </a:solidFill>
                <a:effectLst/>
                <a:latin typeface="+mn-lt"/>
                <a:ea typeface="+mn-ea"/>
                <a:cs typeface="+mn-cs"/>
              </a:rPr>
              <a:t>3)</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(6) Použití reprodukčního materiálu pocházejícího ze semenných sadů, rodičů rodiny, ortetů, klonů nebo směsí klonů musí splňovat podmínky stanovené v rozhodnutí nebo dokladu o uznání zdroje reprodukčního materiálu podle jiného právního předpisu</a:t>
            </a:r>
            <a:r>
              <a:rPr lang="cs-CZ" sz="1200" kern="1200" baseline="30000" dirty="0" smtClean="0">
                <a:solidFill>
                  <a:schemeClr val="tx1"/>
                </a:solidFill>
                <a:effectLst/>
                <a:latin typeface="+mn-lt"/>
                <a:ea typeface="+mn-ea"/>
                <a:cs typeface="+mn-cs"/>
              </a:rPr>
              <a:t>4)</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(7) Pravidla pro použití reprodukčního materiálu pro obnovu lesa v genových základnách vyhlášených podle jiného právního předpisu</a:t>
            </a:r>
            <a:r>
              <a:rPr lang="cs-CZ" sz="1200" kern="1200" baseline="30000" dirty="0" smtClean="0">
                <a:solidFill>
                  <a:schemeClr val="tx1"/>
                </a:solidFill>
                <a:effectLst/>
                <a:latin typeface="+mn-lt"/>
                <a:ea typeface="+mn-ea"/>
                <a:cs typeface="+mn-cs"/>
              </a:rPr>
              <a:t>5) </a:t>
            </a:r>
            <a:r>
              <a:rPr lang="cs-CZ" sz="1200" kern="1200" dirty="0" smtClean="0">
                <a:solidFill>
                  <a:schemeClr val="tx1"/>
                </a:solidFill>
                <a:effectLst/>
                <a:latin typeface="+mn-lt"/>
                <a:ea typeface="+mn-ea"/>
                <a:cs typeface="+mn-cs"/>
              </a:rPr>
              <a:t>nejsou v zájmu zachování a reprodukce domácího genofondu lesních dřevin v těchto územích touto vyhláškou dotčena.</a:t>
            </a:r>
          </a:p>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12</a:t>
            </a:fld>
            <a:endParaRPr lang="cs-CZ"/>
          </a:p>
        </p:txBody>
      </p:sp>
    </p:spTree>
    <p:extLst>
      <p:ext uri="{BB962C8B-B14F-4D97-AF65-F5344CB8AC3E}">
        <p14:creationId xmlns:p14="http://schemas.microsoft.com/office/powerpoint/2010/main" val="104843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16</a:t>
            </a:fld>
            <a:endParaRPr lang="cs-CZ"/>
          </a:p>
        </p:txBody>
      </p:sp>
    </p:spTree>
    <p:extLst>
      <p:ext uri="{BB962C8B-B14F-4D97-AF65-F5344CB8AC3E}">
        <p14:creationId xmlns:p14="http://schemas.microsoft.com/office/powerpoint/2010/main" val="396189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17</a:t>
            </a:fld>
            <a:endParaRPr lang="cs-CZ"/>
          </a:p>
        </p:txBody>
      </p:sp>
    </p:spTree>
    <p:extLst>
      <p:ext uri="{BB962C8B-B14F-4D97-AF65-F5344CB8AC3E}">
        <p14:creationId xmlns:p14="http://schemas.microsoft.com/office/powerpoint/2010/main" val="292581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1CB12D6-7B37-40A2-8CC0-41EAD27FD795}" type="slidenum">
              <a:rPr lang="cs-CZ" smtClean="0"/>
              <a:t>18</a:t>
            </a:fld>
            <a:endParaRPr lang="cs-CZ"/>
          </a:p>
        </p:txBody>
      </p:sp>
    </p:spTree>
    <p:extLst>
      <p:ext uri="{BB962C8B-B14F-4D97-AF65-F5344CB8AC3E}">
        <p14:creationId xmlns:p14="http://schemas.microsoft.com/office/powerpoint/2010/main" val="21691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rmAutofit/>
          </a:bodyPr>
          <a:lstStyle>
            <a:lvl1pPr algn="ctr">
              <a:defRPr sz="4000"/>
            </a:lvl1pPr>
          </a:lstStyle>
          <a:p>
            <a:r>
              <a:rPr lang="en-US"/>
              <a:t>Click to edit Master title style</a:t>
            </a:r>
            <a:endParaRPr lang="cs-CZ" dirty="0"/>
          </a:p>
        </p:txBody>
      </p:sp>
      <p:sp>
        <p:nvSpPr>
          <p:cNvPr id="3" name="Podnadpis 2"/>
          <p:cNvSpPr>
            <a:spLocks noGrp="1"/>
          </p:cNvSpPr>
          <p:nvPr>
            <p:ph type="subTitle" idx="1"/>
          </p:nvPr>
        </p:nvSpPr>
        <p:spPr>
          <a:xfrm>
            <a:off x="1371600" y="38862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dirty="0"/>
          </a:p>
        </p:txBody>
      </p:sp>
      <p:sp>
        <p:nvSpPr>
          <p:cNvPr id="4" name="Zástupný symbol pro datum 3"/>
          <p:cNvSpPr>
            <a:spLocks noGrp="1"/>
          </p:cNvSpPr>
          <p:nvPr>
            <p:ph type="dt" sz="half" idx="10"/>
          </p:nvPr>
        </p:nvSpPr>
        <p:spPr/>
        <p:txBody>
          <a:bodyPr/>
          <a:lstStyle/>
          <a:p>
            <a:fld id="{BAAA47E2-A260-4352-9328-8A215358A879}" type="datetimeFigureOut">
              <a:rPr lang="cs-CZ" smtClean="0"/>
              <a:t>10.11.2021</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7" name="Zástupný symbol pro text 6"/>
          <p:cNvSpPr>
            <a:spLocks noGrp="1"/>
          </p:cNvSpPr>
          <p:nvPr>
            <p:ph type="body" sz="quarter" idx="13"/>
          </p:nvPr>
        </p:nvSpPr>
        <p:spPr>
          <a:xfrm>
            <a:off x="468313" y="1556792"/>
            <a:ext cx="8207375" cy="432048"/>
          </a:xfrm>
        </p:spPr>
        <p:txBody>
          <a:bodyPr>
            <a:normAutofit/>
          </a:bodyPr>
          <a:lstStyle>
            <a:lvl1pPr>
              <a:buNone/>
              <a:defRPr sz="2400">
                <a:solidFill>
                  <a:schemeClr val="tx1">
                    <a:lumMod val="50000"/>
                    <a:lumOff val="50000"/>
                  </a:schemeClr>
                </a:solidFill>
              </a:defRPr>
            </a:lvl1pPr>
          </a:lstStyle>
          <a:p>
            <a:pPr lvl="0"/>
            <a:r>
              <a:rPr lang="en-US"/>
              <a:t>Click to edit Master text styles</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2" name="Zástupný symbol pro graf 11"/>
          <p:cNvSpPr>
            <a:spLocks noGrp="1"/>
          </p:cNvSpPr>
          <p:nvPr>
            <p:ph type="chart" sz="quarter" idx="15"/>
          </p:nvPr>
        </p:nvSpPr>
        <p:spPr>
          <a:xfrm>
            <a:off x="468313" y="2132856"/>
            <a:ext cx="8207375" cy="2736304"/>
          </a:xfrm>
        </p:spPr>
        <p:txBody>
          <a:bodyPr/>
          <a:lstStyle/>
          <a:p>
            <a:r>
              <a:rPr lang="en-US"/>
              <a:t>Click icon to add chart</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9" name="Zástupný symbol pro text 8"/>
          <p:cNvSpPr>
            <a:spLocks noGrp="1"/>
          </p:cNvSpPr>
          <p:nvPr>
            <p:ph type="body" sz="quarter" idx="14"/>
          </p:nvPr>
        </p:nvSpPr>
        <p:spPr>
          <a:xfrm>
            <a:off x="467544" y="4797152"/>
            <a:ext cx="8207375" cy="129614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2" name="Zástupný symbol pro graf 11"/>
          <p:cNvSpPr>
            <a:spLocks noGrp="1"/>
          </p:cNvSpPr>
          <p:nvPr>
            <p:ph type="chart" sz="quarter" idx="15"/>
          </p:nvPr>
        </p:nvSpPr>
        <p:spPr>
          <a:xfrm>
            <a:off x="468313" y="1556792"/>
            <a:ext cx="8207375" cy="3096344"/>
          </a:xfrm>
        </p:spPr>
        <p:txBody>
          <a:bodyPr/>
          <a:lstStyle/>
          <a:p>
            <a:r>
              <a:rPr lang="en-US"/>
              <a:t>Click icon to add chart</a:t>
            </a:r>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ulka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en-US"/>
              <a:t>Click to edit Master text styles</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1" name="Zástupný symbol pro tabulku 10"/>
          <p:cNvSpPr>
            <a:spLocks noGrp="1"/>
          </p:cNvSpPr>
          <p:nvPr>
            <p:ph type="tbl" sz="quarter" idx="15"/>
          </p:nvPr>
        </p:nvSpPr>
        <p:spPr>
          <a:xfrm>
            <a:off x="468313" y="2132856"/>
            <a:ext cx="8207375" cy="2736304"/>
          </a:xfrm>
        </p:spPr>
        <p:txBody>
          <a:bodyPr/>
          <a:lstStyle/>
          <a:p>
            <a:r>
              <a:rPr lang="en-US"/>
              <a:t>Click icon to add table</a:t>
            </a:r>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ulka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1" name="Zástupný symbol pro tabulku 10"/>
          <p:cNvSpPr>
            <a:spLocks noGrp="1"/>
          </p:cNvSpPr>
          <p:nvPr>
            <p:ph type="tbl" sz="quarter" idx="15"/>
          </p:nvPr>
        </p:nvSpPr>
        <p:spPr>
          <a:xfrm>
            <a:off x="468313" y="1556792"/>
            <a:ext cx="8207375" cy="3312368"/>
          </a:xfrm>
        </p:spPr>
        <p:txBody>
          <a:bodyPr/>
          <a:lstStyle/>
          <a:p>
            <a:r>
              <a:rPr lang="en-US"/>
              <a:t>Click icon to add table</a:t>
            </a:r>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A47E2-A260-4352-9328-8A215358A879}" type="datetimeFigureOut">
              <a:rPr lang="cs-CZ" smtClean="0"/>
              <a:t>10.11.2021</a:t>
            </a:fld>
            <a:endParaRPr lang="cs-CZ"/>
          </a:p>
        </p:txBody>
      </p:sp>
      <p:sp>
        <p:nvSpPr>
          <p:cNvPr id="4" name="Zástupný symbol pro číslo snímku 3"/>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svislý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datum 3"/>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A7F66FD0-77ED-4855-BDD6-57F58BD46DD3}" type="slidenum">
              <a:rPr lang="cs-CZ" smtClean="0"/>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datum 3"/>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A7F66FD0-77ED-4855-BDD6-57F58BD46DD3}" type="slidenum">
              <a:rPr lang="cs-CZ" smtClean="0"/>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obsah 2"/>
          <p:cNvSpPr>
            <a:spLocks noGrp="1"/>
          </p:cNvSpPr>
          <p:nvPr>
            <p:ph idx="1" hasCustomPrompt="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pod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US"/>
              <a:t>Click to edit Master title style</a:t>
            </a:r>
            <a:endParaRPr lang="cs-CZ" dirty="0"/>
          </a:p>
        </p:txBody>
      </p:sp>
      <p:sp>
        <p:nvSpPr>
          <p:cNvPr id="3" name="Zástupný symbol pro obsah 2"/>
          <p:cNvSpPr>
            <a:spLocks noGrp="1"/>
          </p:cNvSpPr>
          <p:nvPr>
            <p:ph idx="1"/>
          </p:nvPr>
        </p:nvSpPr>
        <p:spPr>
          <a:xfrm>
            <a:off x="457200" y="1916833"/>
            <a:ext cx="8229600" cy="4176464"/>
          </a:xfrm>
        </p:spPr>
        <p:txBody>
          <a:bodyPr/>
          <a:lstStyle>
            <a:lvl1pPr>
              <a:buClr>
                <a:srgbClr val="B2BC00"/>
              </a:buClr>
              <a:buSzPct val="120000"/>
              <a:defRPr lang="cs-CZ" sz="2400" kern="1200" dirty="0" smtClean="0">
                <a:solidFill>
                  <a:schemeClr val="tx1"/>
                </a:solidFill>
                <a:latin typeface="Arial" charset="0"/>
                <a:ea typeface="+mn-ea"/>
                <a:cs typeface="Arial" charset="0"/>
              </a:defRPr>
            </a:lvl1pPr>
            <a:lvl2pPr>
              <a:buClr>
                <a:srgbClr val="B2BC00"/>
              </a:buClr>
              <a:defRPr lang="cs-CZ" sz="2000" kern="1200" dirty="0" smtClean="0">
                <a:solidFill>
                  <a:schemeClr val="tx1"/>
                </a:solidFill>
                <a:latin typeface="Arial" charset="0"/>
                <a:ea typeface="+mn-ea"/>
                <a:cs typeface="Arial"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datum 3"/>
          <p:cNvSpPr>
            <a:spLocks noGrp="1"/>
          </p:cNvSpPr>
          <p:nvPr>
            <p:ph type="dt" sz="half" idx="10"/>
          </p:nvPr>
        </p:nvSpPr>
        <p:spPr/>
        <p:txBody>
          <a:bodyPr/>
          <a:lstStyle/>
          <a:p>
            <a:fld id="{BAAA47E2-A260-4352-9328-8A215358A879}" type="datetimeFigureOut">
              <a:rPr lang="cs-CZ" smtClean="0"/>
              <a:t>10.11.2021</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8" name="Zástupný symbol pro text 7"/>
          <p:cNvSpPr>
            <a:spLocks noGrp="1"/>
          </p:cNvSpPr>
          <p:nvPr>
            <p:ph type="body" sz="quarter" idx="13"/>
          </p:nvPr>
        </p:nvSpPr>
        <p:spPr>
          <a:xfrm>
            <a:off x="467544" y="1340768"/>
            <a:ext cx="8208144" cy="432048"/>
          </a:xfrm>
        </p:spPr>
        <p:txBody>
          <a:bodyPr>
            <a:noAutofit/>
          </a:bodyPr>
          <a:lstStyle>
            <a:lvl1pPr>
              <a:buNone/>
              <a:defRPr sz="2400" baseline="0">
                <a:solidFill>
                  <a:schemeClr val="tx1">
                    <a:lumMod val="50000"/>
                    <a:lumOff val="50000"/>
                  </a:schemeClr>
                </a:solidFill>
              </a:defRPr>
            </a:lvl1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obsah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842765C-AC92-476B-B4F7-138D39CEF9E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842765C-AC92-476B-B4F7-138D39CEF9E6}"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B842765C-AC92-476B-B4F7-138D39CEF9E6}"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842765C-AC92-476B-B4F7-138D39CEF9E6}"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B842765C-AC92-476B-B4F7-138D39CEF9E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B842765C-AC92-476B-B4F7-138D39CEF9E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svislý text 2"/>
          <p:cNvSpPr>
            <a:spLocks noGrp="1"/>
          </p:cNvSpPr>
          <p:nvPr>
            <p:ph type="body" orient="vert" idx="1" hasCustomPrompt="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hasCustomPrompt="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8F2999-88C0-4F56-B18E-51EC6250C904}" type="slidenum">
              <a:rPr lang="cs-CZ" smtClean="0"/>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_pod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916833"/>
            <a:ext cx="8229600" cy="4176464"/>
          </a:xfrm>
        </p:spPr>
        <p:txBody>
          <a:bodyPr/>
          <a:lstStyle>
            <a:lvl1pPr>
              <a:buClr>
                <a:srgbClr val="B2BC00"/>
              </a:buClr>
              <a:buSzPct val="120000"/>
              <a:defRPr lang="cs-CZ" sz="24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AAA47E2-A260-4352-9328-8A215358A879}" type="datetimeFigureOut">
              <a:rPr lang="cs-CZ" smtClean="0"/>
              <a:pPr/>
              <a:t>10.11.2021</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A7F66FD0-77ED-4855-BDD6-57F58BD46DD3}" type="slidenum">
              <a:rPr lang="cs-CZ" smtClean="0"/>
              <a:pPr/>
              <a:t>‹#›</a:t>
            </a:fld>
            <a:endParaRPr lang="cs-CZ" dirty="0"/>
          </a:p>
        </p:txBody>
      </p:sp>
      <p:sp>
        <p:nvSpPr>
          <p:cNvPr id="8" name="Zástupný symbol pro text 7"/>
          <p:cNvSpPr>
            <a:spLocks noGrp="1"/>
          </p:cNvSpPr>
          <p:nvPr>
            <p:ph type="body" sz="quarter" idx="13"/>
          </p:nvPr>
        </p:nvSpPr>
        <p:spPr>
          <a:xfrm>
            <a:off x="467544" y="1340768"/>
            <a:ext cx="8208144" cy="432048"/>
          </a:xfrm>
        </p:spPr>
        <p:txBody>
          <a:bodyPr>
            <a:noAutofit/>
          </a:bodyPr>
          <a:lstStyle>
            <a:lvl1pPr>
              <a:buNone/>
              <a:defRPr sz="2400" baseline="0">
                <a:solidFill>
                  <a:schemeClr val="tx1">
                    <a:lumMod val="50000"/>
                    <a:lumOff val="50000"/>
                  </a:schemeClr>
                </a:solidFill>
              </a:defRPr>
            </a:lvl1pPr>
          </a:lstStyle>
          <a:p>
            <a:pPr lvl="0"/>
            <a:r>
              <a:rPr lang="cs-CZ" smtClean="0"/>
              <a:t>Klepnutím lze upravit styly předlohy textu.</a:t>
            </a:r>
          </a:p>
        </p:txBody>
      </p:sp>
    </p:spTree>
    <p:extLst>
      <p:ext uri="{BB962C8B-B14F-4D97-AF65-F5344CB8AC3E}">
        <p14:creationId xmlns:p14="http://schemas.microsoft.com/office/powerpoint/2010/main" val="238288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US"/>
              <a:t>Click to edit Master title style</a:t>
            </a:r>
            <a:endParaRPr lang="cs-CZ" dirty="0"/>
          </a:p>
        </p:txBody>
      </p:sp>
      <p:sp>
        <p:nvSpPr>
          <p:cNvPr id="3" name="Zástupný symbol pro obsah 2"/>
          <p:cNvSpPr>
            <a:spLocks noGrp="1"/>
          </p:cNvSpPr>
          <p:nvPr>
            <p:ph idx="1"/>
          </p:nvPr>
        </p:nvSpPr>
        <p:spPr>
          <a:xfrm>
            <a:off x="457200" y="1340768"/>
            <a:ext cx="8229600" cy="4752527"/>
          </a:xfrm>
        </p:spPr>
        <p:txBody>
          <a:bodyPr/>
          <a:lstStyle>
            <a:lvl1pPr>
              <a:buClr>
                <a:srgbClr val="B2BC00"/>
              </a:buClr>
              <a:buSzPct val="120000"/>
              <a:defRPr lang="cs-CZ" sz="2200" kern="1200" dirty="0" smtClean="0">
                <a:solidFill>
                  <a:schemeClr val="tx1"/>
                </a:solidFill>
                <a:latin typeface="Arial" charset="0"/>
                <a:ea typeface="+mn-ea"/>
                <a:cs typeface="Arial" charset="0"/>
              </a:defRPr>
            </a:lvl1pPr>
            <a:lvl2pPr>
              <a:buClr>
                <a:srgbClr val="B2BC00"/>
              </a:buClr>
              <a:defRPr lang="cs-CZ" sz="2000" kern="1200" dirty="0" smtClean="0">
                <a:solidFill>
                  <a:schemeClr val="tx1"/>
                </a:solidFill>
                <a:latin typeface="Arial" charset="0"/>
                <a:ea typeface="+mn-ea"/>
                <a:cs typeface="Arial"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datum 3"/>
          <p:cNvSpPr>
            <a:spLocks noGrp="1"/>
          </p:cNvSpPr>
          <p:nvPr>
            <p:ph type="dt" sz="half" idx="10"/>
          </p:nvPr>
        </p:nvSpPr>
        <p:spPr/>
        <p:txBody>
          <a:bodyPr/>
          <a:lstStyle/>
          <a:p>
            <a:fld id="{BAAA47E2-A260-4352-9328-8A215358A879}" type="datetimeFigureOut">
              <a:rPr lang="cs-CZ" smtClean="0"/>
              <a:t>10.11.2021</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obsah 2"/>
          <p:cNvSpPr>
            <a:spLocks noGrp="1"/>
          </p:cNvSpPr>
          <p:nvPr>
            <p:ph idx="1" hasCustomPrompt="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obsah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821D699-0E2C-451E-976F-FFDC37C19DBF}"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821D699-0E2C-451E-976F-FFDC37C19DBF}"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8821D699-0E2C-451E-976F-FFDC37C19DBF}"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21D699-0E2C-451E-976F-FFDC37C19DBF}"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821D699-0E2C-451E-976F-FFDC37C19DBF}"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821D699-0E2C-451E-976F-FFDC37C19DBF}"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svislý text 2"/>
          <p:cNvSpPr>
            <a:spLocks noGrp="1"/>
          </p:cNvSpPr>
          <p:nvPr>
            <p:ph type="body" orient="vert" idx="1" hasCustomPrompt="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hasCustomPrompt="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EABF14D-6589-4AFC-8645-4D69459CAC87}"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_podtitul">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US"/>
              <a:t>Click to edit Master title style</a:t>
            </a:r>
            <a:endParaRPr lang="cs-CZ" dirty="0"/>
          </a:p>
        </p:txBody>
      </p:sp>
      <p:sp>
        <p:nvSpPr>
          <p:cNvPr id="3" name="Zástupný symbol pro obsah 2"/>
          <p:cNvSpPr>
            <a:spLocks noGrp="1"/>
          </p:cNvSpPr>
          <p:nvPr>
            <p:ph sz="half" idx="1"/>
          </p:nvPr>
        </p:nvSpPr>
        <p:spPr>
          <a:xfrm>
            <a:off x="457200" y="1916831"/>
            <a:ext cx="4038600" cy="4176465"/>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obsah 3"/>
          <p:cNvSpPr>
            <a:spLocks noGrp="1"/>
          </p:cNvSpPr>
          <p:nvPr>
            <p:ph sz="half" idx="2"/>
          </p:nvPr>
        </p:nvSpPr>
        <p:spPr>
          <a:xfrm>
            <a:off x="4648200" y="1916831"/>
            <a:ext cx="4038600" cy="4176465"/>
          </a:xfrm>
        </p:spPr>
        <p:txBody>
          <a:bodyPr/>
          <a:lstStyle>
            <a:lvl1pPr>
              <a:defRPr lang="cs-CZ" sz="2200" kern="1200" dirty="0" smtClean="0">
                <a:solidFill>
                  <a:schemeClr val="tx1"/>
                </a:solidFill>
                <a:latin typeface="Arial" charset="0"/>
                <a:ea typeface="+mn-ea"/>
                <a:cs typeface="Arial" charset="0"/>
              </a:defRPr>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indent="-228600" algn="l" defTabSz="914400" rtl="0" eaLnBrk="1" latinLnBrk="0" hangingPunct="1">
              <a:spcBef>
                <a:spcPct val="20000"/>
              </a:spcBef>
              <a:buClr>
                <a:srgbClr val="B2BC00"/>
              </a:buClr>
              <a:buFont typeface="Arial" charset="0"/>
              <a:buChar char="•"/>
              <a:defRPr lang="cs-CZ" sz="2000" kern="1200" smtClean="0">
                <a:solidFill>
                  <a:schemeClr val="tx1"/>
                </a:solidFill>
                <a:latin typeface="Arial" charset="0"/>
                <a:ea typeface="+mn-ea"/>
                <a:cs typeface="Arial" charset="0"/>
              </a:defRPr>
            </a:lvl3pPr>
            <a:lvl4pPr indent="-228600" algn="l" defTabSz="914400" rtl="0" eaLnBrk="1" latinLnBrk="0" hangingPunct="1">
              <a:spcBef>
                <a:spcPct val="20000"/>
              </a:spcBef>
              <a:buClr>
                <a:srgbClr val="B2BC00"/>
              </a:buClr>
              <a:buFont typeface="Arial" charset="0"/>
              <a:buChar char="•"/>
              <a:defRPr lang="cs-CZ" sz="2000" kern="1200" smtClean="0">
                <a:solidFill>
                  <a:schemeClr val="tx1"/>
                </a:solidFill>
                <a:latin typeface="Arial" charset="0"/>
                <a:ea typeface="+mn-ea"/>
                <a:cs typeface="Arial" charset="0"/>
              </a:defRPr>
            </a:lvl4pPr>
            <a:lvl5pPr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5pPr>
            <a:lvl6pPr>
              <a:defRPr sz="1800"/>
            </a:lvl6pPr>
            <a:lvl7pPr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7pPr>
            <a:lvl8pPr>
              <a:defRPr sz="1800"/>
            </a:lvl8pPr>
            <a:lvl9pPr indent="-228600" algn="l" defTabSz="914400" rtl="0" eaLnBrk="1" latinLnBrk="0" hangingPunct="1">
              <a:spcBef>
                <a:spcPct val="20000"/>
              </a:spcBef>
              <a:buClr>
                <a:srgbClr val="B2BC00"/>
              </a:buClr>
              <a:buFont typeface="Arial" charset="0"/>
              <a:buChar char="•"/>
              <a:defRPr lang="cs-CZ" sz="2000" kern="1200" dirty="0">
                <a:solidFill>
                  <a:schemeClr val="tx1"/>
                </a:solidFill>
                <a:latin typeface="Arial" charset="0"/>
                <a:ea typeface="+mn-ea"/>
                <a:cs typeface="Arial" charset="0"/>
              </a:defRPr>
            </a:lvl9pPr>
          </a:lstStyle>
          <a:p>
            <a:pPr marL="342900" lvl="0" indent="-342900" algn="l" defTabSz="914400" rtl="0" eaLnBrk="1" latinLnBrk="0" hangingPunct="1">
              <a:spcBef>
                <a:spcPct val="20000"/>
              </a:spcBef>
              <a:buClr>
                <a:srgbClr val="B2BC00"/>
              </a:buClr>
              <a:buSzPct val="120000"/>
              <a:buFont typeface="Arial" charset="0"/>
              <a:buChar char="•"/>
            </a:pPr>
            <a:r>
              <a:rPr lang="en-US"/>
              <a:t>Click to edit Master text styles</a:t>
            </a:r>
          </a:p>
          <a:p>
            <a:pPr marL="342900" lvl="1" indent="-342900" algn="l" defTabSz="914400" rtl="0" eaLnBrk="1" latinLnBrk="0" hangingPunct="1">
              <a:spcBef>
                <a:spcPct val="20000"/>
              </a:spcBef>
              <a:buClr>
                <a:srgbClr val="B2BC00"/>
              </a:buClr>
              <a:buSzPct val="120000"/>
              <a:buFont typeface="Arial" charset="0"/>
              <a:buChar char="•"/>
            </a:pPr>
            <a:r>
              <a:rPr lang="en-US"/>
              <a:t>Second level</a:t>
            </a:r>
          </a:p>
          <a:p>
            <a:pPr marL="342900" lvl="2" indent="-342900" algn="l" defTabSz="914400" rtl="0" eaLnBrk="1" latinLnBrk="0" hangingPunct="1">
              <a:spcBef>
                <a:spcPct val="20000"/>
              </a:spcBef>
              <a:buClr>
                <a:srgbClr val="B2BC00"/>
              </a:buClr>
              <a:buSzPct val="120000"/>
              <a:buFont typeface="Arial" charset="0"/>
              <a:buChar char="•"/>
            </a:pPr>
            <a:r>
              <a:rPr lang="en-US"/>
              <a:t>Third level</a:t>
            </a:r>
          </a:p>
          <a:p>
            <a:pPr marL="342900" lvl="3" indent="-342900" algn="l" defTabSz="914400" rtl="0" eaLnBrk="1" latinLnBrk="0" hangingPunct="1">
              <a:spcBef>
                <a:spcPct val="20000"/>
              </a:spcBef>
              <a:buClr>
                <a:srgbClr val="B2BC00"/>
              </a:buClr>
              <a:buSzPct val="120000"/>
              <a:buFont typeface="Arial" charset="0"/>
              <a:buChar char="•"/>
            </a:pPr>
            <a:r>
              <a:rPr lang="en-US"/>
              <a:t>Fourth level</a:t>
            </a:r>
          </a:p>
          <a:p>
            <a:pPr marL="342900" lvl="4" indent="-342900" algn="l" defTabSz="914400" rtl="0" eaLnBrk="1" latinLnBrk="0" hangingPunct="1">
              <a:spcBef>
                <a:spcPct val="20000"/>
              </a:spcBef>
              <a:buClr>
                <a:srgbClr val="B2BC00"/>
              </a:buClr>
              <a:buSzPct val="120000"/>
              <a:buFont typeface="Arial" charset="0"/>
              <a:buChar char="•"/>
            </a:pPr>
            <a:r>
              <a:rPr lang="en-US"/>
              <a:t>Fifth level</a:t>
            </a:r>
            <a:endParaRPr lang="cs-CZ" dirty="0"/>
          </a:p>
        </p:txBody>
      </p:sp>
      <p:sp>
        <p:nvSpPr>
          <p:cNvPr id="5" name="Zástupný symbol pro datum 4"/>
          <p:cNvSpPr>
            <a:spLocks noGrp="1"/>
          </p:cNvSpPr>
          <p:nvPr>
            <p:ph type="dt" sz="half" idx="10"/>
          </p:nvPr>
        </p:nvSpPr>
        <p:spPr/>
        <p:txBody>
          <a:bodyPr/>
          <a:lstStyle/>
          <a:p>
            <a:fld id="{BAAA47E2-A260-4352-9328-8A215358A879}" type="datetimeFigureOut">
              <a:rPr lang="cs-CZ" smtClean="0"/>
              <a:t>10.11.2021</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9" name="Zástupný symbol pro text 8"/>
          <p:cNvSpPr>
            <a:spLocks noGrp="1"/>
          </p:cNvSpPr>
          <p:nvPr>
            <p:ph type="body" sz="quarter" idx="13"/>
          </p:nvPr>
        </p:nvSpPr>
        <p:spPr>
          <a:xfrm>
            <a:off x="468313" y="1340767"/>
            <a:ext cx="8208143" cy="432049"/>
          </a:xfrm>
        </p:spPr>
        <p:txBody>
          <a:bodyPr>
            <a:normAutofit/>
          </a:bodyPr>
          <a:lstStyle>
            <a:lvl1pPr>
              <a:buNone/>
              <a:defRPr sz="2400">
                <a:solidFill>
                  <a:schemeClr val="tx1">
                    <a:lumMod val="50000"/>
                    <a:lumOff val="50000"/>
                  </a:schemeClr>
                </a:solidFill>
              </a:defRPr>
            </a:lvl1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5800" y="2130425"/>
            <a:ext cx="7772400" cy="1470025"/>
          </a:xfrm>
        </p:spPr>
        <p:txBody>
          <a:bodyPr>
            <a:noAutofit/>
          </a:bodyPr>
          <a:lstStyle>
            <a:lvl1pPr algn="r">
              <a:defRPr sz="5000" b="1">
                <a:solidFill>
                  <a:srgbClr val="B2BC00"/>
                </a:solidFill>
                <a:latin typeface="Arial" charset="0"/>
                <a:cs typeface="Arial" charset="0"/>
              </a:defRPr>
            </a:lvl1pPr>
          </a:lstStyle>
          <a:p>
            <a:r>
              <a:rPr lang="cs-CZ" dirty="0"/>
              <a:t>Klepnutím lze upravit styl předlohy nadpisů.</a:t>
            </a:r>
          </a:p>
        </p:txBody>
      </p:sp>
      <p:sp>
        <p:nvSpPr>
          <p:cNvPr id="3" name="Podnadpis 2"/>
          <p:cNvSpPr>
            <a:spLocks noGrp="1"/>
          </p:cNvSpPr>
          <p:nvPr>
            <p:ph type="subTitle" idx="1" hasCustomPrompt="1"/>
          </p:nvPr>
        </p:nvSpPr>
        <p:spPr>
          <a:xfrm>
            <a:off x="1371600" y="3886200"/>
            <a:ext cx="6400800" cy="1752600"/>
          </a:xfrm>
        </p:spPr>
        <p:txBody>
          <a:bodyPr/>
          <a:lstStyle>
            <a:lvl1pPr marL="0" indent="0" algn="l">
              <a:buNone/>
              <a:defRPr sz="2400">
                <a:solidFill>
                  <a:schemeClr val="tx1">
                    <a:lumMod val="50000"/>
                    <a:lumOff val="50000"/>
                  </a:schemeClr>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Klepnutím lze upravit styl předlohy podnadpisů.</a:t>
            </a:r>
          </a:p>
        </p:txBody>
      </p:sp>
      <p:sp>
        <p:nvSpPr>
          <p:cNvPr id="4" name="Zástupný symbol pro datum 3"/>
          <p:cNvSpPr>
            <a:spLocks noGrp="1"/>
          </p:cNvSpPr>
          <p:nvPr>
            <p:ph type="dt" sz="half" idx="10"/>
          </p:nvPr>
        </p:nvSpPr>
        <p:spPr/>
        <p:txBody>
          <a:body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4638"/>
            <a:ext cx="8229600" cy="994122"/>
          </a:xfrm>
        </p:spPr>
        <p:txBody>
          <a:bodyPr>
            <a:normAutofit/>
          </a:bodyPr>
          <a:lstStyle>
            <a:lvl1pPr algn="l">
              <a:defRPr sz="3200" b="1">
                <a:solidFill>
                  <a:srgbClr val="B2BC00"/>
                </a:solidFill>
                <a:latin typeface="Arial" charset="0"/>
                <a:cs typeface="Arial" charset="0"/>
              </a:defRPr>
            </a:lvl1pPr>
          </a:lstStyle>
          <a:p>
            <a:r>
              <a:rPr lang="cs-CZ" dirty="0"/>
              <a:t>Klepnutím lze upravit styl předlohy nadpisů.</a:t>
            </a:r>
          </a:p>
        </p:txBody>
      </p:sp>
      <p:sp>
        <p:nvSpPr>
          <p:cNvPr id="3" name="Zástupný symbol pro obsah 2"/>
          <p:cNvSpPr>
            <a:spLocks noGrp="1"/>
          </p:cNvSpPr>
          <p:nvPr>
            <p:ph idx="1" hasCustomPrompt="1"/>
          </p:nvPr>
        </p:nvSpPr>
        <p:spPr>
          <a:xfrm>
            <a:off x="457200" y="1988840"/>
            <a:ext cx="8229600" cy="4137323"/>
          </a:xfrm>
        </p:spPr>
        <p:txBody>
          <a:bodyPr/>
          <a:lstStyle>
            <a:lvl1pPr>
              <a:buClr>
                <a:srgbClr val="B2BC00"/>
              </a:buClr>
              <a:buSzPct val="120000"/>
              <a:defRPr sz="2400">
                <a:latin typeface="Arial" charset="0"/>
                <a:cs typeface="Arial" charset="0"/>
              </a:defRPr>
            </a:lvl1pPr>
            <a:lvl2pPr>
              <a:buClr>
                <a:srgbClr val="B2BC00"/>
              </a:buClr>
              <a:defRPr sz="2000">
                <a:latin typeface="Arial" charset="0"/>
                <a:cs typeface="Arial" charset="0"/>
              </a:defRPr>
            </a:lvl2pPr>
            <a:lvl3pPr>
              <a:buClr>
                <a:srgbClr val="B2BC00"/>
              </a:buClr>
              <a:defRPr sz="2000">
                <a:latin typeface="Arial" charset="0"/>
                <a:cs typeface="Arial" charset="0"/>
              </a:defRPr>
            </a:lvl3pPr>
            <a:lvl4pPr>
              <a:buClr>
                <a:srgbClr val="B2BC00"/>
              </a:buClr>
              <a:buFont typeface="Arial" charset="0"/>
              <a:buChar char="•"/>
              <a:defRPr sz="2000">
                <a:latin typeface="Arial" charset="0"/>
                <a:cs typeface="Arial" charset="0"/>
              </a:defRPr>
            </a:lvl4pPr>
            <a:lvl5pPr>
              <a:buClr>
                <a:srgbClr val="B2BC00"/>
              </a:buClr>
              <a:buFont typeface="Arial" charset="0"/>
              <a:buChar char="•"/>
              <a:defRPr sz="2000">
                <a:latin typeface="Arial" charset="0"/>
                <a:cs typeface="Arial"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7F229B-3742-4E42-A401-A2288B98B632}" type="slidenum">
              <a:rPr lang="cs-CZ" smtClean="0"/>
              <a:t>‹#›</a:t>
            </a:fld>
            <a:endParaRPr lang="cs-CZ"/>
          </a:p>
        </p:txBody>
      </p:sp>
      <p:sp>
        <p:nvSpPr>
          <p:cNvPr id="8" name="Zástupný symbol pro text 7"/>
          <p:cNvSpPr>
            <a:spLocks noGrp="1"/>
          </p:cNvSpPr>
          <p:nvPr>
            <p:ph type="body" sz="quarter" idx="13" hasCustomPrompt="1"/>
          </p:nvPr>
        </p:nvSpPr>
        <p:spPr>
          <a:xfrm>
            <a:off x="468313" y="1341438"/>
            <a:ext cx="8207375" cy="575394"/>
          </a:xfrm>
        </p:spPr>
        <p:txBody>
          <a:bodyPr>
            <a:normAutofit/>
          </a:bodyPr>
          <a:lstStyle>
            <a:lvl1pPr>
              <a:buNone/>
              <a:defRPr sz="2800">
                <a:solidFill>
                  <a:schemeClr val="tx1">
                    <a:lumMod val="50000"/>
                    <a:lumOff val="50000"/>
                  </a:schemeClr>
                </a:solidFill>
              </a:defRPr>
            </a:lvl1pPr>
          </a:lstStyle>
          <a:p>
            <a:pPr lvl="0"/>
            <a:r>
              <a:rPr lang="cs-CZ" dirty="0"/>
              <a:t>Klepnutím lze upravit styly předlohy textu.</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obsah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64B342E-0E32-4F21-8BC4-3C7C6543C13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64B342E-0E32-4F21-8BC4-3C7C6543C136}"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B64B342E-0E32-4F21-8BC4-3C7C6543C136}"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64B342E-0E32-4F21-8BC4-3C7C6543C136}"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B64B342E-0E32-4F21-8BC4-3C7C6543C13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B64B342E-0E32-4F21-8BC4-3C7C6543C136}"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Klepnutím lze upravit styl předlohy nadpisů.</a:t>
            </a:r>
          </a:p>
        </p:txBody>
      </p:sp>
      <p:sp>
        <p:nvSpPr>
          <p:cNvPr id="3" name="Zástupný symbol pro svislý text 2"/>
          <p:cNvSpPr>
            <a:spLocks noGrp="1"/>
          </p:cNvSpPr>
          <p:nvPr>
            <p:ph type="body" orient="vert" idx="1" hasCustomPrompt="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US"/>
              <a:t>Click to edit Master title style</a:t>
            </a:r>
            <a:endParaRPr lang="cs-CZ" dirty="0"/>
          </a:p>
        </p:txBody>
      </p:sp>
      <p:sp>
        <p:nvSpPr>
          <p:cNvPr id="3" name="Zástupný symbol pro obsah 2"/>
          <p:cNvSpPr>
            <a:spLocks noGrp="1"/>
          </p:cNvSpPr>
          <p:nvPr>
            <p:ph sz="half" idx="1"/>
          </p:nvPr>
        </p:nvSpPr>
        <p:spPr>
          <a:xfrm>
            <a:off x="457200" y="1340769"/>
            <a:ext cx="4038600" cy="4752528"/>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obsah 3"/>
          <p:cNvSpPr>
            <a:spLocks noGrp="1"/>
          </p:cNvSpPr>
          <p:nvPr>
            <p:ph sz="half" idx="2"/>
          </p:nvPr>
        </p:nvSpPr>
        <p:spPr>
          <a:xfrm>
            <a:off x="4648200" y="1340768"/>
            <a:ext cx="4038600" cy="4752529"/>
          </a:xfrm>
        </p:spPr>
        <p:txBody>
          <a:bodyPr/>
          <a:lstStyle>
            <a:lvl1pPr>
              <a:defRPr lang="cs-CZ" sz="2200" kern="1200" dirty="0" smtClean="0">
                <a:solidFill>
                  <a:schemeClr val="tx1"/>
                </a:solidFill>
                <a:latin typeface="Arial" charset="0"/>
                <a:ea typeface="+mn-ea"/>
                <a:cs typeface="Arial" charset="0"/>
              </a:defRPr>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indent="-228600" algn="l" defTabSz="914400" rtl="0" eaLnBrk="1" latinLnBrk="0" hangingPunct="1">
              <a:spcBef>
                <a:spcPct val="20000"/>
              </a:spcBef>
              <a:buClr>
                <a:srgbClr val="B2BC00"/>
              </a:buClr>
              <a:buFont typeface="Arial" charset="0"/>
              <a:buChar char="•"/>
              <a:defRPr lang="cs-CZ" sz="2000" kern="1200" smtClean="0">
                <a:solidFill>
                  <a:schemeClr val="tx1"/>
                </a:solidFill>
                <a:latin typeface="Arial" charset="0"/>
                <a:ea typeface="+mn-ea"/>
                <a:cs typeface="Arial" charset="0"/>
              </a:defRPr>
            </a:lvl3pPr>
            <a:lvl4pPr indent="-228600" algn="l" defTabSz="914400" rtl="0" eaLnBrk="1" latinLnBrk="0" hangingPunct="1">
              <a:spcBef>
                <a:spcPct val="20000"/>
              </a:spcBef>
              <a:buClr>
                <a:srgbClr val="B2BC00"/>
              </a:buClr>
              <a:buFont typeface="Arial" charset="0"/>
              <a:buChar char="•"/>
              <a:defRPr lang="cs-CZ" sz="2000" kern="1200" smtClean="0">
                <a:solidFill>
                  <a:schemeClr val="tx1"/>
                </a:solidFill>
                <a:latin typeface="Arial" charset="0"/>
                <a:ea typeface="+mn-ea"/>
                <a:cs typeface="Arial" charset="0"/>
              </a:defRPr>
            </a:lvl4pPr>
            <a:lvl5pPr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5pPr>
            <a:lvl6pPr>
              <a:defRPr sz="1800"/>
            </a:lvl6pPr>
            <a:lvl7pPr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7pPr>
            <a:lvl8pPr>
              <a:defRPr sz="1800"/>
            </a:lvl8pPr>
            <a:lvl9pPr indent="-228600" algn="l" defTabSz="914400" rtl="0" eaLnBrk="1" latinLnBrk="0" hangingPunct="1">
              <a:spcBef>
                <a:spcPct val="20000"/>
              </a:spcBef>
              <a:buClr>
                <a:srgbClr val="B2BC00"/>
              </a:buClr>
              <a:buFont typeface="Arial" charset="0"/>
              <a:buChar char="•"/>
              <a:defRPr lang="cs-CZ" sz="2000" kern="1200" dirty="0">
                <a:solidFill>
                  <a:schemeClr val="tx1"/>
                </a:solidFill>
                <a:latin typeface="Arial" charset="0"/>
                <a:ea typeface="+mn-ea"/>
                <a:cs typeface="Arial" charset="0"/>
              </a:defRPr>
            </a:lvl9pPr>
          </a:lstStyle>
          <a:p>
            <a:pPr marL="342900" lvl="0" indent="-342900" algn="l" defTabSz="914400" rtl="0" eaLnBrk="1" latinLnBrk="0" hangingPunct="1">
              <a:spcBef>
                <a:spcPct val="20000"/>
              </a:spcBef>
              <a:buClr>
                <a:srgbClr val="B2BC00"/>
              </a:buClr>
              <a:buSzPct val="120000"/>
              <a:buFont typeface="Arial" charset="0"/>
              <a:buChar char="•"/>
            </a:pPr>
            <a:r>
              <a:rPr lang="en-US"/>
              <a:t>Click to edit Master text styles</a:t>
            </a:r>
          </a:p>
          <a:p>
            <a:pPr marL="342900" lvl="1" indent="-342900" algn="l" defTabSz="914400" rtl="0" eaLnBrk="1" latinLnBrk="0" hangingPunct="1">
              <a:spcBef>
                <a:spcPct val="20000"/>
              </a:spcBef>
              <a:buClr>
                <a:srgbClr val="B2BC00"/>
              </a:buClr>
              <a:buSzPct val="120000"/>
              <a:buFont typeface="Arial" charset="0"/>
              <a:buChar char="•"/>
            </a:pPr>
            <a:r>
              <a:rPr lang="en-US"/>
              <a:t>Second level</a:t>
            </a:r>
          </a:p>
          <a:p>
            <a:pPr marL="342900" lvl="2" indent="-342900" algn="l" defTabSz="914400" rtl="0" eaLnBrk="1" latinLnBrk="0" hangingPunct="1">
              <a:spcBef>
                <a:spcPct val="20000"/>
              </a:spcBef>
              <a:buClr>
                <a:srgbClr val="B2BC00"/>
              </a:buClr>
              <a:buSzPct val="120000"/>
              <a:buFont typeface="Arial" charset="0"/>
              <a:buChar char="•"/>
            </a:pPr>
            <a:r>
              <a:rPr lang="en-US"/>
              <a:t>Third level</a:t>
            </a:r>
          </a:p>
          <a:p>
            <a:pPr marL="342900" lvl="3" indent="-342900" algn="l" defTabSz="914400" rtl="0" eaLnBrk="1" latinLnBrk="0" hangingPunct="1">
              <a:spcBef>
                <a:spcPct val="20000"/>
              </a:spcBef>
              <a:buClr>
                <a:srgbClr val="B2BC00"/>
              </a:buClr>
              <a:buSzPct val="120000"/>
              <a:buFont typeface="Arial" charset="0"/>
              <a:buChar char="•"/>
            </a:pPr>
            <a:r>
              <a:rPr lang="en-US"/>
              <a:t>Fourth level</a:t>
            </a:r>
          </a:p>
          <a:p>
            <a:pPr marL="342900" lvl="4" indent="-342900" algn="l" defTabSz="914400" rtl="0" eaLnBrk="1" latinLnBrk="0" hangingPunct="1">
              <a:spcBef>
                <a:spcPct val="20000"/>
              </a:spcBef>
              <a:buClr>
                <a:srgbClr val="B2BC00"/>
              </a:buClr>
              <a:buSzPct val="120000"/>
              <a:buFont typeface="Arial" charset="0"/>
              <a:buChar char="•"/>
            </a:pPr>
            <a:r>
              <a:rPr lang="en-US"/>
              <a:t>Fifth level</a:t>
            </a:r>
            <a:endParaRPr lang="cs-CZ" dirty="0"/>
          </a:p>
        </p:txBody>
      </p:sp>
      <p:sp>
        <p:nvSpPr>
          <p:cNvPr id="5" name="Zástupný symbol pro datum 4"/>
          <p:cNvSpPr>
            <a:spLocks noGrp="1"/>
          </p:cNvSpPr>
          <p:nvPr>
            <p:ph type="dt" sz="half" idx="10"/>
          </p:nvPr>
        </p:nvSpPr>
        <p:spPr/>
        <p:txBody>
          <a:bodyPr/>
          <a:lstStyle/>
          <a:p>
            <a:fld id="{BAAA47E2-A260-4352-9328-8A215358A879}" type="datetimeFigureOut">
              <a:rPr lang="cs-CZ" smtClean="0"/>
              <a:t>10.11.2021</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hasCustomPrompt="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7F229B-3742-4E42-A401-A2288B98B632}"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uze nadpis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azek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en-US"/>
              <a:t>Click to edit Master text styles</a:t>
            </a:r>
          </a:p>
        </p:txBody>
      </p:sp>
      <p:sp>
        <p:nvSpPr>
          <p:cNvPr id="9" name="Zástupný symbol pro text 8"/>
          <p:cNvSpPr>
            <a:spLocks noGrp="1"/>
          </p:cNvSpPr>
          <p:nvPr>
            <p:ph type="body" sz="quarter" idx="14"/>
          </p:nvPr>
        </p:nvSpPr>
        <p:spPr>
          <a:xfrm>
            <a:off x="467544" y="2132857"/>
            <a:ext cx="8207375" cy="122413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1" name="Zástupný symbol pro obrázek 10"/>
          <p:cNvSpPr>
            <a:spLocks noGrp="1"/>
          </p:cNvSpPr>
          <p:nvPr>
            <p:ph type="pic" sz="quarter" idx="15"/>
          </p:nvPr>
        </p:nvSpPr>
        <p:spPr>
          <a:xfrm>
            <a:off x="468312" y="3501008"/>
            <a:ext cx="8208143" cy="2592288"/>
          </a:xfrm>
        </p:spPr>
        <p:txBody>
          <a:bodyPr/>
          <a:lstStyle/>
          <a:p>
            <a:r>
              <a:rPr lang="en-US"/>
              <a:t>Click icon to add picture</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azek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endParaRPr lang="cs-CZ"/>
          </a:p>
        </p:txBody>
      </p:sp>
      <p:sp>
        <p:nvSpPr>
          <p:cNvPr id="3" name="Zástupný symbol pro datum 2"/>
          <p:cNvSpPr>
            <a:spLocks noGrp="1"/>
          </p:cNvSpPr>
          <p:nvPr>
            <p:ph type="dt" sz="half" idx="10"/>
          </p:nvPr>
        </p:nvSpPr>
        <p:spPr/>
        <p:txBody>
          <a:bodyPr/>
          <a:lstStyle/>
          <a:p>
            <a:fld id="{BAAA47E2-A260-4352-9328-8A215358A879}" type="datetimeFigureOut">
              <a:rPr lang="cs-CZ" smtClean="0"/>
              <a:t>10.11.2021</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A7F66FD0-77ED-4855-BDD6-57F58BD46DD3}" type="slidenum">
              <a:rPr lang="cs-CZ" smtClean="0"/>
              <a:t>‹#›</a:t>
            </a:fld>
            <a:endParaRPr lang="cs-CZ" dirty="0"/>
          </a:p>
        </p:txBody>
      </p:sp>
      <p:sp>
        <p:nvSpPr>
          <p:cNvPr id="9" name="Zástupný symbol pro text 8"/>
          <p:cNvSpPr>
            <a:spLocks noGrp="1"/>
          </p:cNvSpPr>
          <p:nvPr>
            <p:ph type="body" sz="quarter" idx="14"/>
          </p:nvPr>
        </p:nvSpPr>
        <p:spPr>
          <a:xfrm>
            <a:off x="467544" y="1556793"/>
            <a:ext cx="8207375" cy="180020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2pPr>
            <a:lvl3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3pPr>
            <a:lvl4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4pPr>
            <a:lvl5pPr algn="l" defTabSz="914400" rtl="0" eaLnBrk="1" latinLnBrk="0" hangingPunct="1">
              <a:spcBef>
                <a:spcPct val="20000"/>
              </a:spcBef>
              <a:buClr>
                <a:srgbClr val="B2BC00"/>
              </a:buClr>
              <a:buFont typeface="Arial" charset="0"/>
              <a:defRPr lang="cs-CZ" sz="2000" kern="1200" dirty="0" smtClean="0">
                <a:solidFill>
                  <a:schemeClr val="tx1"/>
                </a:solidFill>
                <a:latin typeface="Arial" charset="0"/>
                <a:ea typeface="+mn-ea"/>
                <a:cs typeface="Arial" charset="0"/>
              </a:defRPr>
            </a:lvl5pPr>
          </a:lstStyle>
          <a:p>
            <a:pPr lvl="0"/>
            <a:r>
              <a:rPr lang="en-US"/>
              <a:t>Click to edit Master text styles</a:t>
            </a:r>
          </a:p>
          <a:p>
            <a:pPr lvl="1"/>
            <a:r>
              <a:rPr lang="en-US"/>
              <a:t>Second level</a:t>
            </a:r>
          </a:p>
          <a:p>
            <a:pPr lvl="2"/>
            <a:r>
              <a:rPr lang="en-US"/>
              <a:t>Third level</a:t>
            </a:r>
          </a:p>
        </p:txBody>
      </p:sp>
      <p:sp>
        <p:nvSpPr>
          <p:cNvPr id="11" name="Zástupný symbol pro obrázek 10"/>
          <p:cNvSpPr>
            <a:spLocks noGrp="1"/>
          </p:cNvSpPr>
          <p:nvPr>
            <p:ph type="pic" sz="quarter" idx="15"/>
          </p:nvPr>
        </p:nvSpPr>
        <p:spPr>
          <a:xfrm>
            <a:off x="468312" y="3501008"/>
            <a:ext cx="8208143" cy="2592288"/>
          </a:xfrm>
        </p:spPr>
        <p:txBody>
          <a:bodyPr/>
          <a:lstStyle/>
          <a:p>
            <a:r>
              <a:rPr lang="en-US"/>
              <a:t>Click icon to add picture</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tif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tif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7200" y="1600201"/>
            <a:ext cx="8229600" cy="4493096"/>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B2BC00"/>
              </a:buClr>
              <a:buFont typeface="Arial" charset="0"/>
              <a:buChar char="•"/>
            </a:pPr>
            <a:r>
              <a:rPr lang="cs-CZ" dirty="0"/>
              <a:t>Klepnutím lze upravit styly předlohy textu.</a:t>
            </a:r>
          </a:p>
          <a:p>
            <a:pPr marL="742950" lvl="1" indent="-285750" algn="l" defTabSz="914400" rtl="0" eaLnBrk="1" latinLnBrk="0" hangingPunct="1">
              <a:spcBef>
                <a:spcPct val="20000"/>
              </a:spcBef>
              <a:buClr>
                <a:srgbClr val="B2BC00"/>
              </a:buClr>
              <a:buFont typeface="Arial" charset="0"/>
              <a:buChar char="–"/>
            </a:pPr>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3563888" y="638132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AAA47E2-A260-4352-9328-8A215358A879}" type="datetimeFigureOut">
              <a:rPr lang="cs-CZ" smtClean="0"/>
              <a:t>10.11.2021</a:t>
            </a:fld>
            <a:endParaRPr lang="cs-CZ" dirty="0"/>
          </a:p>
        </p:txBody>
      </p:sp>
      <p:sp>
        <p:nvSpPr>
          <p:cNvPr id="6" name="Zástupný symbol pro číslo snímku 5"/>
          <p:cNvSpPr>
            <a:spLocks noGrp="1"/>
          </p:cNvSpPr>
          <p:nvPr>
            <p:ph type="sldNum" sz="quarter" idx="4"/>
          </p:nvPr>
        </p:nvSpPr>
        <p:spPr>
          <a:xfrm>
            <a:off x="46754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A7F66FD0-77ED-4855-BDD6-57F58BD46DD3}"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spcBef>
          <a:spcPct val="0"/>
        </a:spcBef>
        <a:buNone/>
        <a:defRPr lang="cs-CZ" sz="3200" b="1" kern="1200" dirty="0" smtClean="0">
          <a:solidFill>
            <a:srgbClr val="B2BC00"/>
          </a:solidFill>
          <a:latin typeface="Arial" charset="0"/>
          <a:ea typeface="+mj-ea"/>
          <a:cs typeface="Arial" charset="0"/>
        </a:defRPr>
      </a:lvl1pPr>
    </p:titleStyle>
    <p:bodyStyle>
      <a:lvl1pPr marL="342900" indent="-342900" algn="l" defTabSz="914400" rtl="0" eaLnBrk="1" latinLnBrk="0" hangingPunct="1">
        <a:spcBef>
          <a:spcPct val="20000"/>
        </a:spcBef>
        <a:buFont typeface="Arial" charset="0"/>
        <a:buChar char="•"/>
        <a:defRPr lang="cs-CZ" sz="2200" kern="1200" dirty="0" smtClean="0">
          <a:solidFill>
            <a:schemeClr val="tx1"/>
          </a:solidFill>
          <a:latin typeface="Arial" charset="0"/>
          <a:ea typeface="+mn-ea"/>
          <a:cs typeface="Arial" charset="0"/>
        </a:defRPr>
      </a:lvl1pPr>
      <a:lvl2pPr marL="742950" indent="-285750" algn="l" defTabSz="914400" rtl="0" eaLnBrk="1" latinLnBrk="0" hangingPunct="1">
        <a:spcBef>
          <a:spcPct val="20000"/>
        </a:spcBef>
        <a:buFont typeface="Arial" charset="0"/>
        <a:buChar char="–"/>
        <a:defRPr lang="cs-CZ" sz="2000" kern="1200" dirty="0" smtClean="0">
          <a:solidFill>
            <a:schemeClr val="tx1"/>
          </a:solidFill>
          <a:latin typeface="Arial" charset="0"/>
          <a:ea typeface="+mn-ea"/>
          <a:cs typeface="Arial" charset="0"/>
        </a:defRPr>
      </a:lvl2pPr>
      <a:lvl3pPr marL="11430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3pPr>
      <a:lvl4pPr marL="16002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4pPr>
      <a:lvl5pPr marL="20574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2765C-AC92-476B-B4F7-138D39CEF9E6}" type="datetimeFigureOut">
              <a:rPr lang="cs-CZ" smtClean="0"/>
              <a:t>10.11.2021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F2999-88C0-4F56-B18E-51EC6250C904}"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1D699-0E2C-451E-976F-FFDC37C19DBF}" type="datetimeFigureOut">
              <a:rPr lang="cs-CZ" smtClean="0"/>
              <a:t>10.11.2021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F14D-6589-4AFC-8645-4D69459CAC8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a:t>Klepnutím lze upravit styly předlohy textu.</a:t>
            </a:r>
          </a:p>
          <a:p>
            <a:pPr marL="742950" lvl="1" indent="-285750" algn="l" defTabSz="914400" rtl="0" eaLnBrk="1" latinLnBrk="0" hangingPunct="1">
              <a:spcBef>
                <a:spcPct val="20000"/>
              </a:spcBef>
              <a:buClr>
                <a:srgbClr val="B2BC00"/>
              </a:buClr>
              <a:buFont typeface="Arial" charset="0"/>
              <a:buChar char="–"/>
            </a:pPr>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B342E-0E32-4F21-8BC4-3C7C6543C136}" type="datetimeFigureOut">
              <a:rPr lang="cs-CZ" smtClean="0"/>
              <a:t>10.11.2021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F229B-3742-4E42-A401-A2288B98B632}"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3200" b="1" kern="1200">
          <a:solidFill>
            <a:srgbClr val="B2BC00"/>
          </a:solidFill>
          <a:latin typeface="Arial" charset="0"/>
          <a:ea typeface="+mj-ea"/>
          <a:cs typeface="Arial" charset="0"/>
        </a:defRPr>
      </a:lvl1pPr>
    </p:titleStyle>
    <p:bodyStyle>
      <a:lvl1pPr marL="342900" indent="-342900" algn="l" defTabSz="914400" rtl="0" eaLnBrk="1" latinLnBrk="0" hangingPunct="1">
        <a:spcBef>
          <a:spcPct val="20000"/>
        </a:spcBef>
        <a:buClr>
          <a:srgbClr val="B2BC00"/>
        </a:buClr>
        <a:buFont typeface="Arial" charset="0"/>
        <a:buChar char="•"/>
        <a:defRPr lang="cs-CZ" sz="2400" kern="1200" dirty="0" smtClean="0">
          <a:solidFill>
            <a:schemeClr val="tx1"/>
          </a:solidFill>
          <a:latin typeface="Arial" charset="0"/>
          <a:ea typeface="+mn-ea"/>
          <a:cs typeface="Arial" charset="0"/>
        </a:defRPr>
      </a:lvl1pPr>
      <a:lvl2pPr marL="742950" indent="-28575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2pPr>
      <a:lvl3pPr marL="11430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3pPr>
      <a:lvl4pPr marL="16002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4pPr>
      <a:lvl5pPr marL="2057400" indent="-228600" algn="l" defTabSz="914400" rtl="0" eaLnBrk="1" latinLnBrk="0" hangingPunct="1">
        <a:spcBef>
          <a:spcPct val="20000"/>
        </a:spcBef>
        <a:buClr>
          <a:srgbClr val="B2BC00"/>
        </a:buClr>
        <a:buFont typeface="Arial" charset="0"/>
        <a:buChar char="•"/>
        <a:defRPr lang="cs-CZ" sz="2000" kern="1200" dirty="0" smtClean="0">
          <a:solidFill>
            <a:schemeClr val="tx1"/>
          </a:solidFill>
          <a:latin typeface="Arial" charset="0"/>
          <a:ea typeface="+mn-ea"/>
          <a:cs typeface="Arial" charset="0"/>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mailto:tomas.krejzar@mze.cz"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412776"/>
            <a:ext cx="7918648" cy="2376263"/>
          </a:xfrm>
        </p:spPr>
        <p:txBody>
          <a:bodyPr>
            <a:normAutofit/>
          </a:bodyPr>
          <a:lstStyle/>
          <a:p>
            <a:r>
              <a:rPr lang="cs-CZ" u="sng" dirty="0"/>
              <a:t>Informace z oblasti lesního hospodářství</a:t>
            </a:r>
            <a:endParaRPr lang="cs-CZ" dirty="0"/>
          </a:p>
        </p:txBody>
      </p:sp>
      <p:sp>
        <p:nvSpPr>
          <p:cNvPr id="3" name="Podnadpis 2"/>
          <p:cNvSpPr>
            <a:spLocks noGrp="1"/>
          </p:cNvSpPr>
          <p:nvPr>
            <p:ph type="subTitle" idx="1"/>
          </p:nvPr>
        </p:nvSpPr>
        <p:spPr>
          <a:xfrm>
            <a:off x="1371600" y="3501008"/>
            <a:ext cx="6400800" cy="2520280"/>
          </a:xfrm>
        </p:spPr>
        <p:txBody>
          <a:bodyPr>
            <a:normAutofit/>
          </a:bodyPr>
          <a:lstStyle/>
          <a:p>
            <a:pPr algn="ctr"/>
            <a:endParaRPr lang="cs-CZ" sz="2000" dirty="0"/>
          </a:p>
          <a:p>
            <a:pPr algn="ctr"/>
            <a:endParaRPr lang="cs-CZ" sz="2000" dirty="0"/>
          </a:p>
          <a:p>
            <a:pPr algn="ctr"/>
            <a:r>
              <a:rPr lang="cs-CZ" sz="2200" b="1" dirty="0">
                <a:solidFill>
                  <a:schemeClr val="tx1"/>
                </a:solidFill>
              </a:rPr>
              <a:t>Ing. Václav Lidický</a:t>
            </a:r>
          </a:p>
          <a:p>
            <a:pPr algn="ctr"/>
            <a:r>
              <a:rPr lang="cs-CZ" sz="2000" dirty="0"/>
              <a:t>ředitel Odboru hospodářské úpravy a ochrany lesa</a:t>
            </a:r>
          </a:p>
          <a:p>
            <a:pPr algn="ctr"/>
            <a:r>
              <a:rPr lang="cs-CZ" sz="2000" dirty="0"/>
              <a:t>Ministerstvo zemědělství ČR</a:t>
            </a:r>
          </a:p>
          <a:p>
            <a:pPr algn="ctr"/>
            <a:endParaRPr lang="cs-CZ" sz="2000" dirty="0"/>
          </a:p>
          <a:p>
            <a:pPr algn="ctr"/>
            <a:endParaRPr lang="cs-CZ"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30932"/>
          </a:xfrm>
        </p:spPr>
        <p:txBody>
          <a:bodyPr>
            <a:normAutofit fontScale="90000"/>
          </a:bodyPr>
          <a:lstStyle/>
          <a:p>
            <a:r>
              <a:rPr lang="cs-CZ" sz="3200" cap="all" dirty="0">
                <a:solidFill>
                  <a:srgbClr val="B2BC00"/>
                </a:solidFill>
              </a:rPr>
              <a:t>Nová vyhláška nahrazující </a:t>
            </a:r>
            <a:r>
              <a:rPr lang="cs-CZ" sz="3200" cap="all" dirty="0" smtClean="0">
                <a:solidFill>
                  <a:srgbClr val="B2BC00"/>
                </a:solidFill>
              </a:rPr>
              <a:t>vyhl. </a:t>
            </a:r>
            <a:r>
              <a:rPr lang="cs-CZ" sz="3200" cap="all" dirty="0">
                <a:solidFill>
                  <a:srgbClr val="B2BC00"/>
                </a:solidFill>
              </a:rPr>
              <a:t>č. 139/2004 S</a:t>
            </a:r>
            <a:r>
              <a:rPr lang="cs-CZ" sz="3200" dirty="0">
                <a:solidFill>
                  <a:srgbClr val="B2BC00"/>
                </a:solidFill>
              </a:rPr>
              <a:t>b</a:t>
            </a:r>
            <a:r>
              <a:rPr lang="cs-CZ" sz="3200" cap="all" dirty="0" smtClean="0">
                <a:solidFill>
                  <a:srgbClr val="B2BC00"/>
                </a:solidFill>
              </a:rPr>
              <a:t>. </a:t>
            </a:r>
            <a:endParaRPr lang="cs-CZ" sz="3200" cap="all" dirty="0">
              <a:solidFill>
                <a:srgbClr val="B2BC00"/>
              </a:solidFill>
            </a:endParaRPr>
          </a:p>
        </p:txBody>
      </p:sp>
      <p:pic>
        <p:nvPicPr>
          <p:cNvPr id="5" name="Zástupný symbol pro obsah 4"/>
          <p:cNvPicPr>
            <a:picLocks noGrp="1" noChangeAspect="1"/>
          </p:cNvPicPr>
          <p:nvPr>
            <p:ph idx="1"/>
          </p:nvPr>
        </p:nvPicPr>
        <p:blipFill>
          <a:blip r:embed="rId3"/>
          <a:stretch>
            <a:fillRect/>
          </a:stretch>
        </p:blipFill>
        <p:spPr>
          <a:xfrm>
            <a:off x="755576" y="1916832"/>
            <a:ext cx="7488832" cy="4525963"/>
          </a:xfrm>
          <a:prstGeom prst="rect">
            <a:avLst/>
          </a:prstGeom>
        </p:spPr>
      </p:pic>
      <p:sp>
        <p:nvSpPr>
          <p:cNvPr id="6" name="TextovéPole 5"/>
          <p:cNvSpPr txBox="1"/>
          <p:nvPr/>
        </p:nvSpPr>
        <p:spPr>
          <a:xfrm>
            <a:off x="755576" y="1124744"/>
            <a:ext cx="7416824" cy="646331"/>
          </a:xfrm>
          <a:prstGeom prst="rect">
            <a:avLst/>
          </a:prstGeom>
          <a:noFill/>
        </p:spPr>
        <p:txBody>
          <a:bodyPr wrap="square" rtlCol="0">
            <a:spAutoFit/>
          </a:bodyPr>
          <a:lstStyle/>
          <a:p>
            <a:pPr algn="just"/>
            <a:r>
              <a:rPr lang="cs-CZ" sz="1200" b="1" dirty="0" smtClean="0">
                <a:latin typeface="Arial" panose="020B0604020202020204" pitchFamily="34" charset="0"/>
                <a:cs typeface="Arial" panose="020B0604020202020204" pitchFamily="34" charset="0"/>
              </a:rPr>
              <a:t>Příloha č. 4 Minimální </a:t>
            </a:r>
            <a:r>
              <a:rPr lang="cs-CZ" sz="1200" b="1" dirty="0">
                <a:latin typeface="Arial" panose="020B0604020202020204" pitchFamily="34" charset="0"/>
                <a:cs typeface="Arial" panose="020B0604020202020204" pitchFamily="34" charset="0"/>
              </a:rPr>
              <a:t>počty jedinců jednotlivých druhů dřevin v tis. kusech na jeden hektar pozemku při obnově lesních porostů a zalesňování pozemků prohlášených za pozemky určené k plnění funkcí lesa</a:t>
            </a:r>
            <a:endParaRPr lang="cs-CZ"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7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cap="all" dirty="0">
                <a:solidFill>
                  <a:srgbClr val="B2BC00"/>
                </a:solidFill>
              </a:rPr>
              <a:t>Nová vyhláška nahrazující </a:t>
            </a:r>
            <a:r>
              <a:rPr lang="cs-CZ" sz="3200" cap="all" dirty="0" smtClean="0">
                <a:solidFill>
                  <a:srgbClr val="B2BC00"/>
                </a:solidFill>
              </a:rPr>
              <a:t>vyhl. </a:t>
            </a:r>
            <a:r>
              <a:rPr lang="cs-CZ" sz="3200" cap="all" dirty="0">
                <a:solidFill>
                  <a:srgbClr val="B2BC00"/>
                </a:solidFill>
              </a:rPr>
              <a:t>č. 139/2004 S</a:t>
            </a:r>
            <a:r>
              <a:rPr lang="cs-CZ" sz="3200" dirty="0">
                <a:solidFill>
                  <a:srgbClr val="B2BC00"/>
                </a:solidFill>
              </a:rPr>
              <a:t>b</a:t>
            </a:r>
            <a:r>
              <a:rPr lang="cs-CZ" sz="3200" cap="all" dirty="0" smtClean="0">
                <a:solidFill>
                  <a:srgbClr val="B2BC00"/>
                </a:solidFill>
              </a:rPr>
              <a:t>. </a:t>
            </a:r>
            <a:endParaRPr lang="cs-CZ" sz="3200" cap="all" dirty="0">
              <a:solidFill>
                <a:srgbClr val="B2BC00"/>
              </a:solidFill>
            </a:endParaRPr>
          </a:p>
        </p:txBody>
      </p:sp>
      <p:sp>
        <p:nvSpPr>
          <p:cNvPr id="3" name="Zástupný symbol pro obsah 2"/>
          <p:cNvSpPr>
            <a:spLocks noGrp="1"/>
          </p:cNvSpPr>
          <p:nvPr>
            <p:ph idx="1"/>
          </p:nvPr>
        </p:nvSpPr>
        <p:spPr/>
        <p:txBody>
          <a:bodyPr>
            <a:normAutofit/>
          </a:bodyPr>
          <a:lstStyle/>
          <a:p>
            <a:pPr marL="457200" lvl="1" indent="0">
              <a:buClr>
                <a:srgbClr val="B2BC00"/>
              </a:buClr>
              <a:buNone/>
            </a:pPr>
            <a:r>
              <a:rPr lang="cs-CZ" sz="2000" b="1" dirty="0">
                <a:solidFill>
                  <a:schemeClr val="accent1">
                    <a:lumMod val="75000"/>
                  </a:schemeClr>
                </a:solidFill>
              </a:rPr>
              <a:t>K § 1 příloha č. 1</a:t>
            </a:r>
          </a:p>
          <a:p>
            <a:pPr marL="457200" lvl="1" indent="0">
              <a:buClr>
                <a:srgbClr val="B2BC00"/>
              </a:buClr>
              <a:buNone/>
            </a:pPr>
            <a:r>
              <a:rPr lang="cs-CZ" sz="2000" dirty="0">
                <a:solidFill>
                  <a:schemeClr val="accent1">
                    <a:lumMod val="75000"/>
                  </a:schemeClr>
                </a:solidFill>
              </a:rPr>
              <a:t>Pravidla přenosů reprodukčního materiálu lesních dřevin mezi přírodními lesními oblastmi v rámci České republiky</a:t>
            </a:r>
          </a:p>
          <a:p>
            <a:pPr marL="800100" lvl="1" indent="-342900">
              <a:buClr>
                <a:srgbClr val="B2BC00"/>
              </a:buClr>
              <a:buFont typeface="Arial" panose="020B0604020202020204" pitchFamily="34" charset="0"/>
              <a:buChar char="•"/>
            </a:pPr>
            <a:r>
              <a:rPr lang="cs-CZ" sz="2000" b="1" dirty="0" smtClean="0">
                <a:solidFill>
                  <a:schemeClr val="accent1">
                    <a:lumMod val="75000"/>
                  </a:schemeClr>
                </a:solidFill>
              </a:rPr>
              <a:t>PLO 1 </a:t>
            </a:r>
            <a:r>
              <a:rPr lang="cs-CZ" sz="2000" b="1" dirty="0">
                <a:solidFill>
                  <a:schemeClr val="accent1">
                    <a:lumMod val="75000"/>
                  </a:schemeClr>
                </a:solidFill>
              </a:rPr>
              <a:t>- 34 jsou řazeny do Hercynské oblasti, </a:t>
            </a:r>
            <a:r>
              <a:rPr lang="cs-CZ" sz="2000" b="1" dirty="0" smtClean="0">
                <a:solidFill>
                  <a:schemeClr val="accent1">
                    <a:lumMod val="75000"/>
                  </a:schemeClr>
                </a:solidFill>
              </a:rPr>
              <a:t>PLO 35 </a:t>
            </a:r>
            <a:r>
              <a:rPr lang="cs-CZ" sz="2000" b="1" dirty="0">
                <a:solidFill>
                  <a:schemeClr val="accent1">
                    <a:lumMod val="75000"/>
                  </a:schemeClr>
                </a:solidFill>
              </a:rPr>
              <a:t>- 41 jsou řazeny do Karpatské oblasti.</a:t>
            </a:r>
          </a:p>
          <a:p>
            <a:pPr marL="800100" lvl="1" indent="-342900">
              <a:buClr>
                <a:srgbClr val="B2BC00"/>
              </a:buClr>
              <a:buFont typeface="Arial" panose="020B0604020202020204" pitchFamily="34" charset="0"/>
              <a:buChar char="•"/>
            </a:pPr>
            <a:r>
              <a:rPr lang="cs-CZ" sz="2000" b="1" dirty="0" smtClean="0">
                <a:solidFill>
                  <a:schemeClr val="accent1">
                    <a:lumMod val="75000"/>
                  </a:schemeClr>
                </a:solidFill>
              </a:rPr>
              <a:t>Přenos </a:t>
            </a:r>
            <a:r>
              <a:rPr lang="cs-CZ" sz="2000" b="1" dirty="0">
                <a:solidFill>
                  <a:schemeClr val="accent1">
                    <a:lumMod val="75000"/>
                  </a:schemeClr>
                </a:solidFill>
              </a:rPr>
              <a:t>reprodukčního materiálu lesních dřevin mezi Hercynskou a Karpatskou oblastí není přípustný až na tyto výjimky: </a:t>
            </a:r>
          </a:p>
          <a:p>
            <a:pPr marL="1200150" lvl="2" indent="-342900">
              <a:buClr>
                <a:srgbClr val="B2BC00"/>
              </a:buClr>
              <a:buFont typeface="Arial" panose="020B0604020202020204" pitchFamily="34" charset="0"/>
              <a:buChar char="•"/>
            </a:pPr>
            <a:r>
              <a:rPr lang="cs-CZ" sz="1600" dirty="0" smtClean="0">
                <a:solidFill>
                  <a:schemeClr val="accent1">
                    <a:lumMod val="75000"/>
                  </a:schemeClr>
                </a:solidFill>
              </a:rPr>
              <a:t>Vzájemný </a:t>
            </a:r>
            <a:r>
              <a:rPr lang="cs-CZ" sz="1600" dirty="0">
                <a:solidFill>
                  <a:schemeClr val="accent1">
                    <a:lumMod val="75000"/>
                  </a:schemeClr>
                </a:solidFill>
              </a:rPr>
              <a:t>přenos mezi Hercynskou a Karpatskou oblastí je přípustný </a:t>
            </a:r>
            <a:r>
              <a:rPr lang="cs-CZ" sz="1600" b="1" dirty="0">
                <a:solidFill>
                  <a:schemeClr val="accent1">
                    <a:lumMod val="75000"/>
                  </a:schemeClr>
                </a:solidFill>
              </a:rPr>
              <a:t>pouze mezi bezprostředně sousedícími </a:t>
            </a:r>
            <a:r>
              <a:rPr lang="cs-CZ" sz="1600" b="1" dirty="0" smtClean="0">
                <a:solidFill>
                  <a:schemeClr val="accent1">
                    <a:lumMod val="75000"/>
                  </a:schemeClr>
                </a:solidFill>
              </a:rPr>
              <a:t>PLO. </a:t>
            </a:r>
            <a:endParaRPr lang="cs-CZ" sz="1600" b="1" dirty="0">
              <a:solidFill>
                <a:schemeClr val="accent1">
                  <a:lumMod val="75000"/>
                </a:schemeClr>
              </a:solidFill>
            </a:endParaRPr>
          </a:p>
          <a:p>
            <a:pPr marL="1200150" lvl="2" indent="-342900">
              <a:buClr>
                <a:srgbClr val="B2BC00"/>
              </a:buClr>
              <a:buFont typeface="Arial" panose="020B0604020202020204" pitchFamily="34" charset="0"/>
              <a:buChar char="•"/>
            </a:pPr>
            <a:r>
              <a:rPr lang="cs-CZ" sz="1600" dirty="0" smtClean="0">
                <a:solidFill>
                  <a:schemeClr val="accent1">
                    <a:lumMod val="75000"/>
                  </a:schemeClr>
                </a:solidFill>
              </a:rPr>
              <a:t>V </a:t>
            </a:r>
            <a:r>
              <a:rPr lang="cs-CZ" sz="1600" dirty="0">
                <a:solidFill>
                  <a:schemeClr val="accent1">
                    <a:lumMod val="75000"/>
                  </a:schemeClr>
                </a:solidFill>
              </a:rPr>
              <a:t>případě </a:t>
            </a:r>
            <a:r>
              <a:rPr lang="cs-CZ" sz="1600" b="1" dirty="0">
                <a:solidFill>
                  <a:schemeClr val="accent1">
                    <a:lumMod val="75000"/>
                  </a:schemeClr>
                </a:solidFill>
              </a:rPr>
              <a:t>buku lesního je přípustné přenášet reprodukční materiál z Karpatské do Hercynské oblasti bez omezení.</a:t>
            </a:r>
          </a:p>
          <a:p>
            <a:pPr marL="1200150" lvl="2" indent="-342900">
              <a:buClr>
                <a:srgbClr val="B2BC00"/>
              </a:buClr>
              <a:buFont typeface="Arial" panose="020B0604020202020204" pitchFamily="34" charset="0"/>
              <a:buChar char="•"/>
            </a:pPr>
            <a:r>
              <a:rPr lang="cs-CZ" sz="1600" dirty="0" smtClean="0">
                <a:solidFill>
                  <a:schemeClr val="accent1">
                    <a:lumMod val="75000"/>
                  </a:schemeClr>
                </a:solidFill>
              </a:rPr>
              <a:t>V </a:t>
            </a:r>
            <a:r>
              <a:rPr lang="cs-CZ" sz="1600" dirty="0">
                <a:solidFill>
                  <a:schemeClr val="accent1">
                    <a:lumMod val="75000"/>
                  </a:schemeClr>
                </a:solidFill>
              </a:rPr>
              <a:t>případě hospodářsky </a:t>
            </a:r>
            <a:r>
              <a:rPr lang="cs-CZ" sz="1600" b="1" u="sng" dirty="0">
                <a:solidFill>
                  <a:schemeClr val="accent1">
                    <a:lumMod val="75000"/>
                  </a:schemeClr>
                </a:solidFill>
              </a:rPr>
              <a:t>významných introdukovaných dřevin Douglasky tisolisté a Jedle obrovské je přenos v rámci České republiky </a:t>
            </a:r>
            <a:r>
              <a:rPr lang="cs-CZ" sz="1600" b="1" u="sng" dirty="0" smtClean="0">
                <a:solidFill>
                  <a:schemeClr val="accent1">
                    <a:lumMod val="75000"/>
                  </a:schemeClr>
                </a:solidFill>
              </a:rPr>
              <a:t>(PLO 1 </a:t>
            </a:r>
            <a:r>
              <a:rPr lang="cs-CZ" sz="1600" b="1" u="sng" dirty="0">
                <a:solidFill>
                  <a:schemeClr val="accent1">
                    <a:lumMod val="75000"/>
                  </a:schemeClr>
                </a:solidFill>
              </a:rPr>
              <a:t>- 41) bez omezení. </a:t>
            </a:r>
          </a:p>
        </p:txBody>
      </p:sp>
    </p:spTree>
    <p:extLst>
      <p:ext uri="{BB962C8B-B14F-4D97-AF65-F5344CB8AC3E}">
        <p14:creationId xmlns:p14="http://schemas.microsoft.com/office/powerpoint/2010/main" val="125001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008112"/>
          </a:xfrm>
        </p:spPr>
        <p:txBody>
          <a:bodyPr>
            <a:normAutofit/>
          </a:bodyPr>
          <a:lstStyle/>
          <a:p>
            <a:r>
              <a:rPr lang="cs-CZ" sz="2400" b="1" cap="all" dirty="0" smtClean="0">
                <a:solidFill>
                  <a:srgbClr val="FF0000"/>
                </a:solidFill>
              </a:rPr>
              <a:t>přenosy RM nově v nařízení vlády č. 30/2014 Sb. </a:t>
            </a:r>
            <a:endParaRPr lang="cs-CZ" sz="2400" b="1" cap="all" dirty="0">
              <a:solidFill>
                <a:srgbClr val="FF0000"/>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234255698"/>
              </p:ext>
            </p:extLst>
          </p:nvPr>
        </p:nvGraphicFramePr>
        <p:xfrm>
          <a:off x="467544" y="1844824"/>
          <a:ext cx="7931224" cy="1483360"/>
        </p:xfrm>
        <a:graphic>
          <a:graphicData uri="http://schemas.openxmlformats.org/drawingml/2006/table">
            <a:tbl>
              <a:tblPr firstRow="1" bandRow="1">
                <a:tableStyleId>{5C22544A-7EE6-4342-B048-85BDC9FD1C3A}</a:tableStyleId>
              </a:tblPr>
              <a:tblGrid>
                <a:gridCol w="1090464">
                  <a:extLst>
                    <a:ext uri="{9D8B030D-6E8A-4147-A177-3AD203B41FA5}">
                      <a16:colId xmlns:a16="http://schemas.microsoft.com/office/drawing/2014/main" val="3899620565"/>
                    </a:ext>
                  </a:extLst>
                </a:gridCol>
                <a:gridCol w="2875148">
                  <a:extLst>
                    <a:ext uri="{9D8B030D-6E8A-4147-A177-3AD203B41FA5}">
                      <a16:colId xmlns:a16="http://schemas.microsoft.com/office/drawing/2014/main" val="4163582531"/>
                    </a:ext>
                  </a:extLst>
                </a:gridCol>
                <a:gridCol w="3965612">
                  <a:extLst>
                    <a:ext uri="{9D8B030D-6E8A-4147-A177-3AD203B41FA5}">
                      <a16:colId xmlns:a16="http://schemas.microsoft.com/office/drawing/2014/main" val="112640276"/>
                    </a:ext>
                  </a:extLst>
                </a:gridCol>
              </a:tblGrid>
              <a:tr h="370840">
                <a:tc>
                  <a:txBody>
                    <a:bodyPr/>
                    <a:lstStyle/>
                    <a:p>
                      <a:r>
                        <a:rPr lang="cs-CZ" dirty="0" smtClean="0"/>
                        <a:t>Do PLO č.</a:t>
                      </a:r>
                      <a:endParaRPr lang="cs-CZ" dirty="0"/>
                    </a:p>
                  </a:txBody>
                  <a:tcPr/>
                </a:tc>
                <a:tc>
                  <a:txBody>
                    <a:bodyPr/>
                    <a:lstStyle/>
                    <a:p>
                      <a:r>
                        <a:rPr lang="cs-CZ" dirty="0" smtClean="0"/>
                        <a:t>Dle platné vyhlášky z PLO</a:t>
                      </a:r>
                      <a:endParaRPr lang="cs-CZ" dirty="0"/>
                    </a:p>
                  </a:txBody>
                  <a:tcPr/>
                </a:tc>
                <a:tc>
                  <a:txBody>
                    <a:bodyPr/>
                    <a:lstStyle/>
                    <a:p>
                      <a:r>
                        <a:rPr lang="cs-CZ" dirty="0" smtClean="0"/>
                        <a:t>Dle nové vyhlášky z</a:t>
                      </a:r>
                      <a:r>
                        <a:rPr lang="cs-CZ" baseline="0" dirty="0" smtClean="0"/>
                        <a:t> PLO</a:t>
                      </a:r>
                      <a:endParaRPr lang="cs-CZ" dirty="0"/>
                    </a:p>
                  </a:txBody>
                  <a:tcPr/>
                </a:tc>
                <a:extLst>
                  <a:ext uri="{0D108BD9-81ED-4DB2-BD59-A6C34878D82A}">
                    <a16:rowId xmlns:a16="http://schemas.microsoft.com/office/drawing/2014/main" val="3564690406"/>
                  </a:ext>
                </a:extLst>
              </a:tr>
              <a:tr h="370840">
                <a:tc>
                  <a:txBody>
                    <a:bodyPr/>
                    <a:lstStyle/>
                    <a:p>
                      <a:r>
                        <a:rPr lang="cs-CZ" dirty="0" smtClean="0"/>
                        <a:t>10</a:t>
                      </a:r>
                      <a:endParaRPr lang="cs-CZ" dirty="0"/>
                    </a:p>
                  </a:txBody>
                  <a:tcPr/>
                </a:tc>
                <a:tc>
                  <a:txBody>
                    <a:bodyPr/>
                    <a:lstStyle/>
                    <a:p>
                      <a:r>
                        <a:rPr lang="cs-CZ" dirty="0" smtClean="0"/>
                        <a:t>3,</a:t>
                      </a:r>
                      <a:r>
                        <a:rPr lang="cs-CZ" baseline="0" dirty="0" smtClean="0"/>
                        <a:t> 4, 6, 7, 8, 9, 15, 16</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3,</a:t>
                      </a:r>
                      <a:r>
                        <a:rPr lang="cs-CZ" baseline="0" dirty="0" smtClean="0"/>
                        <a:t> 4, 6, 7, 8, 9, </a:t>
                      </a:r>
                      <a:r>
                        <a:rPr lang="cs-CZ" baseline="0" dirty="0" smtClean="0">
                          <a:solidFill>
                            <a:srgbClr val="FF0000"/>
                          </a:solidFill>
                        </a:rPr>
                        <a:t>12, </a:t>
                      </a:r>
                      <a:r>
                        <a:rPr lang="cs-CZ" baseline="0" dirty="0" smtClean="0"/>
                        <a:t>15, 16, </a:t>
                      </a:r>
                      <a:r>
                        <a:rPr lang="cs-CZ" baseline="0" dirty="0" smtClean="0">
                          <a:solidFill>
                            <a:srgbClr val="FF0000"/>
                          </a:solidFill>
                        </a:rPr>
                        <a:t>17, 31</a:t>
                      </a:r>
                      <a:endParaRPr lang="cs-CZ" dirty="0"/>
                    </a:p>
                  </a:txBody>
                  <a:tcPr/>
                </a:tc>
                <a:extLst>
                  <a:ext uri="{0D108BD9-81ED-4DB2-BD59-A6C34878D82A}">
                    <a16:rowId xmlns:a16="http://schemas.microsoft.com/office/drawing/2014/main" val="3613541481"/>
                  </a:ext>
                </a:extLst>
              </a:tr>
              <a:tr h="370840">
                <a:tc>
                  <a:txBody>
                    <a:bodyPr/>
                    <a:lstStyle/>
                    <a:p>
                      <a:r>
                        <a:rPr lang="cs-CZ" dirty="0" smtClean="0"/>
                        <a:t>16</a:t>
                      </a:r>
                      <a:endParaRPr lang="cs-CZ" dirty="0"/>
                    </a:p>
                  </a:txBody>
                  <a:tcPr/>
                </a:tc>
                <a:tc>
                  <a:txBody>
                    <a:bodyPr/>
                    <a:lstStyle/>
                    <a:p>
                      <a:r>
                        <a:rPr lang="cs-CZ" dirty="0" smtClean="0"/>
                        <a:t>0</a:t>
                      </a:r>
                      <a:endParaRPr lang="cs-CZ" dirty="0"/>
                    </a:p>
                  </a:txBody>
                  <a:tcPr/>
                </a:tc>
                <a:tc>
                  <a:txBody>
                    <a:bodyPr/>
                    <a:lstStyle/>
                    <a:p>
                      <a:r>
                        <a:rPr lang="cs-CZ" dirty="0" smtClean="0">
                          <a:solidFill>
                            <a:srgbClr val="FF0000"/>
                          </a:solidFill>
                        </a:rPr>
                        <a:t>30, 31, 33, 40, 10, 15</a:t>
                      </a:r>
                      <a:endParaRPr lang="cs-CZ" dirty="0">
                        <a:solidFill>
                          <a:srgbClr val="FF0000"/>
                        </a:solidFill>
                      </a:endParaRPr>
                    </a:p>
                  </a:txBody>
                  <a:tcPr/>
                </a:tc>
                <a:extLst>
                  <a:ext uri="{0D108BD9-81ED-4DB2-BD59-A6C34878D82A}">
                    <a16:rowId xmlns:a16="http://schemas.microsoft.com/office/drawing/2014/main" val="12344364"/>
                  </a:ext>
                </a:extLst>
              </a:tr>
              <a:tr h="370840">
                <a:tc>
                  <a:txBody>
                    <a:bodyPr/>
                    <a:lstStyle/>
                    <a:p>
                      <a:r>
                        <a:rPr lang="cs-CZ" dirty="0" smtClean="0"/>
                        <a:t>33</a:t>
                      </a:r>
                      <a:endParaRPr lang="cs-CZ" dirty="0"/>
                    </a:p>
                  </a:txBody>
                  <a:tcPr/>
                </a:tc>
                <a:tc>
                  <a:txBody>
                    <a:bodyPr/>
                    <a:lstStyle/>
                    <a:p>
                      <a:r>
                        <a:rPr lang="cs-CZ" dirty="0" smtClean="0"/>
                        <a:t>16, 30, 31</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16, 30, 31, </a:t>
                      </a:r>
                      <a:r>
                        <a:rPr lang="cs-CZ" dirty="0" smtClean="0">
                          <a:solidFill>
                            <a:srgbClr val="FF0000"/>
                          </a:solidFill>
                        </a:rPr>
                        <a:t>35</a:t>
                      </a:r>
                      <a:endParaRPr lang="cs-CZ" dirty="0"/>
                    </a:p>
                  </a:txBody>
                  <a:tcPr/>
                </a:tc>
                <a:extLst>
                  <a:ext uri="{0D108BD9-81ED-4DB2-BD59-A6C34878D82A}">
                    <a16:rowId xmlns:a16="http://schemas.microsoft.com/office/drawing/2014/main" val="347495715"/>
                  </a:ext>
                </a:extLst>
              </a:tr>
            </a:tbl>
          </a:graphicData>
        </a:graphic>
      </p:graphicFrame>
      <p:sp>
        <p:nvSpPr>
          <p:cNvPr id="7" name="TextovéPole 6"/>
          <p:cNvSpPr txBox="1"/>
          <p:nvPr/>
        </p:nvSpPr>
        <p:spPr>
          <a:xfrm>
            <a:off x="457126" y="980728"/>
            <a:ext cx="7067202" cy="3139321"/>
          </a:xfrm>
          <a:prstGeom prst="rect">
            <a:avLst/>
          </a:prstGeom>
          <a:noFill/>
        </p:spPr>
        <p:txBody>
          <a:bodyPr wrap="square" rtlCol="0">
            <a:spAutoFit/>
          </a:bodyPr>
          <a:lstStyle/>
          <a:p>
            <a:r>
              <a:rPr lang="cs-CZ" b="1" dirty="0" smtClean="0"/>
              <a:t>Pravidla nad rámec požadavků vyhlášky  (pro Kraj Vysočina)</a:t>
            </a:r>
          </a:p>
          <a:p>
            <a:endParaRPr lang="cs-CZ" b="1" dirty="0" smtClean="0"/>
          </a:p>
          <a:p>
            <a:r>
              <a:rPr lang="cs-CZ" b="1" dirty="0" smtClean="0"/>
              <a:t>SM</a:t>
            </a:r>
          </a:p>
          <a:p>
            <a:endParaRPr lang="cs-CZ" b="1" dirty="0"/>
          </a:p>
          <a:p>
            <a:endParaRPr lang="cs-CZ" b="1" dirty="0" smtClean="0"/>
          </a:p>
          <a:p>
            <a:endParaRPr lang="cs-CZ" b="1" dirty="0"/>
          </a:p>
          <a:p>
            <a:endParaRPr lang="cs-CZ" b="1" dirty="0" smtClean="0"/>
          </a:p>
          <a:p>
            <a:endParaRPr lang="cs-CZ" b="1" dirty="0"/>
          </a:p>
          <a:p>
            <a:endParaRPr lang="cs-CZ" b="1" dirty="0" smtClean="0"/>
          </a:p>
          <a:p>
            <a:r>
              <a:rPr lang="cs-CZ" b="1" dirty="0" smtClean="0"/>
              <a:t>BO</a:t>
            </a:r>
          </a:p>
          <a:p>
            <a:endParaRPr lang="cs-CZ" b="1" dirty="0"/>
          </a:p>
        </p:txBody>
      </p:sp>
      <p:graphicFrame>
        <p:nvGraphicFramePr>
          <p:cNvPr id="8" name="Tabulka 7"/>
          <p:cNvGraphicFramePr>
            <a:graphicFrameLocks noGrp="1"/>
          </p:cNvGraphicFramePr>
          <p:nvPr>
            <p:extLst>
              <p:ext uri="{D42A27DB-BD31-4B8C-83A1-F6EECF244321}">
                <p14:modId xmlns:p14="http://schemas.microsoft.com/office/powerpoint/2010/main" val="86708184"/>
              </p:ext>
            </p:extLst>
          </p:nvPr>
        </p:nvGraphicFramePr>
        <p:xfrm>
          <a:off x="457127" y="3749209"/>
          <a:ext cx="7941641" cy="1483360"/>
        </p:xfrm>
        <a:graphic>
          <a:graphicData uri="http://schemas.openxmlformats.org/drawingml/2006/table">
            <a:tbl>
              <a:tblPr firstRow="1" bandRow="1">
                <a:tableStyleId>{5C22544A-7EE6-4342-B048-85BDC9FD1C3A}</a:tableStyleId>
              </a:tblPr>
              <a:tblGrid>
                <a:gridCol w="1090537">
                  <a:extLst>
                    <a:ext uri="{9D8B030D-6E8A-4147-A177-3AD203B41FA5}">
                      <a16:colId xmlns:a16="http://schemas.microsoft.com/office/drawing/2014/main" val="223723067"/>
                    </a:ext>
                  </a:extLst>
                </a:gridCol>
                <a:gridCol w="2871582">
                  <a:extLst>
                    <a:ext uri="{9D8B030D-6E8A-4147-A177-3AD203B41FA5}">
                      <a16:colId xmlns:a16="http://schemas.microsoft.com/office/drawing/2014/main" val="3414871962"/>
                    </a:ext>
                  </a:extLst>
                </a:gridCol>
                <a:gridCol w="3979522">
                  <a:extLst>
                    <a:ext uri="{9D8B030D-6E8A-4147-A177-3AD203B41FA5}">
                      <a16:colId xmlns:a16="http://schemas.microsoft.com/office/drawing/2014/main" val="3253934827"/>
                    </a:ext>
                  </a:extLst>
                </a:gridCol>
              </a:tblGrid>
              <a:tr h="370840">
                <a:tc>
                  <a:txBody>
                    <a:bodyPr/>
                    <a:lstStyle/>
                    <a:p>
                      <a:r>
                        <a:rPr lang="cs-CZ" dirty="0" smtClean="0"/>
                        <a:t>Do PLO č.</a:t>
                      </a:r>
                      <a:endParaRPr lang="cs-CZ" dirty="0"/>
                    </a:p>
                  </a:txBody>
                  <a:tcPr/>
                </a:tc>
                <a:tc>
                  <a:txBody>
                    <a:bodyPr/>
                    <a:lstStyle/>
                    <a:p>
                      <a:r>
                        <a:rPr lang="cs-CZ" dirty="0" smtClean="0"/>
                        <a:t>Dle platné vyhlášky z PLO</a:t>
                      </a:r>
                      <a:endParaRPr lang="cs-CZ" dirty="0"/>
                    </a:p>
                  </a:txBody>
                  <a:tcPr/>
                </a:tc>
                <a:tc>
                  <a:txBody>
                    <a:bodyPr/>
                    <a:lstStyle/>
                    <a:p>
                      <a:r>
                        <a:rPr lang="cs-CZ" dirty="0" smtClean="0"/>
                        <a:t>Dle nové vyhlášky z</a:t>
                      </a:r>
                      <a:r>
                        <a:rPr lang="cs-CZ" baseline="0" dirty="0" smtClean="0"/>
                        <a:t> PLO</a:t>
                      </a:r>
                      <a:endParaRPr lang="cs-CZ" dirty="0"/>
                    </a:p>
                  </a:txBody>
                  <a:tcPr/>
                </a:tc>
                <a:extLst>
                  <a:ext uri="{0D108BD9-81ED-4DB2-BD59-A6C34878D82A}">
                    <a16:rowId xmlns:a16="http://schemas.microsoft.com/office/drawing/2014/main" val="359604996"/>
                  </a:ext>
                </a:extLst>
              </a:tr>
              <a:tr h="370840">
                <a:tc>
                  <a:txBody>
                    <a:bodyPr/>
                    <a:lstStyle/>
                    <a:p>
                      <a:r>
                        <a:rPr lang="cs-CZ" dirty="0" smtClean="0"/>
                        <a:t>10</a:t>
                      </a:r>
                      <a:endParaRPr lang="cs-CZ" dirty="0"/>
                    </a:p>
                  </a:txBody>
                  <a:tcPr/>
                </a:tc>
                <a:tc>
                  <a:txBody>
                    <a:bodyPr/>
                    <a:lstStyle/>
                    <a:p>
                      <a:r>
                        <a:rPr lang="cs-CZ" dirty="0" smtClean="0"/>
                        <a:t>15</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1"/>
                          </a:solidFill>
                        </a:rPr>
                        <a:t>15</a:t>
                      </a:r>
                      <a:endParaRPr lang="cs-CZ" dirty="0">
                        <a:solidFill>
                          <a:schemeClr val="tx1"/>
                        </a:solidFill>
                      </a:endParaRPr>
                    </a:p>
                  </a:txBody>
                  <a:tcPr/>
                </a:tc>
                <a:extLst>
                  <a:ext uri="{0D108BD9-81ED-4DB2-BD59-A6C34878D82A}">
                    <a16:rowId xmlns:a16="http://schemas.microsoft.com/office/drawing/2014/main" val="1091057851"/>
                  </a:ext>
                </a:extLst>
              </a:tr>
              <a:tr h="370840">
                <a:tc>
                  <a:txBody>
                    <a:bodyPr/>
                    <a:lstStyle/>
                    <a:p>
                      <a:r>
                        <a:rPr lang="cs-CZ" dirty="0" smtClean="0"/>
                        <a:t>16</a:t>
                      </a:r>
                      <a:endParaRPr lang="cs-CZ" dirty="0"/>
                    </a:p>
                  </a:txBody>
                  <a:tcPr/>
                </a:tc>
                <a:tc>
                  <a:txBody>
                    <a:bodyPr/>
                    <a:lstStyle/>
                    <a:p>
                      <a:r>
                        <a:rPr lang="cs-CZ" dirty="0" smtClean="0"/>
                        <a:t>11, 13, 30, 31, 33</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11, 13, 30, 31, 33</a:t>
                      </a:r>
                      <a:endParaRPr lang="cs-CZ" dirty="0">
                        <a:solidFill>
                          <a:srgbClr val="FF0000"/>
                        </a:solidFill>
                      </a:endParaRPr>
                    </a:p>
                  </a:txBody>
                  <a:tcPr/>
                </a:tc>
                <a:extLst>
                  <a:ext uri="{0D108BD9-81ED-4DB2-BD59-A6C34878D82A}">
                    <a16:rowId xmlns:a16="http://schemas.microsoft.com/office/drawing/2014/main" val="2258278110"/>
                  </a:ext>
                </a:extLst>
              </a:tr>
              <a:tr h="370840">
                <a:tc>
                  <a:txBody>
                    <a:bodyPr/>
                    <a:lstStyle/>
                    <a:p>
                      <a:r>
                        <a:rPr lang="cs-CZ" dirty="0" smtClean="0"/>
                        <a:t>33</a:t>
                      </a:r>
                      <a:endParaRPr lang="cs-CZ" dirty="0"/>
                    </a:p>
                  </a:txBody>
                  <a:tcPr/>
                </a:tc>
                <a:tc>
                  <a:txBody>
                    <a:bodyPr/>
                    <a:lstStyle/>
                    <a:p>
                      <a:r>
                        <a:rPr lang="cs-CZ" dirty="0" smtClean="0"/>
                        <a:t>16, 30, 31</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16, 30, 31, </a:t>
                      </a:r>
                      <a:r>
                        <a:rPr lang="cs-CZ" dirty="0" smtClean="0">
                          <a:solidFill>
                            <a:srgbClr val="FF0000"/>
                          </a:solidFill>
                        </a:rPr>
                        <a:t>35</a:t>
                      </a:r>
                      <a:endParaRPr lang="cs-CZ" dirty="0">
                        <a:solidFill>
                          <a:srgbClr val="FF0000"/>
                        </a:solidFill>
                      </a:endParaRPr>
                    </a:p>
                  </a:txBody>
                  <a:tcPr/>
                </a:tc>
                <a:extLst>
                  <a:ext uri="{0D108BD9-81ED-4DB2-BD59-A6C34878D82A}">
                    <a16:rowId xmlns:a16="http://schemas.microsoft.com/office/drawing/2014/main" val="3677902411"/>
                  </a:ext>
                </a:extLst>
              </a:tr>
            </a:tbl>
          </a:graphicData>
        </a:graphic>
      </p:graphicFrame>
    </p:spTree>
    <p:extLst>
      <p:ext uri="{BB962C8B-B14F-4D97-AF65-F5344CB8AC3E}">
        <p14:creationId xmlns:p14="http://schemas.microsoft.com/office/powerpoint/2010/main" val="15925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cap="all" dirty="0">
                <a:solidFill>
                  <a:srgbClr val="B2BC00"/>
                </a:solidFill>
              </a:rPr>
              <a:t>Novela </a:t>
            </a:r>
            <a:r>
              <a:rPr lang="cs-CZ" sz="3200" cap="all" dirty="0" err="1">
                <a:solidFill>
                  <a:srgbClr val="B2BC00"/>
                </a:solidFill>
              </a:rPr>
              <a:t>vyhl</a:t>
            </a:r>
            <a:r>
              <a:rPr lang="cs-CZ" sz="3200" cap="all" dirty="0">
                <a:solidFill>
                  <a:srgbClr val="B2BC00"/>
                </a:solidFill>
              </a:rPr>
              <a:t>. č. 84/1996 S</a:t>
            </a:r>
            <a:r>
              <a:rPr lang="cs-CZ" sz="3200" dirty="0">
                <a:solidFill>
                  <a:srgbClr val="B2BC00"/>
                </a:solidFill>
              </a:rPr>
              <a:t>b</a:t>
            </a:r>
            <a:r>
              <a:rPr lang="cs-CZ" sz="3200" cap="all" dirty="0">
                <a:solidFill>
                  <a:srgbClr val="B2BC00"/>
                </a:solidFill>
              </a:rPr>
              <a:t>., o LHP</a:t>
            </a:r>
          </a:p>
        </p:txBody>
      </p:sp>
      <p:sp>
        <p:nvSpPr>
          <p:cNvPr id="3" name="Zástupný symbol pro obsah 2"/>
          <p:cNvSpPr>
            <a:spLocks noGrp="1"/>
          </p:cNvSpPr>
          <p:nvPr>
            <p:ph idx="1"/>
          </p:nvPr>
        </p:nvSpPr>
        <p:spPr/>
        <p:txBody>
          <a:bodyPr>
            <a:normAutofit/>
          </a:bodyPr>
          <a:lstStyle/>
          <a:p>
            <a:pPr marL="800100" lvl="1" indent="-342900">
              <a:buClr>
                <a:srgbClr val="B2BC00"/>
              </a:buClr>
              <a:buFont typeface="Arial" panose="020B0604020202020204" pitchFamily="34" charset="0"/>
              <a:buChar char="•"/>
            </a:pPr>
            <a:r>
              <a:rPr lang="cs-CZ" sz="2000" dirty="0">
                <a:solidFill>
                  <a:srgbClr val="FF0000"/>
                </a:solidFill>
              </a:rPr>
              <a:t>předpokládaná účinnost od 1. 1. 2022</a:t>
            </a:r>
          </a:p>
          <a:p>
            <a:pPr marL="800100" lvl="1" indent="-342900">
              <a:buClr>
                <a:srgbClr val="B2BC00"/>
              </a:buClr>
              <a:buFont typeface="Arial" panose="020B0604020202020204" pitchFamily="34" charset="0"/>
              <a:buChar char="•"/>
            </a:pPr>
            <a:r>
              <a:rPr lang="cs-CZ" sz="2000" dirty="0">
                <a:solidFill>
                  <a:srgbClr val="FF0000"/>
                </a:solidFill>
              </a:rPr>
              <a:t>v současné době je </a:t>
            </a:r>
            <a:r>
              <a:rPr lang="cs-CZ" sz="2000" dirty="0" smtClean="0">
                <a:solidFill>
                  <a:srgbClr val="FF0000"/>
                </a:solidFill>
              </a:rPr>
              <a:t>v procesu MPR</a:t>
            </a:r>
          </a:p>
          <a:p>
            <a:pPr marL="800100" lvl="1" indent="-342900">
              <a:buClr>
                <a:srgbClr val="B2BC00"/>
              </a:buClr>
              <a:buFont typeface="Arial" panose="020B0604020202020204" pitchFamily="34" charset="0"/>
              <a:buChar char="•"/>
            </a:pPr>
            <a:r>
              <a:rPr lang="cs-CZ" sz="2000" dirty="0" smtClean="0">
                <a:solidFill>
                  <a:srgbClr val="FF0000"/>
                </a:solidFill>
              </a:rPr>
              <a:t>návrh doplňuje chybějící ustanovení vyhlášky pro zjišťování stavu lesa na inventarizačních plochách a odstraňuje některé její nedostatky.</a:t>
            </a:r>
          </a:p>
          <a:p>
            <a:pPr marL="800100" lvl="1" indent="-342900">
              <a:buClr>
                <a:srgbClr val="B2BC00"/>
              </a:buClr>
              <a:buFont typeface="Arial" panose="020B0604020202020204" pitchFamily="34" charset="0"/>
              <a:buChar char="•"/>
            </a:pPr>
            <a:r>
              <a:rPr lang="cs-CZ" sz="2000" dirty="0" smtClean="0">
                <a:solidFill>
                  <a:srgbClr val="FF0000"/>
                </a:solidFill>
              </a:rPr>
              <a:t>na současných způsobech provádění metod HUL se nic nemění. Využití nově doplněného postupu je pouze na volbě vlastníka.</a:t>
            </a:r>
          </a:p>
          <a:p>
            <a:pPr marL="800100" lvl="1" indent="-342900">
              <a:buClr>
                <a:srgbClr val="B2BC00"/>
              </a:buClr>
              <a:buFont typeface="Arial" panose="020B0604020202020204" pitchFamily="34" charset="0"/>
              <a:buChar char="•"/>
            </a:pPr>
            <a:r>
              <a:rPr lang="cs-CZ" sz="2000" dirty="0" smtClean="0">
                <a:solidFill>
                  <a:srgbClr val="FF0000"/>
                </a:solidFill>
              </a:rPr>
              <a:t>nová úprava není vázaná na nějaký hospodářský způsob či tvar lesa.</a:t>
            </a:r>
          </a:p>
          <a:p>
            <a:pPr marL="800100" lvl="1" indent="-342900">
              <a:buClr>
                <a:srgbClr val="B2BC00"/>
              </a:buClr>
              <a:buFont typeface="Arial" panose="020B0604020202020204" pitchFamily="34" charset="0"/>
              <a:buChar char="•"/>
            </a:pPr>
            <a:r>
              <a:rPr lang="cs-CZ" sz="2000" dirty="0" smtClean="0">
                <a:solidFill>
                  <a:srgbClr val="FF0000"/>
                </a:solidFill>
              </a:rPr>
              <a:t>v příštím roce bude provedena úprava ISLH a edukační aktivity ve vztahu k orgánům státní správy lesů.</a:t>
            </a:r>
            <a:endParaRPr lang="cs-CZ" sz="2000" dirty="0">
              <a:solidFill>
                <a:srgbClr val="FF0000"/>
              </a:solidFill>
            </a:endParaRPr>
          </a:p>
        </p:txBody>
      </p:sp>
    </p:spTree>
    <p:extLst>
      <p:ext uri="{BB962C8B-B14F-4D97-AF65-F5344CB8AC3E}">
        <p14:creationId xmlns:p14="http://schemas.microsoft.com/office/powerpoint/2010/main" val="424965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cap="all" dirty="0" smtClean="0">
                <a:solidFill>
                  <a:srgbClr val="B2BC00"/>
                </a:solidFill>
              </a:rPr>
              <a:t>Obnova </a:t>
            </a:r>
            <a:r>
              <a:rPr lang="cs-CZ" sz="3200" cap="all" dirty="0" err="1" smtClean="0">
                <a:solidFill>
                  <a:srgbClr val="B2BC00"/>
                </a:solidFill>
              </a:rPr>
              <a:t>oprl</a:t>
            </a:r>
            <a:endParaRPr lang="cs-CZ" sz="3200" cap="all" dirty="0">
              <a:solidFill>
                <a:srgbClr val="B2BC00"/>
              </a:solidFill>
            </a:endParaRPr>
          </a:p>
        </p:txBody>
      </p:sp>
      <p:sp>
        <p:nvSpPr>
          <p:cNvPr id="3" name="Zástupný symbol pro obsah 2"/>
          <p:cNvSpPr>
            <a:spLocks noGrp="1"/>
          </p:cNvSpPr>
          <p:nvPr>
            <p:ph idx="1"/>
          </p:nvPr>
        </p:nvSpPr>
        <p:spPr/>
        <p:txBody>
          <a:bodyPr>
            <a:normAutofit/>
          </a:bodyPr>
          <a:lstStyle/>
          <a:p>
            <a:pPr marL="800100" lvl="1" indent="-342900">
              <a:buClr>
                <a:srgbClr val="B2BC00"/>
              </a:buClr>
              <a:buFont typeface="Arial" panose="020B0604020202020204" pitchFamily="34" charset="0"/>
              <a:buChar char="•"/>
            </a:pPr>
            <a:r>
              <a:rPr lang="cs-CZ" sz="2000" dirty="0" smtClean="0">
                <a:solidFill>
                  <a:srgbClr val="FF0000"/>
                </a:solidFill>
              </a:rPr>
              <a:t>Probíhá od roku 2019.</a:t>
            </a:r>
          </a:p>
          <a:p>
            <a:pPr marL="800100" lvl="1" indent="-342900">
              <a:buClr>
                <a:srgbClr val="B2BC00"/>
              </a:buClr>
              <a:buFont typeface="Arial" panose="020B0604020202020204" pitchFamily="34" charset="0"/>
              <a:buChar char="•"/>
            </a:pPr>
            <a:r>
              <a:rPr lang="cs-CZ" sz="2000" dirty="0" smtClean="0">
                <a:solidFill>
                  <a:srgbClr val="FF0000"/>
                </a:solidFill>
              </a:rPr>
              <a:t>V současné době je schváleno 10 OPRL pro PLO 39, 35, 23, 34, 38, 21, 9, 40, 14, 11.</a:t>
            </a:r>
          </a:p>
          <a:p>
            <a:pPr marL="800100" lvl="1" indent="-342900">
              <a:buClr>
                <a:srgbClr val="B2BC00"/>
              </a:buClr>
              <a:buFont typeface="Arial" panose="020B0604020202020204" pitchFamily="34" charset="0"/>
              <a:buChar char="•"/>
            </a:pPr>
            <a:r>
              <a:rPr lang="cs-CZ" sz="2000" dirty="0" smtClean="0">
                <a:solidFill>
                  <a:srgbClr val="FF0000"/>
                </a:solidFill>
              </a:rPr>
              <a:t>Do konce roku se ještě plánuje schválit 7 OPRL pro PLO 41, 8, 2, 15, 1, 25, 30, 28 s platností od 1. 1. 2022.</a:t>
            </a:r>
          </a:p>
          <a:p>
            <a:pPr marL="800100" lvl="1" indent="-342900">
              <a:buClr>
                <a:srgbClr val="B2BC00"/>
              </a:buClr>
              <a:buFont typeface="Arial" panose="020B0604020202020204" pitchFamily="34" charset="0"/>
              <a:buChar char="•"/>
            </a:pPr>
            <a:r>
              <a:rPr lang="cs-CZ" sz="2000" dirty="0" smtClean="0">
                <a:solidFill>
                  <a:srgbClr val="FF0000"/>
                </a:solidFill>
              </a:rPr>
              <a:t>Schválených OPRL se nijak nedotkne úprava nakládání s DG a MD ve smyslu tzv. „invazní novely“. Závazná stanoviska MŽP k zavádění GND jsou platná a budou případně revidována až v procesu provádění změny OPRL, pokud v PLO nastanou významné změny.</a:t>
            </a:r>
          </a:p>
          <a:p>
            <a:pPr marL="800100" lvl="1" indent="-342900">
              <a:buClr>
                <a:srgbClr val="B2BC00"/>
              </a:buClr>
              <a:buFont typeface="Arial" panose="020B0604020202020204" pitchFamily="34" charset="0"/>
              <a:buChar char="•"/>
            </a:pPr>
            <a:r>
              <a:rPr lang="cs-CZ" sz="2000" dirty="0" smtClean="0">
                <a:solidFill>
                  <a:srgbClr val="FF0000"/>
                </a:solidFill>
              </a:rPr>
              <a:t>Pro nově obnovované OPRL po 1. 1. 2022 již bude návrh zastoupení DG a MD řešen mimo závazné stanovisko MŽP, běžným návrhem CDS. </a:t>
            </a:r>
          </a:p>
          <a:p>
            <a:pPr marL="800100" lvl="1" indent="-342900">
              <a:buClr>
                <a:srgbClr val="B2BC00"/>
              </a:buClr>
              <a:buFont typeface="Arial" panose="020B0604020202020204" pitchFamily="34" charset="0"/>
              <a:buChar char="•"/>
            </a:pPr>
            <a:r>
              <a:rPr lang="cs-CZ" sz="2000" dirty="0" smtClean="0">
                <a:solidFill>
                  <a:srgbClr val="FF0000"/>
                </a:solidFill>
              </a:rPr>
              <a:t>Vyzývám veškeré vlastníky a správce lesů k aktivní účasti na procesu obnovy OPRL. Základní šetření pro PLO 16 bude konáno 31. 5. 2022.</a:t>
            </a:r>
          </a:p>
          <a:p>
            <a:pPr marL="800100" lvl="1" indent="-342900">
              <a:buClr>
                <a:srgbClr val="B2BC00"/>
              </a:buClr>
              <a:buFont typeface="Arial" panose="020B0604020202020204" pitchFamily="34" charset="0"/>
              <a:buChar char="•"/>
            </a:pPr>
            <a:endParaRPr lang="cs-CZ" sz="2000" dirty="0">
              <a:solidFill>
                <a:srgbClr val="FF0000"/>
              </a:solidFill>
            </a:endParaRPr>
          </a:p>
        </p:txBody>
      </p:sp>
    </p:spTree>
    <p:extLst>
      <p:ext uri="{BB962C8B-B14F-4D97-AF65-F5344CB8AC3E}">
        <p14:creationId xmlns:p14="http://schemas.microsoft.com/office/powerpoint/2010/main" val="380058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354162"/>
          </a:xfrm>
        </p:spPr>
        <p:txBody>
          <a:bodyPr>
            <a:noAutofit/>
          </a:bodyPr>
          <a:lstStyle/>
          <a:p>
            <a:r>
              <a:rPr lang="cs-CZ" sz="3200" cap="all" dirty="0">
                <a:solidFill>
                  <a:srgbClr val="B2BC00"/>
                </a:solidFill>
              </a:rPr>
              <a:t>Opatření obecné povahy</a:t>
            </a:r>
            <a:r>
              <a:rPr lang="cs-CZ" sz="1400" i="1" cap="all" dirty="0">
                <a:solidFill>
                  <a:srgbClr val="B2BC00"/>
                </a:solidFill>
              </a:rPr>
              <a:t> </a:t>
            </a:r>
          </a:p>
        </p:txBody>
      </p:sp>
      <p:sp>
        <p:nvSpPr>
          <p:cNvPr id="3" name="Zástupný symbol pro obsah 2"/>
          <p:cNvSpPr>
            <a:spLocks noGrp="1"/>
          </p:cNvSpPr>
          <p:nvPr>
            <p:ph idx="1"/>
          </p:nvPr>
        </p:nvSpPr>
        <p:spPr>
          <a:xfrm>
            <a:off x="457200" y="1772816"/>
            <a:ext cx="8229600" cy="4353347"/>
          </a:xfrm>
        </p:spPr>
        <p:txBody>
          <a:bodyPr>
            <a:normAutofit fontScale="77500" lnSpcReduction="20000"/>
          </a:bodyPr>
          <a:lstStyle/>
          <a:p>
            <a:r>
              <a:rPr lang="cs-CZ" sz="2400" b="1" dirty="0">
                <a:latin typeface="Arial" panose="020B0604020202020204" pitchFamily="34" charset="0"/>
                <a:cs typeface="Arial" panose="020B0604020202020204" pitchFamily="34" charset="0"/>
              </a:rPr>
              <a:t>OOP k 3.4.2019 – zavedení Rajonizace, tzv. červené zóny; opatření k ponechání souší a obnově kalamitních holin</a:t>
            </a:r>
          </a:p>
          <a:p>
            <a:pPr lvl="1"/>
            <a:r>
              <a:rPr lang="cs-CZ" sz="2000" b="1" dirty="0">
                <a:cs typeface="Arial" panose="020B0604020202020204" pitchFamily="34" charset="0"/>
              </a:rPr>
              <a:t>Rajonizace je účelové rozdělení území České republiky podle míry postižení jednotlivých částí území kůrovcovou kalamitou, za účelem zacílení mimořádných opatření. </a:t>
            </a:r>
          </a:p>
          <a:p>
            <a:pPr lvl="1"/>
            <a:endParaRPr lang="cs-CZ" sz="2000" b="1" dirty="0">
              <a:cs typeface="Arial" panose="020B0604020202020204" pitchFamily="34" charset="0"/>
            </a:endParaRPr>
          </a:p>
          <a:p>
            <a:pPr lvl="1"/>
            <a:r>
              <a:rPr lang="cs-CZ" sz="2000" b="1" dirty="0">
                <a:cs typeface="Arial" panose="020B0604020202020204" pitchFamily="34" charset="0"/>
              </a:rPr>
              <a:t>Rajonizaci zpracovává Ústav pro hospodářskou úpravu lesů (ÚHÚL) s využitím metod dálkového průzkumu země.  Rajonizace není statická, počítá se s její průběžnou aktualizací a na jejím základě i s rozhodováním o dalších mimořádných opatřeních.</a:t>
            </a:r>
          </a:p>
          <a:p>
            <a:pPr marL="457200" lvl="1" indent="0">
              <a:buNone/>
            </a:pPr>
            <a:endParaRPr lang="cs-CZ" sz="2000" b="1" dirty="0">
              <a:cs typeface="Arial" panose="020B0604020202020204" pitchFamily="34" charset="0"/>
            </a:endParaRPr>
          </a:p>
          <a:p>
            <a:pPr lvl="1"/>
            <a:r>
              <a:rPr lang="cs-CZ" sz="2000" b="1" dirty="0">
                <a:cs typeface="Arial" panose="020B0604020202020204" pitchFamily="34" charset="0"/>
              </a:rPr>
              <a:t>Podrobnější informace k vymezení území nejhůře postiženého kalamitou (k rajonizaci) pro uplatnění speciálních opatření naleznete na internetových stránkách ÚHÚL:</a:t>
            </a:r>
          </a:p>
          <a:p>
            <a:pPr marL="457200" lvl="1" indent="0">
              <a:buNone/>
            </a:pPr>
            <a:endParaRPr lang="cs-CZ" sz="2000" b="1" dirty="0">
              <a:latin typeface="Arial" panose="020B0604020202020204" pitchFamily="34" charset="0"/>
              <a:cs typeface="Arial" panose="020B0604020202020204" pitchFamily="34" charset="0"/>
            </a:endParaRPr>
          </a:p>
          <a:p>
            <a:pPr marL="457200" lvl="1" indent="0">
              <a:buNone/>
            </a:pPr>
            <a:r>
              <a:rPr lang="cs-CZ" sz="2600" b="1" dirty="0">
                <a:solidFill>
                  <a:schemeClr val="tx2"/>
                </a:solidFill>
                <a:latin typeface="Arial" panose="020B0604020202020204" pitchFamily="34" charset="0"/>
                <a:cs typeface="Arial" panose="020B0604020202020204" pitchFamily="34" charset="0"/>
              </a:rPr>
              <a:t>http://www.uhul.cz/kdo-jsme/aktuality/904-rajonizace-uzemi-cr-pro-vymezeni-katastralnich-uzemi-s-mimoradnym-kalamitnim-stavem</a:t>
            </a:r>
          </a:p>
          <a:p>
            <a:pPr lvl="1"/>
            <a:r>
              <a:rPr lang="cs-CZ" sz="2000" b="1" dirty="0">
                <a:latin typeface="Arial" panose="020B0604020202020204" pitchFamily="34" charset="0"/>
                <a:cs typeface="Arial" panose="020B0604020202020204" pitchFamily="34" charset="0"/>
              </a:rPr>
              <a:t> </a:t>
            </a:r>
          </a:p>
          <a:p>
            <a:pPr marL="0" indent="0">
              <a:buNone/>
            </a:pPr>
            <a:endParaRPr lang="cs-CZ" sz="12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p:nvPr/>
        </p:nvSpPr>
        <p:spPr>
          <a:xfrm>
            <a:off x="457200" y="0"/>
            <a:ext cx="8291264"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cap="all" dirty="0">
                <a:solidFill>
                  <a:srgbClr val="B2BC00"/>
                </a:solidFill>
              </a:rPr>
              <a:t>Opatření obecné povahy</a:t>
            </a:r>
          </a:p>
          <a:p>
            <a:r>
              <a:rPr lang="cs-CZ" sz="2000" cap="all" dirty="0"/>
              <a:t>Aktuální rozsah </a:t>
            </a:r>
            <a:r>
              <a:rPr lang="cs-CZ" sz="2000" cap="all" dirty="0" err="1" smtClean="0"/>
              <a:t>zE</a:t>
            </a:r>
            <a:r>
              <a:rPr lang="cs-CZ" sz="2000" cap="all" dirty="0" smtClean="0"/>
              <a:t> dne 14. 9. 2021</a:t>
            </a:r>
            <a:endParaRPr lang="cs-CZ" sz="2000" cap="all" dirty="0"/>
          </a:p>
        </p:txBody>
      </p:sp>
      <p:sp>
        <p:nvSpPr>
          <p:cNvPr id="6" name="Zástupný symbol pro obsah 2"/>
          <p:cNvSpPr txBox="1"/>
          <p:nvPr/>
        </p:nvSpPr>
        <p:spPr>
          <a:xfrm>
            <a:off x="457200" y="1124744"/>
            <a:ext cx="837138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spcBef>
                <a:spcPts val="1200"/>
              </a:spcBef>
              <a:buNone/>
            </a:pPr>
            <a:endParaRPr lang="cs-CZ" sz="2400" dirty="0"/>
          </a:p>
          <a:p>
            <a:pPr marL="0" indent="0">
              <a:buNone/>
            </a:pPr>
            <a:endParaRPr lang="cs-CZ" sz="2400" b="1" dirty="0"/>
          </a:p>
        </p:txBody>
      </p:sp>
      <p:pic>
        <p:nvPicPr>
          <p:cNvPr id="2050" name="Picture 2" descr="Rajonizace 09_20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124744"/>
            <a:ext cx="7931224" cy="50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3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p:nvPr/>
        </p:nvSpPr>
        <p:spPr>
          <a:xfrm>
            <a:off x="457200" y="0"/>
            <a:ext cx="8291264"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cap="all" dirty="0">
                <a:solidFill>
                  <a:srgbClr val="B2BC00"/>
                </a:solidFill>
              </a:rPr>
              <a:t>Opatření obecné </a:t>
            </a:r>
            <a:r>
              <a:rPr lang="cs-CZ" sz="3200" cap="all" dirty="0" smtClean="0">
                <a:solidFill>
                  <a:srgbClr val="B2BC00"/>
                </a:solidFill>
              </a:rPr>
              <a:t>povahy</a:t>
            </a:r>
          </a:p>
          <a:p>
            <a:r>
              <a:rPr lang="cs-CZ" sz="2000" cap="all" dirty="0" smtClean="0"/>
              <a:t>VÝVOJ RAJONIZACE V ČASE</a:t>
            </a:r>
            <a:endParaRPr lang="cs-CZ" sz="2000" cap="all" dirty="0"/>
          </a:p>
        </p:txBody>
      </p:sp>
      <p:sp>
        <p:nvSpPr>
          <p:cNvPr id="6" name="Zástupný symbol pro obsah 2"/>
          <p:cNvSpPr txBox="1"/>
          <p:nvPr/>
        </p:nvSpPr>
        <p:spPr>
          <a:xfrm>
            <a:off x="457200" y="1124744"/>
            <a:ext cx="837138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spcBef>
                <a:spcPts val="1200"/>
              </a:spcBef>
              <a:buNone/>
            </a:pPr>
            <a:endParaRPr lang="cs-CZ" sz="2400" dirty="0"/>
          </a:p>
          <a:p>
            <a:pPr marL="0" indent="0">
              <a:buNone/>
            </a:pPr>
            <a:endParaRPr lang="cs-CZ" sz="2400" b="1" dirty="0"/>
          </a:p>
        </p:txBody>
      </p:sp>
      <p:pic>
        <p:nvPicPr>
          <p:cNvPr id="7"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8824" y="1146404"/>
            <a:ext cx="3654103" cy="2583657"/>
          </a:xfrm>
          <a:prstGeom prst="rect">
            <a:avLst/>
          </a:prstGeom>
          <a:ln>
            <a:noFill/>
          </a:ln>
          <a:effectLst>
            <a:outerShdw blurRad="292100" dist="139700" dir="2700000" algn="tl" rotWithShape="0">
              <a:srgbClr val="333333">
                <a:alpha val="65000"/>
              </a:srgbClr>
            </a:outerShdw>
          </a:effec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5907" y="1146404"/>
            <a:ext cx="3672408" cy="2596675"/>
          </a:xfrm>
          <a:prstGeom prst="rect">
            <a:avLst/>
          </a:prstGeom>
          <a:ln>
            <a:noFill/>
          </a:ln>
          <a:effectLst>
            <a:outerShdw blurRad="292100" dist="139700" dir="2700000" algn="tl" rotWithShape="0">
              <a:srgbClr val="333333">
                <a:alpha val="65000"/>
              </a:srgbClr>
            </a:outerShdw>
          </a:effectLst>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64" y="3789040"/>
            <a:ext cx="3654104" cy="2584026"/>
          </a:xfrm>
          <a:prstGeom prst="rect">
            <a:avLst/>
          </a:prstGeom>
          <a:ln>
            <a:noFill/>
          </a:ln>
          <a:effectLst>
            <a:outerShdw blurRad="292100" dist="139700" dir="2700000" algn="tl" rotWithShape="0">
              <a:srgbClr val="333333">
                <a:alpha val="65000"/>
              </a:srgbClr>
            </a:outerShdw>
          </a:effectLst>
        </p:spPr>
      </p:pic>
      <p:pic>
        <p:nvPicPr>
          <p:cNvPr id="3" name="Obráze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5907" y="3797848"/>
            <a:ext cx="3672408" cy="2597710"/>
          </a:xfrm>
          <a:prstGeom prst="rect">
            <a:avLst/>
          </a:prstGeom>
          <a:ln>
            <a:noFill/>
          </a:ln>
          <a:effectLst>
            <a:outerShdw blurRad="292100" dist="139700" dir="2700000" algn="tl" rotWithShape="0">
              <a:srgbClr val="333333">
                <a:alpha val="65000"/>
              </a:srgbClr>
            </a:outerShdw>
          </a:effectLst>
        </p:spPr>
      </p:pic>
      <p:sp>
        <p:nvSpPr>
          <p:cNvPr id="5" name="TextovéPole 4"/>
          <p:cNvSpPr txBox="1"/>
          <p:nvPr/>
        </p:nvSpPr>
        <p:spPr>
          <a:xfrm>
            <a:off x="521347" y="1169496"/>
            <a:ext cx="1162472" cy="369332"/>
          </a:xfrm>
          <a:prstGeom prst="rect">
            <a:avLst/>
          </a:prstGeom>
          <a:noFill/>
        </p:spPr>
        <p:txBody>
          <a:bodyPr wrap="square" rtlCol="0">
            <a:spAutoFit/>
          </a:bodyPr>
          <a:lstStyle/>
          <a:p>
            <a:r>
              <a:rPr lang="cs-CZ" dirty="0"/>
              <a:t>3</a:t>
            </a:r>
            <a:r>
              <a:rPr lang="cs-CZ" dirty="0" smtClean="0"/>
              <a:t>.4.2019</a:t>
            </a:r>
            <a:endParaRPr lang="cs-CZ" dirty="0"/>
          </a:p>
        </p:txBody>
      </p:sp>
      <p:sp>
        <p:nvSpPr>
          <p:cNvPr id="12" name="TextovéPole 11"/>
          <p:cNvSpPr txBox="1"/>
          <p:nvPr/>
        </p:nvSpPr>
        <p:spPr>
          <a:xfrm>
            <a:off x="4752731" y="1167066"/>
            <a:ext cx="1162472" cy="369332"/>
          </a:xfrm>
          <a:prstGeom prst="rect">
            <a:avLst/>
          </a:prstGeom>
          <a:noFill/>
        </p:spPr>
        <p:txBody>
          <a:bodyPr wrap="square" rtlCol="0">
            <a:spAutoFit/>
          </a:bodyPr>
          <a:lstStyle/>
          <a:p>
            <a:r>
              <a:rPr lang="cs-CZ" dirty="0" smtClean="0"/>
              <a:t>30.8.2019</a:t>
            </a:r>
            <a:endParaRPr lang="cs-CZ" dirty="0"/>
          </a:p>
        </p:txBody>
      </p:sp>
      <p:sp>
        <p:nvSpPr>
          <p:cNvPr id="13" name="TextovéPole 12"/>
          <p:cNvSpPr txBox="1"/>
          <p:nvPr/>
        </p:nvSpPr>
        <p:spPr>
          <a:xfrm>
            <a:off x="395536" y="3797848"/>
            <a:ext cx="1162472" cy="369332"/>
          </a:xfrm>
          <a:prstGeom prst="rect">
            <a:avLst/>
          </a:prstGeom>
          <a:noFill/>
        </p:spPr>
        <p:txBody>
          <a:bodyPr wrap="square" rtlCol="0">
            <a:spAutoFit/>
          </a:bodyPr>
          <a:lstStyle/>
          <a:p>
            <a:r>
              <a:rPr lang="cs-CZ" dirty="0" smtClean="0"/>
              <a:t>6.12.2019</a:t>
            </a:r>
            <a:endParaRPr lang="cs-CZ" dirty="0"/>
          </a:p>
        </p:txBody>
      </p:sp>
      <p:sp>
        <p:nvSpPr>
          <p:cNvPr id="14" name="TextovéPole 13"/>
          <p:cNvSpPr txBox="1"/>
          <p:nvPr/>
        </p:nvSpPr>
        <p:spPr>
          <a:xfrm>
            <a:off x="4752731" y="3785401"/>
            <a:ext cx="1162472" cy="369332"/>
          </a:xfrm>
          <a:prstGeom prst="rect">
            <a:avLst/>
          </a:prstGeom>
          <a:noFill/>
        </p:spPr>
        <p:txBody>
          <a:bodyPr wrap="square" rtlCol="0">
            <a:spAutoFit/>
          </a:bodyPr>
          <a:lstStyle/>
          <a:p>
            <a:r>
              <a:rPr lang="cs-CZ" dirty="0" smtClean="0"/>
              <a:t>27.7.2020</a:t>
            </a:r>
            <a:endParaRPr lang="cs-CZ" dirty="0"/>
          </a:p>
        </p:txBody>
      </p:sp>
    </p:spTree>
    <p:extLst>
      <p:ext uri="{BB962C8B-B14F-4D97-AF65-F5344CB8AC3E}">
        <p14:creationId xmlns:p14="http://schemas.microsoft.com/office/powerpoint/2010/main" val="45000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p:nvPr/>
        </p:nvSpPr>
        <p:spPr>
          <a:xfrm>
            <a:off x="457200" y="0"/>
            <a:ext cx="8291264"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cap="all" dirty="0">
                <a:solidFill>
                  <a:srgbClr val="B2BC00"/>
                </a:solidFill>
              </a:rPr>
              <a:t>Opatření obecné </a:t>
            </a:r>
            <a:r>
              <a:rPr lang="cs-CZ" sz="3200" cap="all" dirty="0" smtClean="0">
                <a:solidFill>
                  <a:srgbClr val="B2BC00"/>
                </a:solidFill>
              </a:rPr>
              <a:t>povahy</a:t>
            </a:r>
          </a:p>
          <a:p>
            <a:r>
              <a:rPr lang="cs-CZ" sz="2000" cap="all" dirty="0" smtClean="0"/>
              <a:t>VÝVOJ RAJONIZACE V ČASE</a:t>
            </a:r>
            <a:endParaRPr lang="cs-CZ" sz="2000" cap="all" dirty="0"/>
          </a:p>
        </p:txBody>
      </p:sp>
      <p:sp>
        <p:nvSpPr>
          <p:cNvPr id="6" name="Zástupný symbol pro obsah 2"/>
          <p:cNvSpPr txBox="1"/>
          <p:nvPr/>
        </p:nvSpPr>
        <p:spPr>
          <a:xfrm>
            <a:off x="457200" y="1124744"/>
            <a:ext cx="837138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spcBef>
                <a:spcPts val="1200"/>
              </a:spcBef>
              <a:buNone/>
            </a:pPr>
            <a:endParaRPr lang="cs-CZ" sz="2400" dirty="0"/>
          </a:p>
          <a:p>
            <a:pPr marL="0" indent="0">
              <a:buNone/>
            </a:pPr>
            <a:endParaRPr lang="cs-CZ" sz="2400" b="1" dirty="0"/>
          </a:p>
        </p:txBody>
      </p:sp>
      <p:pic>
        <p:nvPicPr>
          <p:cNvPr id="2" name="Obrázek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 y="1354162"/>
            <a:ext cx="7931225" cy="5033379"/>
          </a:xfrm>
          <a:prstGeom prst="rect">
            <a:avLst/>
          </a:prstGeom>
        </p:spPr>
      </p:pic>
    </p:spTree>
    <p:extLst>
      <p:ext uri="{BB962C8B-B14F-4D97-AF65-F5344CB8AC3E}">
        <p14:creationId xmlns:p14="http://schemas.microsoft.com/office/powerpoint/2010/main" val="126209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p:nvPr/>
        </p:nvSpPr>
        <p:spPr>
          <a:xfrm>
            <a:off x="457200" y="0"/>
            <a:ext cx="8291264"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cap="all" dirty="0">
                <a:solidFill>
                  <a:srgbClr val="B2BC00"/>
                </a:solidFill>
              </a:rPr>
              <a:t>Opatření obecné </a:t>
            </a:r>
            <a:r>
              <a:rPr lang="cs-CZ" sz="3200" cap="all" dirty="0" smtClean="0">
                <a:solidFill>
                  <a:srgbClr val="B2BC00"/>
                </a:solidFill>
              </a:rPr>
              <a:t>povahy</a:t>
            </a:r>
          </a:p>
          <a:p>
            <a:r>
              <a:rPr lang="cs-CZ" sz="2000" cap="all" dirty="0" smtClean="0"/>
              <a:t>AKTUÁLNÍ STAV</a:t>
            </a:r>
            <a:endParaRPr lang="cs-CZ" sz="2000" cap="all" dirty="0"/>
          </a:p>
        </p:txBody>
      </p:sp>
      <p:sp>
        <p:nvSpPr>
          <p:cNvPr id="6" name="Zástupný symbol pro obsah 2"/>
          <p:cNvSpPr txBox="1"/>
          <p:nvPr/>
        </p:nvSpPr>
        <p:spPr>
          <a:xfrm>
            <a:off x="457200" y="1124744"/>
            <a:ext cx="837138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spcBef>
                <a:spcPts val="1200"/>
              </a:spcBef>
              <a:buNone/>
            </a:pPr>
            <a:endParaRPr lang="cs-CZ" sz="2400" dirty="0"/>
          </a:p>
          <a:p>
            <a:pPr marL="0" indent="0">
              <a:buNone/>
            </a:pPr>
            <a:endParaRPr lang="cs-CZ" sz="2400" b="1" dirty="0"/>
          </a:p>
        </p:txBody>
      </p:sp>
      <p:sp>
        <p:nvSpPr>
          <p:cNvPr id="3" name="Obdélník 2"/>
          <p:cNvSpPr/>
          <p:nvPr/>
        </p:nvSpPr>
        <p:spPr>
          <a:xfrm>
            <a:off x="539552" y="1116782"/>
            <a:ext cx="7848872" cy="1969770"/>
          </a:xfrm>
          <a:prstGeom prst="rect">
            <a:avLst/>
          </a:prstGeom>
        </p:spPr>
        <p:txBody>
          <a:bodyPr wrap="square">
            <a:spAutoFit/>
          </a:bodyPr>
          <a:lstStyle/>
          <a:p>
            <a:pPr lvl="0" algn="just">
              <a:spcAft>
                <a:spcPts val="0"/>
              </a:spcAft>
            </a:pPr>
            <a:r>
              <a:rPr lang="cs-CZ" b="1" spc="-50" dirty="0" smtClean="0">
                <a:latin typeface="Arial" panose="020B0604020202020204" pitchFamily="34" charset="0"/>
                <a:ea typeface="Calibri" panose="020F0502020204030204" pitchFamily="34" charset="0"/>
                <a:cs typeface="Times New Roman" panose="02020603050405020304" pitchFamily="18" charset="0"/>
              </a:rPr>
              <a:t>Opatření </a:t>
            </a:r>
            <a:r>
              <a:rPr lang="cs-CZ" b="1" spc="-50" dirty="0">
                <a:latin typeface="Arial" panose="020B0604020202020204" pitchFamily="34" charset="0"/>
                <a:ea typeface="Calibri" panose="020F0502020204030204" pitchFamily="34" charset="0"/>
                <a:cs typeface="Times New Roman" panose="02020603050405020304" pitchFamily="18" charset="0"/>
              </a:rPr>
              <a:t>obecné povahy </a:t>
            </a:r>
            <a:r>
              <a:rPr lang="cs-CZ" b="1" spc="-50" dirty="0" smtClean="0">
                <a:latin typeface="Arial" panose="020B0604020202020204" pitchFamily="34" charset="0"/>
                <a:ea typeface="Calibri" panose="020F0502020204030204" pitchFamily="34" charset="0"/>
                <a:cs typeface="Times New Roman" panose="02020603050405020304" pitchFamily="18" charset="0"/>
              </a:rPr>
              <a:t>č.j</a:t>
            </a:r>
            <a:r>
              <a:rPr lang="cs-CZ" b="1" spc="-50" dirty="0">
                <a:latin typeface="Arial" panose="020B0604020202020204" pitchFamily="34" charset="0"/>
                <a:ea typeface="Calibri" panose="020F0502020204030204" pitchFamily="34" charset="0"/>
                <a:cs typeface="Times New Roman" panose="02020603050405020304" pitchFamily="18" charset="0"/>
              </a:rPr>
              <a:t>. </a:t>
            </a:r>
            <a:r>
              <a:rPr lang="cs-CZ" b="1" spc="-50" dirty="0">
                <a:solidFill>
                  <a:srgbClr val="FF0000"/>
                </a:solidFill>
                <a:latin typeface="Arial" panose="020B0604020202020204" pitchFamily="34" charset="0"/>
                <a:ea typeface="Calibri" panose="020F0502020204030204" pitchFamily="34" charset="0"/>
                <a:cs typeface="Times New Roman" panose="02020603050405020304" pitchFamily="18" charset="0"/>
              </a:rPr>
              <a:t>17110/2020-MZE-16212</a:t>
            </a:r>
            <a:r>
              <a:rPr lang="cs-CZ" b="1" spc="-50" dirty="0">
                <a:latin typeface="Arial" panose="020B0604020202020204" pitchFamily="34" charset="0"/>
                <a:ea typeface="Calibri" panose="020F0502020204030204" pitchFamily="34" charset="0"/>
                <a:cs typeface="Times New Roman" panose="02020603050405020304" pitchFamily="18" charset="0"/>
              </a:rPr>
              <a:t> </a:t>
            </a:r>
            <a:r>
              <a:rPr lang="cs-CZ" b="1" spc="-50" dirty="0" smtClean="0">
                <a:latin typeface="Arial" panose="020B0604020202020204" pitchFamily="34" charset="0"/>
                <a:ea typeface="Calibri" panose="020F0502020204030204" pitchFamily="34" charset="0"/>
                <a:cs typeface="Times New Roman" panose="02020603050405020304" pitchFamily="18" charset="0"/>
              </a:rPr>
              <a:t>ze dne 3.4.2020 </a:t>
            </a:r>
            <a:r>
              <a:rPr lang="cs-CZ" spc="-50" dirty="0" smtClean="0">
                <a:latin typeface="Arial" panose="020B0604020202020204" pitchFamily="34" charset="0"/>
                <a:ea typeface="Calibri" panose="020F0502020204030204" pitchFamily="34" charset="0"/>
                <a:cs typeface="Times New Roman" panose="02020603050405020304" pitchFamily="18" charset="0"/>
              </a:rPr>
              <a:t>(OOP):</a:t>
            </a:r>
          </a:p>
          <a:p>
            <a:pPr marL="285750" lvl="0" indent="-285750" algn="just">
              <a:spcBef>
                <a:spcPts val="600"/>
              </a:spcBef>
              <a:spcAft>
                <a:spcPts val="0"/>
              </a:spcAft>
              <a:buFont typeface="Courier New" panose="02070309020205020404" pitchFamily="49" charset="0"/>
              <a:buChar char="o"/>
            </a:pPr>
            <a:r>
              <a:rPr lang="cs-CZ" sz="1400" b="1" dirty="0" smtClean="0">
                <a:latin typeface="Arial" panose="020B0604020202020204" pitchFamily="34" charset="0"/>
                <a:ea typeface="Calibri" panose="020F0502020204030204" pitchFamily="34" charset="0"/>
                <a:cs typeface="Times New Roman" panose="02020603050405020304" pitchFamily="18" charset="0"/>
              </a:rPr>
              <a:t>zrušilo všechna předchozí vydaná OOP a to:</a:t>
            </a:r>
            <a:endParaRPr lang="cs-CZ" sz="1400" dirty="0" smtClean="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cs-CZ" sz="1100" dirty="0" smtClean="0">
                <a:latin typeface="Arial" panose="020B0604020202020204" pitchFamily="34" charset="0"/>
                <a:ea typeface="Calibri" panose="020F0502020204030204" pitchFamily="34" charset="0"/>
                <a:cs typeface="Times New Roman" panose="02020603050405020304" pitchFamily="18" charset="0"/>
              </a:rPr>
              <a:t>OOP </a:t>
            </a:r>
            <a:r>
              <a:rPr lang="cs-CZ" sz="1100" dirty="0">
                <a:latin typeface="Arial" panose="020B0604020202020204" pitchFamily="34" charset="0"/>
                <a:ea typeface="Calibri" panose="020F0502020204030204" pitchFamily="34" charset="0"/>
                <a:cs typeface="Times New Roman" panose="02020603050405020304" pitchFamily="18" charset="0"/>
              </a:rPr>
              <a:t>z 3. 4. 2019 pod č. j. 18918/2019-MZE-16212;</a:t>
            </a:r>
          </a:p>
          <a:p>
            <a:pPr marL="742950" lvl="1" indent="-285750" algn="just">
              <a:spcAft>
                <a:spcPts val="0"/>
              </a:spcAft>
              <a:buFont typeface="Courier New" panose="02070309020205020404" pitchFamily="49" charset="0"/>
              <a:buChar char="o"/>
            </a:pPr>
            <a:r>
              <a:rPr lang="cs-CZ" sz="1100" dirty="0">
                <a:latin typeface="Arial" panose="020B0604020202020204" pitchFamily="34" charset="0"/>
                <a:ea typeface="Calibri" panose="020F0502020204030204" pitchFamily="34" charset="0"/>
                <a:cs typeface="Times New Roman" panose="02020603050405020304" pitchFamily="18" charset="0"/>
              </a:rPr>
              <a:t>OOP z 30. 8. 2019 pod č. j. 41508/2019-MZE-16212;</a:t>
            </a:r>
          </a:p>
          <a:p>
            <a:pPr marL="742950" lvl="1" indent="-285750" algn="just">
              <a:spcAft>
                <a:spcPts val="0"/>
              </a:spcAft>
              <a:buFont typeface="Courier New" panose="02070309020205020404" pitchFamily="49" charset="0"/>
              <a:buChar char="o"/>
            </a:pPr>
            <a:r>
              <a:rPr lang="cs-CZ" sz="1100" dirty="0">
                <a:latin typeface="Arial" panose="020B0604020202020204" pitchFamily="34" charset="0"/>
                <a:ea typeface="Calibri" panose="020F0502020204030204" pitchFamily="34" charset="0"/>
                <a:cs typeface="Times New Roman" panose="02020603050405020304" pitchFamily="18" charset="0"/>
              </a:rPr>
              <a:t>OOP z 9. 12. 2019 pod č. j. </a:t>
            </a:r>
            <a:r>
              <a:rPr lang="cs-CZ" sz="1100" dirty="0" smtClean="0">
                <a:latin typeface="Arial" panose="020B0604020202020204" pitchFamily="34" charset="0"/>
                <a:ea typeface="Calibri" panose="020F0502020204030204" pitchFamily="34" charset="0"/>
                <a:cs typeface="Times New Roman" panose="02020603050405020304" pitchFamily="18" charset="0"/>
              </a:rPr>
              <a:t>63920/2019-MZE-16212.</a:t>
            </a:r>
          </a:p>
          <a:p>
            <a:pPr marL="285750" indent="-285750" algn="just">
              <a:spcBef>
                <a:spcPts val="600"/>
              </a:spcBef>
              <a:buFont typeface="Courier New" panose="02070309020205020404" pitchFamily="49" charset="0"/>
              <a:buChar char="o"/>
            </a:pPr>
            <a:r>
              <a:rPr lang="cs-CZ" sz="1400" b="1" dirty="0" smtClean="0">
                <a:latin typeface="Arial" panose="020B0604020202020204" pitchFamily="34" charset="0"/>
                <a:ea typeface="Calibri" panose="020F0502020204030204" pitchFamily="34" charset="0"/>
                <a:cs typeface="Arial" panose="020B0604020202020204" pitchFamily="34" charset="0"/>
              </a:rPr>
              <a:t>bylo </a:t>
            </a:r>
            <a:r>
              <a:rPr lang="cs-CZ" sz="1400" b="1" dirty="0">
                <a:latin typeface="Arial" panose="020B0604020202020204" pitchFamily="34" charset="0"/>
                <a:ea typeface="Calibri" panose="020F0502020204030204" pitchFamily="34" charset="0"/>
                <a:cs typeface="Arial" panose="020B0604020202020204" pitchFamily="34" charset="0"/>
              </a:rPr>
              <a:t>zároveň již 2x doplněno:</a:t>
            </a:r>
            <a:endParaRPr lang="cs-CZ" sz="14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cs-CZ" sz="1100" dirty="0">
                <a:latin typeface="Arial" panose="020B0604020202020204" pitchFamily="34" charset="0"/>
                <a:ea typeface="Calibri" panose="020F0502020204030204" pitchFamily="34" charset="0"/>
                <a:cs typeface="Arial" panose="020B0604020202020204" pitchFamily="34" charset="0"/>
              </a:rPr>
              <a:t>OOP z 27. 7. 2020 pod č. j. 33784/2020-MZE-16212;</a:t>
            </a:r>
            <a:endParaRPr lang="cs-CZ" sz="11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cs-CZ" sz="1100" b="1" dirty="0">
                <a:latin typeface="Arial" panose="020B0604020202020204" pitchFamily="34" charset="0"/>
                <a:ea typeface="Calibri" panose="020F0502020204030204" pitchFamily="34" charset="0"/>
                <a:cs typeface="Arial" panose="020B0604020202020204" pitchFamily="34" charset="0"/>
              </a:rPr>
              <a:t>OOP z 14. 9. 2021 pod č. j. </a:t>
            </a:r>
            <a:r>
              <a:rPr lang="cs-CZ" sz="1100" b="1" dirty="0" smtClean="0">
                <a:latin typeface="Arial" panose="020B0604020202020204" pitchFamily="34" charset="0"/>
                <a:ea typeface="Calibri" panose="020F0502020204030204" pitchFamily="34" charset="0"/>
                <a:cs typeface="Arial" panose="020B0604020202020204" pitchFamily="34" charset="0"/>
              </a:rPr>
              <a:t>MZE-49892/2021-16212</a:t>
            </a:r>
            <a:endParaRPr lang="cs-CZ" sz="1100" dirty="0" smtClean="0">
              <a:latin typeface="Arial" panose="020B0604020202020204" pitchFamily="34" charset="0"/>
              <a:ea typeface="Calibri" panose="020F0502020204030204" pitchFamily="34" charset="0"/>
              <a:cs typeface="Times New Roman" panose="02020603050405020304" pitchFamily="18" charset="0"/>
            </a:endParaRPr>
          </a:p>
          <a:p>
            <a:pPr lvl="1" algn="just">
              <a:spcAft>
                <a:spcPts val="0"/>
              </a:spcAft>
            </a:pPr>
            <a:endParaRPr lang="cs-CZ" sz="1100"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7" name="TextovéPole 6"/>
          <p:cNvSpPr txBox="1"/>
          <p:nvPr/>
        </p:nvSpPr>
        <p:spPr>
          <a:xfrm>
            <a:off x="529208" y="2934023"/>
            <a:ext cx="8219256" cy="2769989"/>
          </a:xfrm>
          <a:prstGeom prst="rect">
            <a:avLst/>
          </a:prstGeom>
          <a:noFill/>
        </p:spPr>
        <p:txBody>
          <a:bodyPr wrap="square" rtlCol="0">
            <a:spAutoFit/>
          </a:bodyPr>
          <a:lstStyle/>
          <a:p>
            <a:pPr marL="285750" indent="-285750">
              <a:buFont typeface="Courier New" panose="02070309020205020404" pitchFamily="49" charset="0"/>
              <a:buChar char="o"/>
            </a:pPr>
            <a:r>
              <a:rPr lang="cs-CZ" sz="1400" b="1" dirty="0" smtClean="0">
                <a:latin typeface="Arial" panose="020B0604020202020204" pitchFamily="34" charset="0"/>
                <a:cs typeface="Arial" panose="020B0604020202020204" pitchFamily="34" charset="0"/>
              </a:rPr>
              <a:t>umožňuje</a:t>
            </a:r>
            <a:r>
              <a:rPr lang="cs-CZ" sz="1400" b="1" dirty="0">
                <a:latin typeface="Arial" panose="020B0604020202020204" pitchFamily="34" charset="0"/>
                <a:cs typeface="Arial" panose="020B0604020202020204" pitchFamily="34" charset="0"/>
              </a:rPr>
              <a:t>:</a:t>
            </a:r>
          </a:p>
          <a:p>
            <a:pPr marL="742950" lvl="1" indent="-285750">
              <a:buFont typeface="Courier New" panose="02070309020205020404" pitchFamily="49" charset="0"/>
              <a:buChar char="o"/>
            </a:pPr>
            <a:r>
              <a:rPr lang="cs-CZ" sz="1600" dirty="0">
                <a:latin typeface="Arial" panose="020B0604020202020204" pitchFamily="34" charset="0"/>
                <a:cs typeface="Arial" panose="020B0604020202020204" pitchFamily="34" charset="0"/>
              </a:rPr>
              <a:t>v rámci celého území ČR (s výjimkou lesů na území národních parků a jejich ochranných pásem) </a:t>
            </a:r>
          </a:p>
          <a:p>
            <a:pPr marL="1200150" lvl="2" indent="-285750">
              <a:buFont typeface="Wingdings" panose="05000000000000000000" pitchFamily="2" charset="2"/>
              <a:buChar char="§"/>
            </a:pPr>
            <a:r>
              <a:rPr lang="cs-CZ" sz="1600" dirty="0" smtClean="0">
                <a:latin typeface="Arial" panose="020B0604020202020204" pitchFamily="34" charset="0"/>
                <a:cs typeface="Arial" panose="020B0604020202020204" pitchFamily="34" charset="0"/>
              </a:rPr>
              <a:t>odložení </a:t>
            </a:r>
            <a:r>
              <a:rPr lang="cs-CZ" sz="1600" dirty="0">
                <a:latin typeface="Arial" panose="020B0604020202020204" pitchFamily="34" charset="0"/>
                <a:cs typeface="Arial" panose="020B0604020202020204" pitchFamily="34" charset="0"/>
              </a:rPr>
              <a:t>těžby sterilních souší</a:t>
            </a:r>
            <a:r>
              <a:rPr lang="cs-CZ" sz="1600" dirty="0" smtClean="0">
                <a:latin typeface="Arial" panose="020B0604020202020204" pitchFamily="34" charset="0"/>
                <a:cs typeface="Arial" panose="020B0604020202020204" pitchFamily="34" charset="0"/>
              </a:rPr>
              <a:t>,</a:t>
            </a:r>
          </a:p>
          <a:p>
            <a:pPr marL="1200150" lvl="2" indent="-285750">
              <a:buFont typeface="Wingdings" panose="05000000000000000000" pitchFamily="2" charset="2"/>
              <a:buChar char="§"/>
            </a:pPr>
            <a:r>
              <a:rPr lang="cs-CZ" sz="1600" dirty="0">
                <a:latin typeface="Arial" panose="020B0604020202020204" pitchFamily="34" charset="0"/>
                <a:cs typeface="Arial" panose="020B0604020202020204" pitchFamily="34" charset="0"/>
              </a:rPr>
              <a:t>p</a:t>
            </a:r>
            <a:r>
              <a:rPr lang="cs-CZ" sz="1600" dirty="0" smtClean="0">
                <a:latin typeface="Arial" panose="020B0604020202020204" pitchFamily="34" charset="0"/>
                <a:cs typeface="Arial" panose="020B0604020202020204" pitchFamily="34" charset="0"/>
              </a:rPr>
              <a:t>rodloužení lhůt pro</a:t>
            </a:r>
            <a:r>
              <a:rPr lang="cs-CZ" sz="1600" dirty="0">
                <a:latin typeface="Arial" panose="020B0604020202020204" pitchFamily="34" charset="0"/>
                <a:cs typeface="Arial" panose="020B0604020202020204" pitchFamily="34" charset="0"/>
              </a:rPr>
              <a:t> zalesnění a zajištění lesních </a:t>
            </a:r>
            <a:r>
              <a:rPr lang="cs-CZ" sz="1600" dirty="0" smtClean="0">
                <a:latin typeface="Arial" panose="020B0604020202020204" pitchFamily="34" charset="0"/>
                <a:cs typeface="Arial" panose="020B0604020202020204" pitchFamily="34" charset="0"/>
              </a:rPr>
              <a:t>porostů</a:t>
            </a:r>
          </a:p>
          <a:p>
            <a:pPr marL="1200150" lvl="2" indent="-285750">
              <a:buFont typeface="Wingdings" panose="05000000000000000000" pitchFamily="2" charset="2"/>
              <a:buChar char="§"/>
            </a:pPr>
            <a:r>
              <a:rPr lang="cs-CZ" sz="1600" dirty="0">
                <a:latin typeface="Arial" panose="020B0604020202020204" pitchFamily="34" charset="0"/>
                <a:cs typeface="Arial" panose="020B0604020202020204" pitchFamily="34" charset="0"/>
              </a:rPr>
              <a:t>uvolnění platných pravidel pro používání reprodukčního materiálu lesních dřevin k zalesňování (s výjimkou smrku ztepilého).	</a:t>
            </a:r>
          </a:p>
          <a:p>
            <a:pPr marL="742950" lvl="1" indent="-285750">
              <a:buFont typeface="Courier New" panose="02070309020205020404" pitchFamily="49" charset="0"/>
              <a:buChar char="o"/>
            </a:pPr>
            <a:r>
              <a:rPr lang="cs-CZ" sz="1600" dirty="0" smtClean="0">
                <a:latin typeface="Arial" panose="020B0604020202020204" pitchFamily="34" charset="0"/>
                <a:cs typeface="Arial" panose="020B0604020202020204" pitchFamily="34" charset="0"/>
              </a:rPr>
              <a:t>v</a:t>
            </a:r>
            <a:r>
              <a:rPr lang="cs-CZ" sz="1600" dirty="0">
                <a:latin typeface="Arial" panose="020B0604020202020204" pitchFamily="34" charset="0"/>
                <a:cs typeface="Arial" panose="020B0604020202020204" pitchFamily="34" charset="0"/>
              </a:rPr>
              <a:t> rámci vybraných katastrálních území /=červená zóna/ </a:t>
            </a:r>
          </a:p>
          <a:p>
            <a:pPr marL="1200150" lvl="2" indent="-285750">
              <a:buFont typeface="Wingdings" panose="05000000000000000000" pitchFamily="2" charset="2"/>
              <a:buChar char="§"/>
            </a:pPr>
            <a:r>
              <a:rPr lang="cs-CZ" sz="1600" dirty="0">
                <a:latin typeface="Arial" panose="020B0604020202020204" pitchFamily="34" charset="0"/>
                <a:cs typeface="Arial" panose="020B0604020202020204" pitchFamily="34" charset="0"/>
              </a:rPr>
              <a:t>ustoupení od realizace neefektivních obranných opatření (lapače, lapáky</a:t>
            </a:r>
            <a:r>
              <a:rPr lang="cs-CZ" sz="1600" dirty="0" smtClean="0">
                <a:latin typeface="Arial" panose="020B0604020202020204" pitchFamily="34" charset="0"/>
                <a:cs typeface="Arial" panose="020B0604020202020204" pitchFamily="34" charset="0"/>
              </a:rPr>
              <a:t>) x povinnost aktivně vyhledávat a asanovat!! </a:t>
            </a:r>
            <a:endParaRPr lang="cs-CZ" sz="16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cs-CZ" sz="1600" dirty="0" smtClean="0">
                <a:latin typeface="Arial" panose="020B0604020202020204" pitchFamily="34" charset="0"/>
                <a:cs typeface="Arial" panose="020B0604020202020204" pitchFamily="34" charset="0"/>
              </a:rPr>
              <a:t>ponechání </a:t>
            </a:r>
            <a:r>
              <a:rPr lang="cs-CZ" sz="1600" dirty="0">
                <a:latin typeface="Arial" panose="020B0604020202020204" pitchFamily="34" charset="0"/>
                <a:cs typeface="Arial" panose="020B0604020202020204" pitchFamily="34" charset="0"/>
              </a:rPr>
              <a:t>nezalesněných pruhů v rámci kalamitních holin nad 2 ha</a:t>
            </a:r>
          </a:p>
        </p:txBody>
      </p:sp>
    </p:spTree>
    <p:extLst>
      <p:ext uri="{BB962C8B-B14F-4D97-AF65-F5344CB8AC3E}">
        <p14:creationId xmlns:p14="http://schemas.microsoft.com/office/powerpoint/2010/main" val="425115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354162"/>
          </a:xfrm>
        </p:spPr>
        <p:txBody>
          <a:bodyPr>
            <a:noAutofit/>
          </a:bodyPr>
          <a:lstStyle/>
          <a:p>
            <a:r>
              <a:rPr lang="cs-CZ" sz="3200" cap="all" dirty="0">
                <a:solidFill>
                  <a:srgbClr val="B2BC00"/>
                </a:solidFill>
              </a:rPr>
              <a:t>Vývoj kůrovcové kalamity</a:t>
            </a:r>
          </a:p>
        </p:txBody>
      </p:sp>
      <p:sp>
        <p:nvSpPr>
          <p:cNvPr id="5" name="Rectangle 2"/>
          <p:cNvSpPr>
            <a:spLocks noChangeArrowheads="1"/>
          </p:cNvSpPr>
          <p:nvPr/>
        </p:nvSpPr>
        <p:spPr bwMode="auto">
          <a:xfrm>
            <a:off x="457199" y="1143000"/>
            <a:ext cx="12141419" cy="59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3" name="Obrázek 2"/>
          <p:cNvPicPr>
            <a:picLocks noChangeAspect="1"/>
          </p:cNvPicPr>
          <p:nvPr/>
        </p:nvPicPr>
        <p:blipFill>
          <a:blip r:embed="rId2"/>
          <a:stretch>
            <a:fillRect/>
          </a:stretch>
        </p:blipFill>
        <p:spPr>
          <a:xfrm>
            <a:off x="457198" y="1192425"/>
            <a:ext cx="7988704" cy="47615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p:nvPr/>
        </p:nvSpPr>
        <p:spPr>
          <a:xfrm>
            <a:off x="457200" y="0"/>
            <a:ext cx="8291264"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cap="all" dirty="0">
                <a:solidFill>
                  <a:srgbClr val="B2BC00"/>
                </a:solidFill>
              </a:rPr>
              <a:t>Další OPATŘENÍ</a:t>
            </a:r>
            <a:endParaRPr lang="cs-CZ" sz="1400" cap="all" dirty="0">
              <a:solidFill>
                <a:srgbClr val="B2BC00"/>
              </a:solidFill>
            </a:endParaRPr>
          </a:p>
        </p:txBody>
      </p:sp>
      <p:sp>
        <p:nvSpPr>
          <p:cNvPr id="6" name="Zástupný symbol pro obsah 2"/>
          <p:cNvSpPr txBox="1"/>
          <p:nvPr/>
        </p:nvSpPr>
        <p:spPr>
          <a:xfrm>
            <a:off x="457200" y="1124744"/>
            <a:ext cx="837138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spcBef>
                <a:spcPts val="1200"/>
              </a:spcBef>
              <a:buNone/>
            </a:pPr>
            <a:endParaRPr lang="cs-CZ" sz="2400" dirty="0"/>
          </a:p>
          <a:p>
            <a:pPr marL="0" indent="0">
              <a:buNone/>
            </a:pPr>
            <a:endParaRPr lang="cs-CZ" sz="2400" b="1" dirty="0"/>
          </a:p>
        </p:txBody>
      </p:sp>
      <p:sp>
        <p:nvSpPr>
          <p:cNvPr id="2" name="Obdélník 1"/>
          <p:cNvSpPr/>
          <p:nvPr/>
        </p:nvSpPr>
        <p:spPr>
          <a:xfrm>
            <a:off x="827584" y="1491456"/>
            <a:ext cx="7128792" cy="5278368"/>
          </a:xfrm>
          <a:prstGeom prst="rect">
            <a:avLst/>
          </a:prstGeom>
        </p:spPr>
        <p:txBody>
          <a:bodyPr wrap="square">
            <a:spAutoFit/>
          </a:bodyPr>
          <a:lstStyle/>
          <a:p>
            <a:pPr marL="342900" lvl="0" indent="-342900" algn="just">
              <a:spcAft>
                <a:spcPts val="600"/>
              </a:spcAft>
              <a:buFont typeface="Symbol"/>
              <a:buChar char=""/>
            </a:pPr>
            <a:r>
              <a:rPr lang="cs-CZ" sz="2400" dirty="0" smtClean="0">
                <a:latin typeface="Arial"/>
                <a:ea typeface="Calibri"/>
                <a:cs typeface="Times New Roman"/>
              </a:rPr>
              <a:t>U </a:t>
            </a:r>
            <a:r>
              <a:rPr lang="cs-CZ" sz="2400" dirty="0">
                <a:latin typeface="Arial"/>
                <a:ea typeface="Calibri"/>
                <a:cs typeface="Times New Roman"/>
              </a:rPr>
              <a:t>LČR zastavení </a:t>
            </a:r>
            <a:r>
              <a:rPr lang="cs-CZ" sz="2400" dirty="0" smtClean="0">
                <a:latin typeface="Arial"/>
                <a:ea typeface="Calibri"/>
                <a:cs typeface="Times New Roman"/>
              </a:rPr>
              <a:t>jiných </a:t>
            </a:r>
            <a:r>
              <a:rPr lang="cs-CZ" sz="2400" dirty="0">
                <a:latin typeface="Arial"/>
                <a:ea typeface="Calibri"/>
                <a:cs typeface="Times New Roman"/>
              </a:rPr>
              <a:t>než </a:t>
            </a:r>
            <a:r>
              <a:rPr lang="cs-CZ" sz="2400" dirty="0" smtClean="0">
                <a:latin typeface="Arial"/>
                <a:ea typeface="Calibri"/>
                <a:cs typeface="Times New Roman"/>
              </a:rPr>
              <a:t>nahodilých těžeb </a:t>
            </a:r>
            <a:r>
              <a:rPr lang="cs-CZ" sz="2400" dirty="0">
                <a:latin typeface="Arial"/>
                <a:ea typeface="Calibri"/>
                <a:cs typeface="Times New Roman"/>
              </a:rPr>
              <a:t>s výjimkou nezbytných výchovných zásahů do 40 </a:t>
            </a:r>
            <a:r>
              <a:rPr lang="cs-CZ" sz="2400" dirty="0" smtClean="0">
                <a:latin typeface="Arial"/>
                <a:ea typeface="Calibri"/>
                <a:cs typeface="Times New Roman"/>
              </a:rPr>
              <a:t>let, </a:t>
            </a:r>
            <a:r>
              <a:rPr lang="cs-CZ" sz="2400" dirty="0" smtClean="0">
                <a:solidFill>
                  <a:srgbClr val="FF0000"/>
                </a:solidFill>
                <a:latin typeface="Arial"/>
                <a:ea typeface="Calibri"/>
                <a:cs typeface="Times New Roman"/>
              </a:rPr>
              <a:t>rozvolněno v říjnu 2021</a:t>
            </a:r>
            <a:endParaRPr lang="cs-CZ" sz="2400" dirty="0">
              <a:solidFill>
                <a:srgbClr val="FF0000"/>
              </a:solidFill>
              <a:latin typeface="Arial"/>
              <a:ea typeface="Calibri"/>
              <a:cs typeface="Times New Roman"/>
            </a:endParaRPr>
          </a:p>
          <a:p>
            <a:pPr marL="342900" lvl="0" indent="-342900" algn="just">
              <a:spcAft>
                <a:spcPts val="600"/>
              </a:spcAft>
              <a:buFont typeface="Symbol"/>
              <a:buChar char=""/>
            </a:pPr>
            <a:r>
              <a:rPr lang="cs-CZ" sz="2400" dirty="0">
                <a:latin typeface="Arial"/>
                <a:ea typeface="Calibri"/>
                <a:cs typeface="Arial"/>
              </a:rPr>
              <a:t>Opatření pro zvýšení kapacity v silniční a železniční dopravě </a:t>
            </a:r>
          </a:p>
          <a:p>
            <a:pPr marL="342900" lvl="0" indent="-342900" algn="just">
              <a:spcAft>
                <a:spcPts val="600"/>
              </a:spcAft>
              <a:buFont typeface="Symbol"/>
              <a:buChar char=""/>
            </a:pPr>
            <a:r>
              <a:rPr lang="cs-CZ" sz="2400" dirty="0">
                <a:latin typeface="Arial"/>
                <a:ea typeface="Calibri"/>
                <a:cs typeface="Arial"/>
              </a:rPr>
              <a:t>Katalog </a:t>
            </a:r>
            <a:r>
              <a:rPr lang="cs-CZ" sz="2400" dirty="0" err="1">
                <a:latin typeface="Arial"/>
                <a:ea typeface="Calibri"/>
                <a:cs typeface="Arial"/>
              </a:rPr>
              <a:t>skládkovacích</a:t>
            </a:r>
            <a:r>
              <a:rPr lang="cs-CZ" sz="2400" dirty="0">
                <a:latin typeface="Arial"/>
                <a:ea typeface="Calibri"/>
                <a:cs typeface="Arial"/>
              </a:rPr>
              <a:t> míst</a:t>
            </a:r>
          </a:p>
          <a:p>
            <a:pPr marL="342900" lvl="0" indent="-342900" algn="just">
              <a:spcAft>
                <a:spcPts val="600"/>
              </a:spcAft>
              <a:buFont typeface="Symbol"/>
              <a:buChar char=""/>
            </a:pPr>
            <a:r>
              <a:rPr lang="cs-CZ" sz="2400" dirty="0">
                <a:latin typeface="Arial"/>
                <a:ea typeface="Calibri"/>
                <a:cs typeface="Arial"/>
              </a:rPr>
              <a:t>Program Ukrajina</a:t>
            </a:r>
            <a:endParaRPr lang="cs-CZ" sz="2400" dirty="0">
              <a:latin typeface="Arial"/>
              <a:ea typeface="Calibri"/>
              <a:cs typeface="Times New Roman"/>
            </a:endParaRPr>
          </a:p>
          <a:p>
            <a:pPr marL="342900" lvl="0" indent="-342900" algn="just">
              <a:spcAft>
                <a:spcPts val="600"/>
              </a:spcAft>
              <a:buFont typeface="Symbol"/>
              <a:buChar char=""/>
            </a:pPr>
            <a:r>
              <a:rPr lang="cs-CZ" sz="2400" dirty="0">
                <a:latin typeface="Arial"/>
                <a:ea typeface="Calibri"/>
                <a:cs typeface="Arial"/>
              </a:rPr>
              <a:t>Asanace kůrovcového dříví - vydána výjimka </a:t>
            </a:r>
            <a:r>
              <a:rPr lang="cs-CZ" sz="2400" dirty="0">
                <a:latin typeface="Arial"/>
                <a:ea typeface="Calibri"/>
                <a:cs typeface="Times New Roman"/>
              </a:rPr>
              <a:t>na dobu 2 x 120 dnů</a:t>
            </a:r>
            <a:r>
              <a:rPr lang="cs-CZ" sz="2400" dirty="0">
                <a:latin typeface="Arial"/>
                <a:ea typeface="Calibri"/>
                <a:cs typeface="Arial"/>
              </a:rPr>
              <a:t> pro použití neregistrovaného přípravku EDN (</a:t>
            </a:r>
            <a:r>
              <a:rPr lang="cs-CZ" sz="2400" dirty="0" err="1">
                <a:latin typeface="Arial"/>
                <a:ea typeface="Calibri"/>
                <a:cs typeface="Arial"/>
              </a:rPr>
              <a:t>ethandinitril</a:t>
            </a:r>
            <a:r>
              <a:rPr lang="cs-CZ" sz="2400" dirty="0">
                <a:latin typeface="Arial"/>
                <a:ea typeface="Calibri"/>
                <a:cs typeface="Arial"/>
              </a:rPr>
              <a:t>) vhodného pro velkoobjemovou asanaci (</a:t>
            </a:r>
            <a:r>
              <a:rPr lang="cs-CZ" i="1" dirty="0">
                <a:latin typeface="Arial"/>
                <a:ea typeface="Calibri"/>
                <a:cs typeface="Arial"/>
              </a:rPr>
              <a:t>pro </a:t>
            </a:r>
            <a:r>
              <a:rPr lang="cs-CZ" i="1" dirty="0" smtClean="0">
                <a:latin typeface="Arial"/>
                <a:ea typeface="Calibri"/>
                <a:cs typeface="Arial"/>
              </a:rPr>
              <a:t>r. 2022 bude uvážena</a:t>
            </a:r>
            <a:r>
              <a:rPr lang="cs-CZ" sz="2400" dirty="0" smtClean="0">
                <a:latin typeface="Arial"/>
                <a:ea typeface="Calibri"/>
                <a:cs typeface="Arial"/>
              </a:rPr>
              <a:t>)</a:t>
            </a:r>
            <a:endParaRPr lang="cs-CZ" sz="2400" dirty="0">
              <a:latin typeface="Arial"/>
              <a:ea typeface="Calibri"/>
              <a:cs typeface="Arial"/>
            </a:endParaRPr>
          </a:p>
          <a:p>
            <a:pPr marL="342900" lvl="0" indent="-342900" algn="just">
              <a:spcAft>
                <a:spcPts val="600"/>
              </a:spcAft>
              <a:buFont typeface="Symbol"/>
              <a:buChar char=""/>
            </a:pPr>
            <a:r>
              <a:rPr lang="cs-CZ" sz="2400" dirty="0">
                <a:effectLst/>
                <a:latin typeface="Arial"/>
                <a:ea typeface="Calibri"/>
                <a:cs typeface="Arial"/>
              </a:rPr>
              <a:t>Generel obnovy lesních porostů po kalamitě – www.uhul.cz</a:t>
            </a:r>
            <a:endParaRPr lang="cs-CZ" sz="2400" dirty="0">
              <a:effectLst/>
              <a:latin typeface="Arial"/>
              <a:ea typeface="Calibri"/>
              <a:cs typeface="Times New Roman"/>
            </a:endParaRPr>
          </a:p>
        </p:txBody>
      </p:sp>
    </p:spTree>
    <p:extLst>
      <p:ext uri="{BB962C8B-B14F-4D97-AF65-F5344CB8AC3E}">
        <p14:creationId xmlns:p14="http://schemas.microsoft.com/office/powerpoint/2010/main" val="140334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500"/>
            <a:ext cx="8229600" cy="1143000"/>
          </a:xfrm>
        </p:spPr>
        <p:txBody>
          <a:bodyPr>
            <a:normAutofit fontScale="90000"/>
          </a:bodyPr>
          <a:lstStyle/>
          <a:p>
            <a:pPr>
              <a:defRPr/>
            </a:pPr>
            <a:r>
              <a:rPr lang="cs-CZ" sz="3600" b="1" dirty="0">
                <a:solidFill>
                  <a:srgbClr val="B2BC00"/>
                </a:solidFill>
                <a:latin typeface="Arial" charset="0"/>
                <a:cs typeface="Arial" charset="0"/>
              </a:rPr>
              <a:t>Děkuji za pozornost </a:t>
            </a:r>
            <a:br>
              <a:rPr lang="cs-CZ" sz="3600" b="1" dirty="0">
                <a:solidFill>
                  <a:srgbClr val="B2BC00"/>
                </a:solidFill>
                <a:latin typeface="Arial" charset="0"/>
                <a:cs typeface="Arial" charset="0"/>
              </a:rPr>
            </a:br>
            <a:r>
              <a:rPr lang="cs-CZ" sz="3600" b="1" dirty="0">
                <a:solidFill>
                  <a:srgbClr val="B2BC00"/>
                </a:solidFill>
                <a:latin typeface="Arial" charset="0"/>
                <a:cs typeface="Arial" charset="0"/>
              </a:rPr>
              <a:t/>
            </a:r>
            <a:br>
              <a:rPr lang="cs-CZ" sz="3600" b="1" dirty="0">
                <a:solidFill>
                  <a:srgbClr val="B2BC00"/>
                </a:solidFill>
                <a:latin typeface="Arial" charset="0"/>
                <a:cs typeface="Arial" charset="0"/>
              </a:rPr>
            </a:br>
            <a:r>
              <a:rPr lang="cs-CZ" sz="3600" b="1" dirty="0">
                <a:solidFill>
                  <a:srgbClr val="B2BC00"/>
                </a:solidFill>
                <a:latin typeface="Arial" charset="0"/>
                <a:cs typeface="Arial" charset="0"/>
              </a:rPr>
              <a:t/>
            </a:r>
            <a:br>
              <a:rPr lang="cs-CZ" sz="3600" b="1" dirty="0">
                <a:solidFill>
                  <a:srgbClr val="B2BC00"/>
                </a:solidFill>
                <a:latin typeface="Arial" charset="0"/>
                <a:cs typeface="Arial" charset="0"/>
              </a:rPr>
            </a:br>
            <a:r>
              <a:rPr lang="cs-CZ" sz="3600" b="1" dirty="0">
                <a:solidFill>
                  <a:srgbClr val="B2BC00"/>
                </a:solidFill>
                <a:latin typeface="Arial" charset="0"/>
                <a:cs typeface="Arial" charset="0"/>
              </a:rPr>
              <a:t>Lesu Zdar</a:t>
            </a:r>
          </a:p>
        </p:txBody>
      </p:sp>
      <p:sp>
        <p:nvSpPr>
          <p:cNvPr id="4" name="Zástupný symbol pro obsah 3"/>
          <p:cNvSpPr>
            <a:spLocks noGrp="1"/>
          </p:cNvSpPr>
          <p:nvPr>
            <p:ph idx="1"/>
          </p:nvPr>
        </p:nvSpPr>
        <p:spPr>
          <a:xfrm>
            <a:off x="4139952" y="5589240"/>
            <a:ext cx="4464496" cy="1040980"/>
          </a:xfrm>
        </p:spPr>
        <p:txBody>
          <a:bodyPr>
            <a:normAutofit/>
          </a:bodyPr>
          <a:lstStyle/>
          <a:p>
            <a:pPr marL="0" indent="0">
              <a:buNone/>
            </a:pPr>
            <a:r>
              <a:rPr lang="cs-CZ" sz="2800" dirty="0">
                <a:latin typeface="Arial" panose="020B0604020202020204" pitchFamily="34" charset="0"/>
                <a:cs typeface="Arial" panose="020B0604020202020204" pitchFamily="34" charset="0"/>
              </a:rPr>
              <a:t>Václav Lidický</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hlinkClick r:id="rId2"/>
              </a:rPr>
              <a:t>Vaclav.lidicky@mze.cz</a:t>
            </a:r>
            <a:r>
              <a:rPr lang="cs-CZ" sz="2000" dirty="0">
                <a:latin typeface="Arial" panose="020B0604020202020204" pitchFamily="34" charset="0"/>
                <a:cs typeface="Arial" panose="020B0604020202020204" pitchFamily="34" charset="0"/>
              </a:rPr>
              <a:t> </a:t>
            </a:r>
          </a:p>
          <a:p>
            <a:pPr marL="0" indent="0">
              <a:buNone/>
            </a:pPr>
            <a:endParaRPr lang="cs-CZ" sz="20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354162"/>
          </a:xfrm>
        </p:spPr>
        <p:txBody>
          <a:bodyPr>
            <a:noAutofit/>
          </a:bodyPr>
          <a:lstStyle/>
          <a:p>
            <a:r>
              <a:rPr lang="cs-CZ" sz="3200" cap="all" dirty="0">
                <a:solidFill>
                  <a:srgbClr val="B2BC00"/>
                </a:solidFill>
              </a:rPr>
              <a:t>Vývoj kůrovcové kalamity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338812"/>
            <a:ext cx="7931224" cy="4528858"/>
          </a:xfrm>
          <a:prstGeom prst="rect">
            <a:avLst/>
          </a:prstGeom>
        </p:spPr>
      </p:pic>
      <p:sp>
        <p:nvSpPr>
          <p:cNvPr id="8" name="TextovéPole 7"/>
          <p:cNvSpPr txBox="1"/>
          <p:nvPr/>
        </p:nvSpPr>
        <p:spPr>
          <a:xfrm>
            <a:off x="457200" y="5867670"/>
            <a:ext cx="7776865" cy="523220"/>
          </a:xfrm>
          <a:prstGeom prst="rect">
            <a:avLst/>
          </a:prstGeom>
          <a:noFill/>
        </p:spPr>
        <p:txBody>
          <a:bodyPr wrap="square" rtlCol="0">
            <a:spAutoFit/>
          </a:bodyPr>
          <a:lstStyle/>
          <a:p>
            <a:r>
              <a:rPr lang="cs-CZ" sz="1400" b="1" i="1" dirty="0"/>
              <a:t>P</a:t>
            </a:r>
            <a:r>
              <a:rPr lang="cs-CZ" sz="1400" b="1" i="1" dirty="0" smtClean="0"/>
              <a:t>ouze </a:t>
            </a:r>
            <a:r>
              <a:rPr lang="cs-CZ" sz="1400" b="1" i="1" dirty="0"/>
              <a:t>údaje LČR a drobných vlastníků, kterým LČR vykonávají funkci OLH</a:t>
            </a:r>
            <a:r>
              <a:rPr lang="cs-CZ" sz="1400" i="1" dirty="0"/>
              <a:t> (celkem cca 53 % území</a:t>
            </a:r>
            <a:r>
              <a:rPr lang="cs-CZ" sz="1400" i="1" dirty="0" smtClean="0"/>
              <a:t>).</a:t>
            </a:r>
          </a:p>
          <a:p>
            <a:r>
              <a:rPr lang="cs-CZ" sz="1400" i="1" dirty="0" smtClean="0"/>
              <a:t>                                                      (kůrovcové těžby + evidovaný nezpracovaný zůstatek)</a:t>
            </a:r>
            <a:endParaRPr lang="cs-CZ" sz="1400" dirty="0"/>
          </a:p>
        </p:txBody>
      </p:sp>
    </p:spTree>
    <p:extLst>
      <p:ext uri="{BB962C8B-B14F-4D97-AF65-F5344CB8AC3E}">
        <p14:creationId xmlns:p14="http://schemas.microsoft.com/office/powerpoint/2010/main" val="172028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cap="all" dirty="0">
                <a:solidFill>
                  <a:srgbClr val="B2BC00"/>
                </a:solidFill>
              </a:rPr>
              <a:t>Limity pro řešení kůrovcové kalamity</a:t>
            </a:r>
          </a:p>
        </p:txBody>
      </p:sp>
      <p:sp>
        <p:nvSpPr>
          <p:cNvPr id="4" name="Zástupný symbol pro obsah 3"/>
          <p:cNvSpPr>
            <a:spLocks noGrp="1"/>
          </p:cNvSpPr>
          <p:nvPr>
            <p:ph idx="1"/>
          </p:nvPr>
        </p:nvSpPr>
        <p:spPr/>
        <p:txBody>
          <a:bodyPr>
            <a:normAutofit lnSpcReduction="10000"/>
          </a:bodyPr>
          <a:lstStyle/>
          <a:p>
            <a:r>
              <a:rPr lang="cs-CZ" sz="2800" dirty="0"/>
              <a:t>Nárůst průměrné teploty a častý výskyt extrémů</a:t>
            </a:r>
          </a:p>
          <a:p>
            <a:r>
              <a:rPr lang="cs-CZ" sz="2800" dirty="0" smtClean="0"/>
              <a:t>Stále vysoká populační hustota kůrovců</a:t>
            </a:r>
            <a:endParaRPr lang="cs-CZ" sz="2800" dirty="0"/>
          </a:p>
          <a:p>
            <a:r>
              <a:rPr lang="cs-CZ" sz="2800" dirty="0" smtClean="0"/>
              <a:t>Rozdíl </a:t>
            </a:r>
            <a:r>
              <a:rPr lang="cs-CZ" sz="2800" dirty="0"/>
              <a:t>v odpovědnosti přístupu k ochraně lesa</a:t>
            </a:r>
          </a:p>
          <a:p>
            <a:r>
              <a:rPr lang="cs-CZ" sz="2800" dirty="0"/>
              <a:t>Zvětšování rozsahu kalamitních holin</a:t>
            </a:r>
          </a:p>
          <a:p>
            <a:r>
              <a:rPr lang="cs-CZ" sz="2800" dirty="0"/>
              <a:t>Zajištění financování lesního </a:t>
            </a:r>
            <a:r>
              <a:rPr lang="cs-CZ" sz="2800" dirty="0" smtClean="0"/>
              <a:t>hospodářství</a:t>
            </a:r>
          </a:p>
          <a:p>
            <a:r>
              <a:rPr lang="cs-CZ" sz="2800" dirty="0" smtClean="0"/>
              <a:t>Nedostatek </a:t>
            </a:r>
            <a:r>
              <a:rPr lang="cs-CZ" sz="2800" dirty="0"/>
              <a:t>pracovních sil v lesním </a:t>
            </a:r>
            <a:r>
              <a:rPr lang="cs-CZ" sz="2800" dirty="0" smtClean="0"/>
              <a:t>hospodářství</a:t>
            </a:r>
          </a:p>
          <a:p>
            <a:r>
              <a:rPr lang="cs-CZ" sz="2800" dirty="0" smtClean="0"/>
              <a:t>Přípravky na ochranu lesa (?)</a:t>
            </a:r>
            <a:endParaRPr lang="cs-CZ" sz="2800" dirty="0"/>
          </a:p>
          <a:p>
            <a:pPr marL="0" indent="0">
              <a:buNone/>
            </a:pPr>
            <a:r>
              <a:rPr lang="cs-CZ" sz="2800" dirty="0" smtClean="0">
                <a:solidFill>
                  <a:srgbClr val="FF0000"/>
                </a:solidFill>
              </a:rPr>
              <a:t>Roky 2020 a 2021 příznivé, 2022??</a:t>
            </a:r>
            <a:endParaRPr lang="cs-CZ" sz="2800" dirty="0">
              <a:solidFill>
                <a:srgbClr val="FF0000"/>
              </a:solidFill>
            </a:endParaRPr>
          </a:p>
          <a:p>
            <a:pPr marL="0" indent="0">
              <a:buNone/>
            </a:pPr>
            <a:r>
              <a:rPr lang="cs-CZ" sz="2800" b="1" dirty="0">
                <a:solidFill>
                  <a:srgbClr val="FF0000"/>
                </a:solidFill>
              </a:rPr>
              <a:t>Cíl: </a:t>
            </a:r>
            <a:r>
              <a:rPr lang="cs-CZ" sz="2800" b="1" dirty="0" smtClean="0">
                <a:solidFill>
                  <a:srgbClr val="FF0000"/>
                </a:solidFill>
              </a:rPr>
              <a:t>tlumení </a:t>
            </a:r>
            <a:r>
              <a:rPr lang="cs-CZ" sz="2800" b="1" dirty="0">
                <a:solidFill>
                  <a:srgbClr val="FF0000"/>
                </a:solidFill>
              </a:rPr>
              <a:t>kůrovcové kalamity a obnova holin</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cap="all" dirty="0" smtClean="0">
                <a:solidFill>
                  <a:srgbClr val="B2BC00"/>
                </a:solidFill>
              </a:rPr>
              <a:t>Povinnosti vlastníka  lesa</a:t>
            </a:r>
            <a:endParaRPr lang="cs-CZ" dirty="0"/>
          </a:p>
        </p:txBody>
      </p:sp>
      <p:sp>
        <p:nvSpPr>
          <p:cNvPr id="3" name="Zástupný symbol pro obsah 2"/>
          <p:cNvSpPr>
            <a:spLocks noGrp="1"/>
          </p:cNvSpPr>
          <p:nvPr>
            <p:ph idx="1"/>
          </p:nvPr>
        </p:nvSpPr>
        <p:spPr>
          <a:xfrm>
            <a:off x="457200" y="1340768"/>
            <a:ext cx="8229600" cy="4785395"/>
          </a:xfrm>
        </p:spPr>
        <p:txBody>
          <a:bodyPr>
            <a:normAutofit fontScale="47500" lnSpcReduction="20000"/>
          </a:bodyPr>
          <a:lstStyle/>
          <a:p>
            <a:pPr marL="0" indent="0">
              <a:buNone/>
            </a:pPr>
            <a:r>
              <a:rPr lang="cs-CZ" i="1" dirty="0" smtClean="0"/>
              <a:t>Dle zákona 289/1995 Sb., §32</a:t>
            </a:r>
          </a:p>
          <a:p>
            <a:pPr marL="0" indent="0">
              <a:buNone/>
            </a:pPr>
            <a:endParaRPr lang="cs-CZ" i="1" dirty="0" smtClean="0"/>
          </a:p>
          <a:p>
            <a:pPr marL="0" indent="0">
              <a:buNone/>
            </a:pPr>
            <a:r>
              <a:rPr lang="cs-CZ" i="1" dirty="0" smtClean="0"/>
              <a:t>odst</a:t>
            </a:r>
            <a:r>
              <a:rPr lang="cs-CZ" i="1" dirty="0"/>
              <a:t>. </a:t>
            </a:r>
            <a:r>
              <a:rPr lang="cs-CZ" i="1" dirty="0" smtClean="0"/>
              <a:t>1</a:t>
            </a:r>
            <a:r>
              <a:rPr lang="cs-CZ" dirty="0" smtClean="0"/>
              <a:t>: „</a:t>
            </a:r>
            <a:r>
              <a:rPr lang="cs-CZ" b="1" dirty="0" smtClean="0"/>
              <a:t>Vlastník </a:t>
            </a:r>
            <a:r>
              <a:rPr lang="cs-CZ" b="1" dirty="0"/>
              <a:t>lesa je povinen </a:t>
            </a:r>
            <a:r>
              <a:rPr lang="cs-CZ" dirty="0"/>
              <a:t>provádět</a:t>
            </a:r>
            <a:r>
              <a:rPr lang="cs-CZ" b="1" dirty="0"/>
              <a:t> </a:t>
            </a:r>
            <a:r>
              <a:rPr lang="cs-CZ" dirty="0"/>
              <a:t>taková opatření, aby se předcházelo a zabránilo působení škodlivých činitelů na les, </a:t>
            </a:r>
            <a:r>
              <a:rPr lang="cs-CZ" dirty="0" smtClean="0"/>
              <a:t>zejména:</a:t>
            </a:r>
          </a:p>
          <a:p>
            <a:pPr marL="514350" indent="-514350">
              <a:buFont typeface="+mj-lt"/>
              <a:buAutoNum type="alphaLcParenR"/>
            </a:pPr>
            <a:r>
              <a:rPr lang="cs-CZ" b="1" dirty="0" smtClean="0"/>
              <a:t>zjišťovat </a:t>
            </a:r>
            <a:r>
              <a:rPr lang="cs-CZ" b="1" dirty="0"/>
              <a:t>a evidovat výskyt a rozsah škodlivých činitelů </a:t>
            </a:r>
            <a:r>
              <a:rPr lang="cs-CZ" dirty="0"/>
              <a:t>a jimi </a:t>
            </a:r>
            <a:r>
              <a:rPr lang="cs-CZ" dirty="0" smtClean="0"/>
              <a:t>	působených </a:t>
            </a:r>
            <a:r>
              <a:rPr lang="cs-CZ" dirty="0"/>
              <a:t>poškození důležitých pro pozdější průkaznost </a:t>
            </a:r>
            <a:r>
              <a:rPr lang="cs-CZ" dirty="0" smtClean="0"/>
              <a:t>	provedených </a:t>
            </a:r>
            <a:r>
              <a:rPr lang="cs-CZ" dirty="0"/>
              <a:t>opatření; </a:t>
            </a:r>
            <a:r>
              <a:rPr lang="cs-CZ" b="1" dirty="0"/>
              <a:t>při zvýšeném výskytu neprodleně informovat místně příslušný orgán státní správy lesů a provést nezbytná opatření</a:t>
            </a:r>
            <a:r>
              <a:rPr lang="cs-CZ" dirty="0" smtClean="0"/>
              <a:t>,</a:t>
            </a:r>
          </a:p>
          <a:p>
            <a:pPr marL="514350" indent="-514350">
              <a:buFont typeface="+mj-lt"/>
              <a:buAutoNum type="alphaLcParenR"/>
            </a:pPr>
            <a:r>
              <a:rPr lang="cs-CZ" b="1" dirty="0"/>
              <a:t>preventivně bránit vývoji, šíření a přemnožení škodlivých organismů</a:t>
            </a:r>
            <a:r>
              <a:rPr lang="cs-CZ" dirty="0"/>
              <a:t>,</a:t>
            </a:r>
          </a:p>
          <a:p>
            <a:pPr marL="0" indent="0">
              <a:buNone/>
            </a:pPr>
            <a:endParaRPr lang="cs-CZ" i="1" dirty="0" smtClean="0"/>
          </a:p>
          <a:p>
            <a:pPr marL="0" indent="0">
              <a:buNone/>
            </a:pPr>
            <a:r>
              <a:rPr lang="cs-CZ" i="1" dirty="0" smtClean="0"/>
              <a:t>odst. 3</a:t>
            </a:r>
            <a:r>
              <a:rPr lang="cs-CZ" dirty="0" smtClean="0"/>
              <a:t>: „</a:t>
            </a:r>
            <a:r>
              <a:rPr lang="cs-CZ" b="1" dirty="0" smtClean="0"/>
              <a:t>Při </a:t>
            </a:r>
            <a:r>
              <a:rPr lang="cs-CZ" b="1" dirty="0"/>
              <a:t>vzniku mimořádných okolností a nepředvídaných škod v lese (větrné a sněhové kalamity, přemnožení škůdců, nebezpečí vzniku požárů v období sucha apod.) je vlastník lesa povinen činit bezodkladná opatření k jejich odstranění a pro zmírnění jejich následků</a:t>
            </a:r>
            <a:r>
              <a:rPr lang="cs-CZ" dirty="0"/>
              <a:t>.</a:t>
            </a:r>
            <a:endParaRPr lang="cs-CZ" dirty="0" smtClean="0"/>
          </a:p>
          <a:p>
            <a:pPr marL="0" indent="0">
              <a:buNone/>
            </a:pPr>
            <a:endParaRPr lang="cs-CZ" dirty="0" smtClean="0"/>
          </a:p>
          <a:p>
            <a:pPr marL="0" indent="0">
              <a:buNone/>
            </a:pPr>
            <a:r>
              <a:rPr lang="cs-CZ" dirty="0" smtClean="0"/>
              <a:t>Kontrola ze strany státní správy lesů, možnost uložení opatření, popř. pokut </a:t>
            </a:r>
          </a:p>
          <a:p>
            <a:r>
              <a:rPr lang="cs-CZ" b="1" dirty="0" smtClean="0"/>
              <a:t>Nesplnění opatření uloženého </a:t>
            </a:r>
            <a:r>
              <a:rPr lang="cs-CZ" b="1" dirty="0"/>
              <a:t>rozhodnutím orgánu státní správy </a:t>
            </a:r>
            <a:r>
              <a:rPr lang="cs-CZ" b="1" dirty="0" smtClean="0"/>
              <a:t>lesů (až 100.000,- Kč)</a:t>
            </a:r>
          </a:p>
          <a:p>
            <a:r>
              <a:rPr lang="cs-CZ" b="1" dirty="0" smtClean="0"/>
              <a:t>Neplnění opatření </a:t>
            </a:r>
            <a:r>
              <a:rPr lang="cs-CZ" b="1" dirty="0"/>
              <a:t>k ochraně lesa, především </a:t>
            </a:r>
            <a:r>
              <a:rPr lang="cs-CZ" b="1" dirty="0" smtClean="0"/>
              <a:t>nedodržení přednostního </a:t>
            </a:r>
            <a:r>
              <a:rPr lang="cs-CZ" b="1" dirty="0"/>
              <a:t>zpracování </a:t>
            </a:r>
            <a:r>
              <a:rPr lang="cs-CZ" b="1" dirty="0" smtClean="0"/>
              <a:t>těžby nahodilé (až 1 mil. Kč)</a:t>
            </a:r>
            <a:endParaRPr lang="cs-CZ" b="1" dirty="0"/>
          </a:p>
          <a:p>
            <a:pPr marL="0" indent="0">
              <a:buNone/>
            </a:pPr>
            <a:endParaRPr lang="cs-CZ" dirty="0" smtClean="0"/>
          </a:p>
          <a:p>
            <a:pPr marL="0" indent="0">
              <a:buNone/>
            </a:pPr>
            <a:r>
              <a:rPr lang="cs-CZ" dirty="0" smtClean="0"/>
              <a:t>Vlastníku lesa jsou k dispozici:</a:t>
            </a:r>
          </a:p>
          <a:p>
            <a:r>
              <a:rPr lang="cs-CZ" dirty="0" smtClean="0"/>
              <a:t>Odborný lesní hospodář</a:t>
            </a:r>
          </a:p>
          <a:p>
            <a:r>
              <a:rPr lang="cs-CZ" dirty="0" smtClean="0"/>
              <a:t>Lesní ochranná služba – mj. možnost školení pro vlastníky lesů, OLH, SSL</a:t>
            </a:r>
            <a:endParaRPr lang="cs-CZ" dirty="0"/>
          </a:p>
        </p:txBody>
      </p:sp>
    </p:spTree>
    <p:extLst>
      <p:ext uri="{BB962C8B-B14F-4D97-AF65-F5344CB8AC3E}">
        <p14:creationId xmlns:p14="http://schemas.microsoft.com/office/powerpoint/2010/main" val="143819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cap="all" dirty="0">
                <a:solidFill>
                  <a:srgbClr val="B2BC00"/>
                </a:solidFill>
              </a:rPr>
              <a:t>Role ministerstva zemědělství</a:t>
            </a:r>
          </a:p>
        </p:txBody>
      </p:sp>
      <p:sp>
        <p:nvSpPr>
          <p:cNvPr id="4" name="Zástupný symbol pro obsah 3"/>
          <p:cNvSpPr>
            <a:spLocks noGrp="1"/>
          </p:cNvSpPr>
          <p:nvPr>
            <p:ph idx="1"/>
          </p:nvPr>
        </p:nvSpPr>
        <p:spPr/>
        <p:txBody>
          <a:bodyPr>
            <a:normAutofit fontScale="92500" lnSpcReduction="10000"/>
          </a:bodyPr>
          <a:lstStyle/>
          <a:p>
            <a:r>
              <a:rPr lang="cs-CZ" sz="3600" dirty="0"/>
              <a:t>Příprava a úprava související legislativy</a:t>
            </a:r>
          </a:p>
          <a:p>
            <a:endParaRPr lang="cs-CZ" sz="3600" dirty="0"/>
          </a:p>
          <a:p>
            <a:r>
              <a:rPr lang="cs-CZ" sz="3600" dirty="0"/>
              <a:t>Uvolnění rukou vlastníkům lesa</a:t>
            </a:r>
          </a:p>
          <a:p>
            <a:pPr marL="0" indent="0">
              <a:buNone/>
            </a:pPr>
            <a:endParaRPr lang="cs-CZ" sz="3600" dirty="0"/>
          </a:p>
          <a:p>
            <a:r>
              <a:rPr lang="cs-CZ" sz="3600" dirty="0"/>
              <a:t>Vytvoření podmínek pro úspěšnou a perspektivní obnovu kalamitních holin</a:t>
            </a:r>
          </a:p>
          <a:p>
            <a:endParaRPr lang="cs-CZ" sz="3600" dirty="0"/>
          </a:p>
          <a:p>
            <a:r>
              <a:rPr lang="cs-CZ" sz="3600" dirty="0"/>
              <a:t>Finanční podpora </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cs-CZ" dirty="0"/>
          </a:p>
        </p:txBody>
      </p:sp>
    </p:spTree>
    <p:extLst>
      <p:ext uri="{BB962C8B-B14F-4D97-AF65-F5344CB8AC3E}">
        <p14:creationId xmlns:p14="http://schemas.microsoft.com/office/powerpoint/2010/main" val="274722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368" y="83451"/>
            <a:ext cx="8291264" cy="1354162"/>
          </a:xfrm>
        </p:spPr>
        <p:txBody>
          <a:bodyPr>
            <a:noAutofit/>
          </a:bodyPr>
          <a:lstStyle/>
          <a:p>
            <a:r>
              <a:rPr lang="cs-CZ" sz="3200" cap="all" dirty="0">
                <a:solidFill>
                  <a:srgbClr val="B2BC00"/>
                </a:solidFill>
              </a:rPr>
              <a:t>legislativní Opatření Ministerstva </a:t>
            </a:r>
            <a:br>
              <a:rPr lang="cs-CZ" sz="3200" cap="all" dirty="0">
                <a:solidFill>
                  <a:srgbClr val="B2BC00"/>
                </a:solidFill>
              </a:rPr>
            </a:br>
            <a:r>
              <a:rPr lang="cs-CZ" sz="3200" cap="all" dirty="0">
                <a:solidFill>
                  <a:srgbClr val="B2BC00"/>
                </a:solidFill>
              </a:rPr>
              <a:t>v </a:t>
            </a:r>
            <a:r>
              <a:rPr lang="cs-CZ" sz="3200" cap="all" dirty="0" smtClean="0">
                <a:solidFill>
                  <a:srgbClr val="B2BC00"/>
                </a:solidFill>
              </a:rPr>
              <a:t>r.2021</a:t>
            </a:r>
            <a:endParaRPr lang="cs-CZ" sz="3200" cap="all" dirty="0">
              <a:solidFill>
                <a:srgbClr val="B2BC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cs-CZ" dirty="0"/>
          </a:p>
        </p:txBody>
      </p:sp>
      <p:sp>
        <p:nvSpPr>
          <p:cNvPr id="5" name="Obdélník 4"/>
          <p:cNvSpPr/>
          <p:nvPr/>
        </p:nvSpPr>
        <p:spPr>
          <a:xfrm>
            <a:off x="1043608" y="1449858"/>
            <a:ext cx="7199110" cy="5940088"/>
          </a:xfrm>
          <a:prstGeom prst="rect">
            <a:avLst/>
          </a:prstGeom>
        </p:spPr>
        <p:txBody>
          <a:bodyPr wrap="square">
            <a:spAutoFit/>
          </a:bodyPr>
          <a:lstStyle/>
          <a:p>
            <a:pPr marL="800100" lvl="1" indent="-342900">
              <a:buFont typeface="Arial" panose="020B0604020202020204" pitchFamily="34" charset="0"/>
              <a:buChar char="•"/>
            </a:pPr>
            <a:r>
              <a:rPr lang="cs-CZ" sz="2000" dirty="0" smtClean="0">
                <a:solidFill>
                  <a:srgbClr val="FF0000"/>
                </a:solidFill>
              </a:rPr>
              <a:t>novela </a:t>
            </a:r>
            <a:r>
              <a:rPr lang="cs-CZ" sz="2000" dirty="0">
                <a:solidFill>
                  <a:srgbClr val="FF0000"/>
                </a:solidFill>
              </a:rPr>
              <a:t>Nařízení vlády č.30/2014 </a:t>
            </a:r>
            <a:r>
              <a:rPr lang="cs-CZ" sz="2000" dirty="0" smtClean="0">
                <a:solidFill>
                  <a:srgbClr val="FF0000"/>
                </a:solidFill>
              </a:rPr>
              <a:t>Sb., (předpokládaná účinnost od 1. 1. 2022)</a:t>
            </a:r>
            <a:endParaRPr lang="cs-CZ" sz="2000" dirty="0">
              <a:solidFill>
                <a:srgbClr val="FF0000"/>
              </a:solidFill>
            </a:endParaRPr>
          </a:p>
          <a:p>
            <a:pPr marL="800100" lvl="1" indent="-342900">
              <a:buFont typeface="Arial" panose="020B0604020202020204" pitchFamily="34" charset="0"/>
              <a:buChar char="•"/>
            </a:pPr>
            <a:r>
              <a:rPr lang="cs-CZ" sz="2000" dirty="0" smtClean="0">
                <a:solidFill>
                  <a:srgbClr val="FF0000"/>
                </a:solidFill>
              </a:rPr>
              <a:t>vyhláška nahrazující </a:t>
            </a:r>
            <a:r>
              <a:rPr lang="cs-CZ" sz="2000" dirty="0" err="1" smtClean="0">
                <a:solidFill>
                  <a:srgbClr val="FF0000"/>
                </a:solidFill>
              </a:rPr>
              <a:t>vyhl</a:t>
            </a:r>
            <a:r>
              <a:rPr lang="cs-CZ" sz="2000" dirty="0">
                <a:solidFill>
                  <a:srgbClr val="FF0000"/>
                </a:solidFill>
              </a:rPr>
              <a:t>. č. 139/2004 </a:t>
            </a:r>
            <a:r>
              <a:rPr lang="cs-CZ" sz="2000" dirty="0" smtClean="0">
                <a:solidFill>
                  <a:srgbClr val="FF0000"/>
                </a:solidFill>
              </a:rPr>
              <a:t>Sb., (předpokládaná účinnost od 1. 1. 2022)</a:t>
            </a:r>
            <a:endParaRPr lang="cs-CZ" sz="2000" dirty="0">
              <a:solidFill>
                <a:srgbClr val="FF0000"/>
              </a:solidFill>
            </a:endParaRPr>
          </a:p>
          <a:p>
            <a:pPr marL="800100" lvl="1" indent="-342900">
              <a:buFont typeface="Arial" panose="020B0604020202020204" pitchFamily="34" charset="0"/>
              <a:buChar char="•"/>
            </a:pPr>
            <a:r>
              <a:rPr lang="cs-CZ" sz="2000" dirty="0" smtClean="0">
                <a:solidFill>
                  <a:srgbClr val="FF0000"/>
                </a:solidFill>
              </a:rPr>
              <a:t>vyhláška o </a:t>
            </a:r>
            <a:r>
              <a:rPr lang="cs-CZ" sz="2000" dirty="0">
                <a:solidFill>
                  <a:srgbClr val="FF0000"/>
                </a:solidFill>
              </a:rPr>
              <a:t>LHE </a:t>
            </a:r>
            <a:r>
              <a:rPr lang="cs-CZ" sz="2000" dirty="0" smtClean="0">
                <a:solidFill>
                  <a:srgbClr val="FF0000"/>
                </a:solidFill>
              </a:rPr>
              <a:t>č. 202/2021 Sb., (účinnost od 1. 1. 2022)</a:t>
            </a:r>
          </a:p>
          <a:p>
            <a:pPr marL="800100" lvl="1" indent="-342900">
              <a:buFont typeface="Arial" panose="020B0604020202020204" pitchFamily="34" charset="0"/>
              <a:buChar char="•"/>
            </a:pPr>
            <a:r>
              <a:rPr lang="cs-CZ" sz="2000" dirty="0" smtClean="0">
                <a:solidFill>
                  <a:srgbClr val="FF0000"/>
                </a:solidFill>
              </a:rPr>
              <a:t>nová </a:t>
            </a:r>
            <a:r>
              <a:rPr lang="cs-CZ" sz="2000" dirty="0">
                <a:solidFill>
                  <a:srgbClr val="FF0000"/>
                </a:solidFill>
              </a:rPr>
              <a:t>vyhláška nahrazující </a:t>
            </a:r>
            <a:r>
              <a:rPr lang="cs-CZ" sz="2000" dirty="0" err="1" smtClean="0">
                <a:solidFill>
                  <a:srgbClr val="FF0000"/>
                </a:solidFill>
              </a:rPr>
              <a:t>vyhl</a:t>
            </a:r>
            <a:r>
              <a:rPr lang="cs-CZ" sz="2000" dirty="0" smtClean="0">
                <a:solidFill>
                  <a:srgbClr val="FF0000"/>
                </a:solidFill>
              </a:rPr>
              <a:t>. č. 285/2013 Sb., CESNAP (ve fázi MPR)</a:t>
            </a:r>
          </a:p>
          <a:p>
            <a:pPr marL="800100" lvl="1" indent="-342900">
              <a:buFont typeface="Arial" panose="020B0604020202020204" pitchFamily="34" charset="0"/>
              <a:buChar char="•"/>
            </a:pPr>
            <a:r>
              <a:rPr lang="cs-CZ" sz="2000" dirty="0" smtClean="0">
                <a:solidFill>
                  <a:srgbClr val="FF0000"/>
                </a:solidFill>
              </a:rPr>
              <a:t>novela </a:t>
            </a:r>
            <a:r>
              <a:rPr lang="cs-CZ" sz="2000" dirty="0" err="1" smtClean="0">
                <a:solidFill>
                  <a:srgbClr val="FF0000"/>
                </a:solidFill>
              </a:rPr>
              <a:t>vyhl</a:t>
            </a:r>
            <a:r>
              <a:rPr lang="cs-CZ" sz="2000" dirty="0" smtClean="0">
                <a:solidFill>
                  <a:srgbClr val="FF0000"/>
                </a:solidFill>
              </a:rPr>
              <a:t>. č. 84/1996 Sb., o LHP </a:t>
            </a:r>
            <a:r>
              <a:rPr lang="cs-CZ" sz="2000" dirty="0">
                <a:solidFill>
                  <a:srgbClr val="FF0000"/>
                </a:solidFill>
              </a:rPr>
              <a:t>(ve fázi MPR</a:t>
            </a:r>
            <a:r>
              <a:rPr lang="cs-CZ" sz="2000" dirty="0" smtClean="0">
                <a:solidFill>
                  <a:srgbClr val="FF0000"/>
                </a:solidFill>
              </a:rPr>
              <a:t>)</a:t>
            </a:r>
          </a:p>
          <a:p>
            <a:pPr marL="800100" lvl="1" indent="-342900">
              <a:buFont typeface="Arial" panose="020B0604020202020204" pitchFamily="34" charset="0"/>
              <a:buChar char="•"/>
            </a:pPr>
            <a:r>
              <a:rPr lang="cs-CZ" sz="2000" dirty="0" smtClean="0">
                <a:solidFill>
                  <a:srgbClr val="FF0000"/>
                </a:solidFill>
              </a:rPr>
              <a:t>nová </a:t>
            </a:r>
            <a:r>
              <a:rPr lang="cs-CZ" sz="2000" dirty="0">
                <a:solidFill>
                  <a:srgbClr val="FF0000"/>
                </a:solidFill>
              </a:rPr>
              <a:t>vyhláška nahrazující </a:t>
            </a:r>
            <a:r>
              <a:rPr lang="cs-CZ" sz="2000" dirty="0" err="1">
                <a:solidFill>
                  <a:srgbClr val="FF0000"/>
                </a:solidFill>
              </a:rPr>
              <a:t>vyhl</a:t>
            </a:r>
            <a:r>
              <a:rPr lang="cs-CZ" sz="2000" dirty="0">
                <a:solidFill>
                  <a:srgbClr val="FF0000"/>
                </a:solidFill>
              </a:rPr>
              <a:t>. č. </a:t>
            </a:r>
            <a:r>
              <a:rPr lang="cs-CZ" sz="2000" dirty="0" smtClean="0">
                <a:solidFill>
                  <a:srgbClr val="FF0000"/>
                </a:solidFill>
              </a:rPr>
              <a:t>335/2006 </a:t>
            </a:r>
            <a:r>
              <a:rPr lang="cs-CZ" sz="2000" dirty="0">
                <a:solidFill>
                  <a:srgbClr val="FF0000"/>
                </a:solidFill>
              </a:rPr>
              <a:t>Sb., </a:t>
            </a:r>
            <a:r>
              <a:rPr lang="cs-CZ" sz="2000" dirty="0" smtClean="0">
                <a:solidFill>
                  <a:srgbClr val="FF0000"/>
                </a:solidFill>
              </a:rPr>
              <a:t>Náhradová vyhláška (ve </a:t>
            </a:r>
            <a:r>
              <a:rPr lang="cs-CZ" sz="2000" dirty="0">
                <a:solidFill>
                  <a:srgbClr val="FF0000"/>
                </a:solidFill>
              </a:rPr>
              <a:t>fázi </a:t>
            </a:r>
            <a:r>
              <a:rPr lang="cs-CZ" sz="2000" dirty="0" smtClean="0">
                <a:solidFill>
                  <a:srgbClr val="FF0000"/>
                </a:solidFill>
              </a:rPr>
              <a:t>společně připraveného návrhu s MŽP a SVOL). Další postup čeká na dokončení obdobných úprav legislativy ve vztahu k zemědělskému hospodaření. MŽP vyžaduje synchronizovaný legislativní proces u obou předpisů.  </a:t>
            </a:r>
            <a:endParaRPr lang="cs-CZ" sz="2000" dirty="0">
              <a:solidFill>
                <a:srgbClr val="FF0000"/>
              </a:solidFill>
            </a:endParaRPr>
          </a:p>
          <a:p>
            <a:pPr marL="800100" lvl="1" indent="-342900">
              <a:buFont typeface="Arial" panose="020B0604020202020204" pitchFamily="34" charset="0"/>
              <a:buChar char="•"/>
            </a:pPr>
            <a:endParaRPr lang="cs-CZ" sz="2000" dirty="0" smtClean="0">
              <a:solidFill>
                <a:srgbClr val="FF0000"/>
              </a:solidFill>
            </a:endParaRPr>
          </a:p>
          <a:p>
            <a:pPr marL="800100" lvl="1" indent="-342900">
              <a:buFont typeface="Arial" panose="020B0604020202020204" pitchFamily="34" charset="0"/>
              <a:buChar char="•"/>
            </a:pPr>
            <a:endParaRPr lang="cs-CZ" sz="2000" dirty="0"/>
          </a:p>
          <a:p>
            <a:pPr marL="800100" lvl="1" indent="-342900">
              <a:buFont typeface="Arial" panose="020B0604020202020204" pitchFamily="34" charset="0"/>
              <a:buChar char="•"/>
            </a:pPr>
            <a:endParaRPr lang="cs-CZ" sz="2000" dirty="0"/>
          </a:p>
          <a:p>
            <a:pPr marL="800100" lvl="1" indent="-342900">
              <a:buFont typeface="Arial" panose="020B0604020202020204" pitchFamily="34" charset="0"/>
              <a:buChar char="•"/>
            </a:pPr>
            <a:endParaRPr lang="cs-CZ" sz="2000" dirty="0"/>
          </a:p>
          <a:p>
            <a:r>
              <a:rPr lang="cs-CZ" sz="2000" b="1" dirty="0"/>
              <a:t> </a:t>
            </a:r>
          </a:p>
        </p:txBody>
      </p:sp>
    </p:spTree>
    <p:extLst>
      <p:ext uri="{BB962C8B-B14F-4D97-AF65-F5344CB8AC3E}">
        <p14:creationId xmlns:p14="http://schemas.microsoft.com/office/powerpoint/2010/main" val="402280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cap="all" dirty="0">
                <a:solidFill>
                  <a:srgbClr val="B2BC00"/>
                </a:solidFill>
              </a:rPr>
              <a:t>Vyhláška č. 202/2021 </a:t>
            </a:r>
            <a:r>
              <a:rPr lang="cs-CZ" sz="3200" cap="all" dirty="0" smtClean="0">
                <a:solidFill>
                  <a:srgbClr val="B2BC00"/>
                </a:solidFill>
              </a:rPr>
              <a:t>S</a:t>
            </a:r>
            <a:r>
              <a:rPr lang="cs-CZ" sz="3200" dirty="0" smtClean="0">
                <a:solidFill>
                  <a:srgbClr val="B2BC00"/>
                </a:solidFill>
              </a:rPr>
              <a:t>b</a:t>
            </a:r>
            <a:r>
              <a:rPr lang="cs-CZ" sz="3200" cap="all" dirty="0" smtClean="0">
                <a:solidFill>
                  <a:srgbClr val="B2BC00"/>
                </a:solidFill>
              </a:rPr>
              <a:t>.</a:t>
            </a:r>
            <a:endParaRPr lang="cs-CZ" sz="3200" cap="all" dirty="0">
              <a:solidFill>
                <a:srgbClr val="B2BC00"/>
              </a:solidFill>
            </a:endParaRPr>
          </a:p>
        </p:txBody>
      </p:sp>
      <p:sp>
        <p:nvSpPr>
          <p:cNvPr id="3" name="Zástupný symbol pro obsah 2"/>
          <p:cNvSpPr>
            <a:spLocks noGrp="1"/>
          </p:cNvSpPr>
          <p:nvPr>
            <p:ph idx="1"/>
          </p:nvPr>
        </p:nvSpPr>
        <p:spPr/>
        <p:txBody>
          <a:bodyPr>
            <a:normAutofit fontScale="92500" lnSpcReduction="10000"/>
          </a:bodyPr>
          <a:lstStyle/>
          <a:p>
            <a:pPr marL="800100" lvl="1" indent="-342900">
              <a:buFont typeface="Arial" panose="020B0604020202020204" pitchFamily="34" charset="0"/>
              <a:buChar char="•"/>
            </a:pPr>
            <a:r>
              <a:rPr lang="cs-CZ" dirty="0">
                <a:solidFill>
                  <a:srgbClr val="FF0000"/>
                </a:solidFill>
                <a:latin typeface="+mn-lt"/>
                <a:cs typeface="+mn-cs"/>
              </a:rPr>
              <a:t>Platnost vyhlášky od 21. 5. 2021</a:t>
            </a:r>
          </a:p>
          <a:p>
            <a:pPr marL="800100" lvl="1" indent="-342900">
              <a:buFont typeface="Arial" panose="020B0604020202020204" pitchFamily="34" charset="0"/>
              <a:buChar char="•"/>
            </a:pPr>
            <a:r>
              <a:rPr lang="cs-CZ" dirty="0">
                <a:solidFill>
                  <a:srgbClr val="FF0000"/>
                </a:solidFill>
                <a:latin typeface="+mn-lt"/>
                <a:cs typeface="+mn-cs"/>
              </a:rPr>
              <a:t>Účinnost vyhlášky od 1. 1. 2022</a:t>
            </a:r>
          </a:p>
          <a:p>
            <a:pPr marL="800100" lvl="1" indent="-342900">
              <a:buFont typeface="Arial" panose="020B0604020202020204" pitchFamily="34" charset="0"/>
              <a:buChar char="•"/>
            </a:pPr>
            <a:r>
              <a:rPr lang="cs-CZ" dirty="0">
                <a:solidFill>
                  <a:srgbClr val="FF0000"/>
                </a:solidFill>
                <a:latin typeface="+mn-lt"/>
                <a:cs typeface="+mn-cs"/>
              </a:rPr>
              <a:t>V praxi to znamená, že souhrnné údaje LHE za letošní rok (2021) budou předávány v roce 2022 již podle této vyhlášky</a:t>
            </a:r>
            <a:r>
              <a:rPr lang="cs-CZ" dirty="0" smtClean="0">
                <a:solidFill>
                  <a:srgbClr val="FF0000"/>
                </a:solidFill>
                <a:latin typeface="+mn-lt"/>
                <a:cs typeface="+mn-cs"/>
              </a:rPr>
              <a:t>.</a:t>
            </a:r>
          </a:p>
          <a:p>
            <a:pPr marL="800100" lvl="1" indent="-342900">
              <a:buFont typeface="Arial" panose="020B0604020202020204" pitchFamily="34" charset="0"/>
              <a:buChar char="•"/>
            </a:pPr>
            <a:r>
              <a:rPr lang="cs-CZ" dirty="0" smtClean="0">
                <a:solidFill>
                  <a:srgbClr val="FF0000"/>
                </a:solidFill>
                <a:latin typeface="+mn-lt"/>
                <a:cs typeface="+mn-cs"/>
              </a:rPr>
              <a:t>Byl vydán ISLHE, který definuje širší rozsah položek LHE než uvádí přílohy č. 1 a 2 vyhlášky (tzv. povinné a nepovinné položky).</a:t>
            </a:r>
          </a:p>
          <a:p>
            <a:pPr marL="800100" lvl="1" indent="-342900">
              <a:buFont typeface="Arial" panose="020B0604020202020204" pitchFamily="34" charset="0"/>
              <a:buChar char="•"/>
            </a:pPr>
            <a:r>
              <a:rPr lang="cs-CZ" dirty="0" smtClean="0">
                <a:solidFill>
                  <a:srgbClr val="FF0000"/>
                </a:solidFill>
                <a:latin typeface="+mn-lt"/>
                <a:cs typeface="+mn-cs"/>
              </a:rPr>
              <a:t>Od 1. 1. 2022 bude spuštěn IS pro LHE, který umožní digitalizované předávání souhrnných údajů LHE a administraci předaných dat.</a:t>
            </a:r>
          </a:p>
          <a:p>
            <a:pPr marL="800100" lvl="1" indent="-342900">
              <a:buFont typeface="Arial" panose="020B0604020202020204" pitchFamily="34" charset="0"/>
              <a:buChar char="•"/>
            </a:pPr>
            <a:r>
              <a:rPr lang="cs-CZ" dirty="0" smtClean="0">
                <a:solidFill>
                  <a:srgbClr val="FF0000"/>
                </a:solidFill>
                <a:latin typeface="+mn-lt"/>
                <a:cs typeface="+mn-cs"/>
              </a:rPr>
              <a:t>Na žádost SVOL je připravován nepovinný vzor tiskopisu (formuláře) pro vedení LHE u vlastníků či OLH.</a:t>
            </a:r>
          </a:p>
          <a:p>
            <a:pPr marL="800100" lvl="1" indent="-342900">
              <a:buFont typeface="Arial" panose="020B0604020202020204" pitchFamily="34" charset="0"/>
              <a:buChar char="•"/>
            </a:pPr>
            <a:r>
              <a:rPr lang="cs-CZ" dirty="0" smtClean="0">
                <a:solidFill>
                  <a:srgbClr val="FF0000"/>
                </a:solidFill>
                <a:latin typeface="+mn-lt"/>
                <a:cs typeface="+mn-cs"/>
              </a:rPr>
              <a:t>Připravovaná vyhláška </a:t>
            </a:r>
            <a:r>
              <a:rPr lang="cs-CZ" dirty="0">
                <a:solidFill>
                  <a:srgbClr val="FF0000"/>
                </a:solidFill>
                <a:latin typeface="+mn-lt"/>
                <a:cs typeface="+mn-cs"/>
              </a:rPr>
              <a:t>nahrazující </a:t>
            </a:r>
            <a:r>
              <a:rPr lang="cs-CZ" dirty="0" err="1">
                <a:solidFill>
                  <a:srgbClr val="FF0000"/>
                </a:solidFill>
                <a:latin typeface="+mn-lt"/>
                <a:cs typeface="+mn-cs"/>
              </a:rPr>
              <a:t>vyhl</a:t>
            </a:r>
            <a:r>
              <a:rPr lang="cs-CZ" dirty="0">
                <a:solidFill>
                  <a:srgbClr val="FF0000"/>
                </a:solidFill>
                <a:latin typeface="+mn-lt"/>
                <a:cs typeface="+mn-cs"/>
              </a:rPr>
              <a:t>. č. 285/2013 Sb., CESNAP (ve fázi MPR</a:t>
            </a:r>
            <a:r>
              <a:rPr lang="cs-CZ" dirty="0" smtClean="0">
                <a:solidFill>
                  <a:srgbClr val="FF0000"/>
                </a:solidFill>
                <a:latin typeface="+mn-lt"/>
                <a:cs typeface="+mn-cs"/>
              </a:rPr>
              <a:t>) povinnost předávání údajů vztahuje pouze na subjekty s LHP a tato povinnost je automaticky naplněna prostřednictvím předání souhrnných údajů LHE.</a:t>
            </a:r>
          </a:p>
          <a:p>
            <a:endParaRPr lang="cs-CZ" dirty="0"/>
          </a:p>
        </p:txBody>
      </p:sp>
    </p:spTree>
    <p:extLst>
      <p:ext uri="{BB962C8B-B14F-4D97-AF65-F5344CB8AC3E}">
        <p14:creationId xmlns:p14="http://schemas.microsoft.com/office/powerpoint/2010/main" val="157645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cap="all" dirty="0">
                <a:solidFill>
                  <a:srgbClr val="B2BC00"/>
                </a:solidFill>
              </a:rPr>
              <a:t>Nová vyhláška nahrazující </a:t>
            </a:r>
            <a:r>
              <a:rPr lang="cs-CZ" sz="3200" cap="all" dirty="0" err="1">
                <a:solidFill>
                  <a:srgbClr val="B2BC00"/>
                </a:solidFill>
              </a:rPr>
              <a:t>vyhl</a:t>
            </a:r>
            <a:r>
              <a:rPr lang="cs-CZ" sz="3200" cap="all" dirty="0">
                <a:solidFill>
                  <a:srgbClr val="B2BC00"/>
                </a:solidFill>
              </a:rPr>
              <a:t>. č. 139/2004 S</a:t>
            </a:r>
            <a:r>
              <a:rPr lang="cs-CZ" sz="3200" dirty="0">
                <a:solidFill>
                  <a:srgbClr val="B2BC00"/>
                </a:solidFill>
              </a:rPr>
              <a:t>b</a:t>
            </a:r>
            <a:r>
              <a:rPr lang="cs-CZ" sz="3200" cap="all" dirty="0">
                <a:solidFill>
                  <a:srgbClr val="B2BC00"/>
                </a:solidFill>
              </a:rPr>
              <a:t>.</a:t>
            </a:r>
          </a:p>
        </p:txBody>
      </p:sp>
      <p:sp>
        <p:nvSpPr>
          <p:cNvPr id="3" name="Zástupný symbol pro obsah 2"/>
          <p:cNvSpPr>
            <a:spLocks noGrp="1"/>
          </p:cNvSpPr>
          <p:nvPr>
            <p:ph idx="1"/>
          </p:nvPr>
        </p:nvSpPr>
        <p:spPr>
          <a:xfrm>
            <a:off x="457200" y="1600200"/>
            <a:ext cx="8229600" cy="4637112"/>
          </a:xfrm>
        </p:spPr>
        <p:txBody>
          <a:bodyPr>
            <a:normAutofit/>
          </a:bodyPr>
          <a:lstStyle/>
          <a:p>
            <a:pPr marL="800100" lvl="1" indent="-342900">
              <a:buClr>
                <a:srgbClr val="B2BC00"/>
              </a:buClr>
              <a:buFont typeface="Arial" panose="020B0604020202020204" pitchFamily="34" charset="0"/>
              <a:buChar char="•"/>
            </a:pPr>
            <a:r>
              <a:rPr lang="cs-CZ" sz="2000" dirty="0">
                <a:solidFill>
                  <a:srgbClr val="FF0000"/>
                </a:solidFill>
              </a:rPr>
              <a:t>předpokládaná </a:t>
            </a:r>
            <a:r>
              <a:rPr lang="cs-CZ" sz="2000" dirty="0" smtClean="0">
                <a:solidFill>
                  <a:srgbClr val="FF0000"/>
                </a:solidFill>
              </a:rPr>
              <a:t>účinnost </a:t>
            </a:r>
            <a:r>
              <a:rPr lang="cs-CZ" sz="2000" dirty="0">
                <a:solidFill>
                  <a:srgbClr val="FF0000"/>
                </a:solidFill>
              </a:rPr>
              <a:t>od 1. 1. </a:t>
            </a:r>
            <a:r>
              <a:rPr lang="cs-CZ" sz="2000" dirty="0" smtClean="0">
                <a:solidFill>
                  <a:srgbClr val="FF0000"/>
                </a:solidFill>
              </a:rPr>
              <a:t>2022</a:t>
            </a:r>
          </a:p>
          <a:p>
            <a:pPr marL="800100" lvl="1" indent="-342900">
              <a:buClr>
                <a:srgbClr val="B2BC00"/>
              </a:buClr>
              <a:buFont typeface="Arial" panose="020B0604020202020204" pitchFamily="34" charset="0"/>
              <a:buChar char="•"/>
            </a:pPr>
            <a:r>
              <a:rPr lang="cs-CZ" sz="2000" dirty="0" smtClean="0">
                <a:solidFill>
                  <a:srgbClr val="FF0000"/>
                </a:solidFill>
              </a:rPr>
              <a:t>v současné době v LRV</a:t>
            </a:r>
          </a:p>
          <a:p>
            <a:pPr marL="800100" lvl="1" indent="-342900">
              <a:buClr>
                <a:srgbClr val="B2BC00"/>
              </a:buClr>
              <a:buFont typeface="Arial" panose="020B0604020202020204" pitchFamily="34" charset="0"/>
              <a:buChar char="•"/>
            </a:pPr>
            <a:r>
              <a:rPr lang="cs-CZ" sz="2000" dirty="0" smtClean="0">
                <a:solidFill>
                  <a:srgbClr val="FF0000"/>
                </a:solidFill>
              </a:rPr>
              <a:t>Návrh upravuje </a:t>
            </a:r>
            <a:r>
              <a:rPr lang="cs-CZ" sz="2000" dirty="0">
                <a:solidFill>
                  <a:srgbClr val="FF0000"/>
                </a:solidFill>
              </a:rPr>
              <a:t>zejména ustanovení týkající se podmínek přenosů semen a sazenic lesních dřevin z místa zdroje na místo </a:t>
            </a:r>
            <a:r>
              <a:rPr lang="cs-CZ" sz="2000" dirty="0" smtClean="0">
                <a:solidFill>
                  <a:srgbClr val="FF0000"/>
                </a:solidFill>
              </a:rPr>
              <a:t>použití. Zůstávají </a:t>
            </a:r>
            <a:r>
              <a:rPr lang="cs-CZ" sz="2000" dirty="0">
                <a:solidFill>
                  <a:srgbClr val="FF0000"/>
                </a:solidFill>
              </a:rPr>
              <a:t>pouze pravidla přenosů, která mají zásadní vliv na stabilitu obnovovaných a nově zakládaných porostů a jejichž dodržování je nutné zajistit normativně</a:t>
            </a:r>
            <a:r>
              <a:rPr lang="cs-CZ" sz="2000" dirty="0" smtClean="0">
                <a:solidFill>
                  <a:srgbClr val="FF0000"/>
                </a:solidFill>
              </a:rPr>
              <a:t>. Zbytek řešen formou pozitivní </a:t>
            </a:r>
            <a:r>
              <a:rPr lang="cs-CZ" sz="2000" dirty="0">
                <a:solidFill>
                  <a:srgbClr val="FF0000"/>
                </a:solidFill>
              </a:rPr>
              <a:t>motivace prostřednictvím státní dotační </a:t>
            </a:r>
            <a:r>
              <a:rPr lang="cs-CZ" sz="2000" dirty="0" smtClean="0">
                <a:solidFill>
                  <a:srgbClr val="FF0000"/>
                </a:solidFill>
              </a:rPr>
              <a:t>politiky (NV č. 30/2014 Sb.).</a:t>
            </a:r>
          </a:p>
          <a:p>
            <a:pPr marL="800100" lvl="1" indent="-342900">
              <a:buClr>
                <a:srgbClr val="B2BC00"/>
              </a:buClr>
              <a:buFont typeface="Arial" panose="020B0604020202020204" pitchFamily="34" charset="0"/>
              <a:buChar char="•"/>
            </a:pPr>
            <a:r>
              <a:rPr lang="cs-CZ" sz="2000" dirty="0" smtClean="0">
                <a:solidFill>
                  <a:srgbClr val="FF0000"/>
                </a:solidFill>
              </a:rPr>
              <a:t>Návrh také nově upravuje </a:t>
            </a:r>
            <a:r>
              <a:rPr lang="cs-CZ" sz="2000" dirty="0">
                <a:solidFill>
                  <a:srgbClr val="FF0000"/>
                </a:solidFill>
              </a:rPr>
              <a:t>definici obnoveného </a:t>
            </a:r>
            <a:r>
              <a:rPr lang="cs-CZ" sz="2000" dirty="0" smtClean="0">
                <a:solidFill>
                  <a:srgbClr val="FF0000"/>
                </a:solidFill>
              </a:rPr>
              <a:t>a </a:t>
            </a:r>
            <a:r>
              <a:rPr lang="cs-CZ" sz="2000" dirty="0">
                <a:solidFill>
                  <a:srgbClr val="FF0000"/>
                </a:solidFill>
              </a:rPr>
              <a:t>zalesněného pozemku. Dále návrh vyhlášky uvádí do souladu přílohu č. 4 vyhlášky s novým druhovým spektrem stanovištně vhodných dřevin uváděným ve vyhlášce č. 298/2018 Sb. a upravuje tzv. minimální počty </a:t>
            </a:r>
            <a:r>
              <a:rPr lang="cs-CZ" sz="2000" dirty="0" smtClean="0">
                <a:solidFill>
                  <a:srgbClr val="FF0000"/>
                </a:solidFill>
              </a:rPr>
              <a:t>jedinců.</a:t>
            </a:r>
            <a:endParaRPr lang="cs-CZ" sz="2000" dirty="0">
              <a:solidFill>
                <a:srgbClr val="FF0000"/>
              </a:solidFill>
            </a:endParaRPr>
          </a:p>
        </p:txBody>
      </p:sp>
    </p:spTree>
    <p:extLst>
      <p:ext uri="{BB962C8B-B14F-4D97-AF65-F5344CB8AC3E}">
        <p14:creationId xmlns:p14="http://schemas.microsoft.com/office/powerpoint/2010/main" val="308649788"/>
      </p:ext>
    </p:extLst>
  </p:cSld>
  <p:clrMapOvr>
    <a:masterClrMapping/>
  </p:clrMapOvr>
</p:sld>
</file>

<file path=ppt/theme/theme1.xml><?xml version="1.0" encoding="utf-8"?>
<a:theme xmlns:a="http://schemas.openxmlformats.org/drawingml/2006/main" name="Prezentace_mz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Prezentace_mze</Template>
  <TotalTime>1130</TotalTime>
  <Words>2878</Words>
  <Application>Microsoft Office PowerPoint</Application>
  <PresentationFormat>Předvádění na obrazovce (4:3)</PresentationFormat>
  <Paragraphs>216</Paragraphs>
  <Slides>21</Slides>
  <Notes>11</Notes>
  <HiddenSlides>0</HiddenSlides>
  <MMClips>0</MMClips>
  <ScaleCrop>false</ScaleCrop>
  <HeadingPairs>
    <vt:vector size="6" baseType="variant">
      <vt:variant>
        <vt:lpstr>Použitá písma</vt:lpstr>
      </vt:variant>
      <vt:variant>
        <vt:i4>6</vt:i4>
      </vt:variant>
      <vt:variant>
        <vt:lpstr>Motiv</vt:lpstr>
      </vt:variant>
      <vt:variant>
        <vt:i4>4</vt:i4>
      </vt:variant>
      <vt:variant>
        <vt:lpstr>Nadpisy snímků</vt:lpstr>
      </vt:variant>
      <vt:variant>
        <vt:i4>21</vt:i4>
      </vt:variant>
    </vt:vector>
  </HeadingPairs>
  <TitlesOfParts>
    <vt:vector size="31" baseType="lpstr">
      <vt:lpstr>Arial</vt:lpstr>
      <vt:lpstr>Calibri</vt:lpstr>
      <vt:lpstr>Courier New</vt:lpstr>
      <vt:lpstr>Symbol</vt:lpstr>
      <vt:lpstr>Times New Roman</vt:lpstr>
      <vt:lpstr>Wingdings</vt:lpstr>
      <vt:lpstr>Prezentace_mze</vt:lpstr>
      <vt:lpstr>2_Vlastní návrh</vt:lpstr>
      <vt:lpstr>1_Vlastní návrh</vt:lpstr>
      <vt:lpstr>Vlastní návrh</vt:lpstr>
      <vt:lpstr>Informace z oblasti lesního hospodářství</vt:lpstr>
      <vt:lpstr>Vývoj kůrovcové kalamity</vt:lpstr>
      <vt:lpstr>Vývoj kůrovcové kalamity</vt:lpstr>
      <vt:lpstr>Limity pro řešení kůrovcové kalamity</vt:lpstr>
      <vt:lpstr>Povinnosti vlastníka  lesa</vt:lpstr>
      <vt:lpstr>Role ministerstva zemědělství</vt:lpstr>
      <vt:lpstr>legislativní Opatření Ministerstva  v r.2021</vt:lpstr>
      <vt:lpstr>Vyhláška č. 202/2021 Sb.</vt:lpstr>
      <vt:lpstr>Nová vyhláška nahrazující vyhl. č. 139/2004 Sb.</vt:lpstr>
      <vt:lpstr>Nová vyhláška nahrazující vyhl. č. 139/2004 Sb. </vt:lpstr>
      <vt:lpstr>Nová vyhláška nahrazující vyhl. č. 139/2004 Sb. </vt:lpstr>
      <vt:lpstr>přenosy RM nově v nařízení vlády č. 30/2014 Sb. </vt:lpstr>
      <vt:lpstr>Novela vyhl. č. 84/1996 Sb., o LHP</vt:lpstr>
      <vt:lpstr>Obnova oprl</vt:lpstr>
      <vt:lpstr>Opatření obecné povahy </vt:lpstr>
      <vt:lpstr>Prezentace aplikace PowerPoint</vt:lpstr>
      <vt:lpstr>Prezentace aplikace PowerPoint</vt:lpstr>
      <vt:lpstr>Prezentace aplikace PowerPoint</vt:lpstr>
      <vt:lpstr>Prezentace aplikace PowerPoint</vt:lpstr>
      <vt:lpstr>Prezentace aplikace PowerPoint</vt:lpstr>
      <vt:lpstr>Děkuji za pozornost    Lesu Zdar</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k úvodní schůzce</dc:title>
  <dc:creator>Šímová Veronika</dc:creator>
  <cp:lastModifiedBy>Lidický Václav</cp:lastModifiedBy>
  <cp:revision>366</cp:revision>
  <cp:lastPrinted>1900-01-01T00:00:00Z</cp:lastPrinted>
  <dcterms:created xsi:type="dcterms:W3CDTF">1900-01-01T00:00:00Z</dcterms:created>
  <dcterms:modified xsi:type="dcterms:W3CDTF">2021-11-10T07:23:33Z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2052-9.1.2</vt:lpwstr>
  </property>
</Properties>
</file>