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18"/>
  </p:notesMasterIdLst>
  <p:handoutMasterIdLst>
    <p:handoutMasterId r:id="rId19"/>
  </p:handoutMasterIdLst>
  <p:sldIdLst>
    <p:sldId id="603" r:id="rId3"/>
    <p:sldId id="605" r:id="rId4"/>
    <p:sldId id="609" r:id="rId5"/>
    <p:sldId id="610" r:id="rId6"/>
    <p:sldId id="612" r:id="rId7"/>
    <p:sldId id="613" r:id="rId8"/>
    <p:sldId id="614" r:id="rId9"/>
    <p:sldId id="616" r:id="rId10"/>
    <p:sldId id="617" r:id="rId11"/>
    <p:sldId id="624" r:id="rId12"/>
    <p:sldId id="623" r:id="rId13"/>
    <p:sldId id="618" r:id="rId14"/>
    <p:sldId id="620" r:id="rId15"/>
    <p:sldId id="621" r:id="rId16"/>
    <p:sldId id="622" r:id="rId17"/>
  </p:sldIdLst>
  <p:sldSz cx="9144000" cy="6858000" type="screen4x3"/>
  <p:notesSz cx="6797675" cy="9926638"/>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00"/>
    <a:srgbClr val="C2ECC2"/>
    <a:srgbClr val="D0F4D5"/>
    <a:srgbClr val="FFCC99"/>
    <a:srgbClr val="D88306"/>
    <a:srgbClr val="A88000"/>
    <a:srgbClr val="218B30"/>
    <a:srgbClr val="E3F3D1"/>
    <a:srgbClr val="FFB7B7"/>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Světlý styl 1 – zvýraznění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86374" autoAdjust="0"/>
  </p:normalViewPr>
  <p:slideViewPr>
    <p:cSldViewPr>
      <p:cViewPr varScale="1">
        <p:scale>
          <a:sx n="113" d="100"/>
          <a:sy n="113" d="100"/>
        </p:scale>
        <p:origin x="19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cs-CZ"/>
              <a:t>Jaký software používáte v oblasti docházky?</a:t>
            </a:r>
          </a:p>
        </c:rich>
      </c:tx>
      <c:layout/>
      <c:overlay val="0"/>
    </c:title>
    <c:autoTitleDeleted val="0"/>
    <c:view3D>
      <c:rotX val="0"/>
      <c:rotY val="5"/>
      <c:rAngAx val="0"/>
    </c:view3D>
    <c:floor>
      <c:thickness val="0"/>
    </c:floor>
    <c:sideWall>
      <c:thickness val="0"/>
    </c:sideWall>
    <c:backWall>
      <c:thickness val="0"/>
    </c:backWall>
    <c:plotArea>
      <c:layout>
        <c:manualLayout>
          <c:layoutTarget val="inner"/>
          <c:xMode val="edge"/>
          <c:yMode val="edge"/>
          <c:x val="0.1967522466591872"/>
          <c:y val="0.11762608252674481"/>
          <c:w val="0.76336780654739433"/>
          <c:h val="0.76130128991421697"/>
        </c:manualLayout>
      </c:layout>
      <c:bar3DChart>
        <c:barDir val="bar"/>
        <c:grouping val="clustered"/>
        <c:varyColors val="0"/>
        <c:ser>
          <c:idx val="0"/>
          <c:order val="0"/>
          <c:tx>
            <c:strRef>
              <c:f>List1!$B$1</c:f>
              <c:strCache>
                <c:ptCount val="1"/>
                <c:pt idx="0">
                  <c:v>Jaký software používáte v oblasti docházky?</c:v>
                </c:pt>
              </c:strCache>
            </c:strRef>
          </c:tx>
          <c:spPr>
            <a:solidFill>
              <a:srgbClr val="00B050"/>
            </a:solidFill>
            <a:ln>
              <a:solidFill>
                <a:schemeClr val="tx2">
                  <a:lumMod val="95000"/>
                  <a:lumOff val="5000"/>
                </a:schemeClr>
              </a:solidFill>
            </a:ln>
            <a:effectLst>
              <a:outerShdw blurRad="50800" dist="38100" dir="2700000" algn="tl" rotWithShape="0">
                <a:prstClr val="black">
                  <a:alpha val="40000"/>
                </a:prstClr>
              </a:outerShdw>
            </a:effectLst>
            <a:scene3d>
              <a:camera prst="orthographicFront"/>
              <a:lightRig rig="threePt" dir="t"/>
            </a:scene3d>
            <a:sp3d>
              <a:bevelT/>
              <a:contourClr>
                <a:srgbClr val="000000"/>
              </a:contourClr>
            </a:sp3d>
          </c:spPr>
          <c:invertIfNegative val="0"/>
          <c:dLbls>
            <c:dLbl>
              <c:idx val="0"/>
              <c:layout>
                <c:manualLayout>
                  <c:x val="2.261144773087885E-2"/>
                  <c:y val="-3.125000000000000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BC5-42E3-A506-2A7A9CD08623}"/>
                </c:ext>
                <c:ext xmlns:c15="http://schemas.microsoft.com/office/drawing/2012/chart" uri="{CE6537A1-D6FC-4f65-9D91-7224C49458BB}">
                  <c15:layout/>
                </c:ext>
              </c:extLst>
            </c:dLbl>
            <c:dLbl>
              <c:idx val="1"/>
              <c:layout>
                <c:manualLayout>
                  <c:x val="1.6581728335977864E-2"/>
                  <c:y val="6.250000000000000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BC5-42E3-A506-2A7A9CD08623}"/>
                </c:ext>
                <c:ext xmlns:c15="http://schemas.microsoft.com/office/drawing/2012/chart" uri="{CE6537A1-D6FC-4f65-9D91-7224C49458BB}">
                  <c15:layout/>
                </c:ext>
              </c:extLst>
            </c:dLbl>
            <c:dLbl>
              <c:idx val="2"/>
              <c:layout>
                <c:manualLayout>
                  <c:x val="2.1104017882153533E-2"/>
                  <c:y val="3.125000000000000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BC5-42E3-A506-2A7A9CD08623}"/>
                </c:ext>
                <c:ext xmlns:c15="http://schemas.microsoft.com/office/drawing/2012/chart" uri="{CE6537A1-D6FC-4f65-9D91-7224C49458BB}">
                  <c15:layout/>
                </c:ext>
              </c:extLst>
            </c:dLbl>
            <c:spPr>
              <a:solidFill>
                <a:schemeClr val="bg1"/>
              </a:solidFill>
              <a:ln>
                <a:solidFill>
                  <a:schemeClr val="tx2">
                    <a:lumMod val="95000"/>
                    <a:lumOff val="5000"/>
                  </a:schemeClr>
                </a:solidFill>
              </a:ln>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List1!$A$2:$A$6</c:f>
              <c:strCache>
                <c:ptCount val="5"/>
                <c:pt idx="0">
                  <c:v>Žádný SW</c:v>
                </c:pt>
                <c:pt idx="1">
                  <c:v>ACCONT</c:v>
                </c:pt>
                <c:pt idx="2">
                  <c:v>Webtime</c:v>
                </c:pt>
                <c:pt idx="3">
                  <c:v>eDCH VEMA</c:v>
                </c:pt>
                <c:pt idx="4">
                  <c:v>Cygnus</c:v>
                </c:pt>
              </c:strCache>
            </c:strRef>
          </c:cat>
          <c:val>
            <c:numRef>
              <c:f>List1!$B$2:$B$6</c:f>
              <c:numCache>
                <c:formatCode>0</c:formatCode>
                <c:ptCount val="5"/>
                <c:pt idx="0">
                  <c:v>3</c:v>
                </c:pt>
                <c:pt idx="1">
                  <c:v>1</c:v>
                </c:pt>
                <c:pt idx="2">
                  <c:v>1</c:v>
                </c:pt>
                <c:pt idx="3">
                  <c:v>1</c:v>
                </c:pt>
                <c:pt idx="4">
                  <c:v>13</c:v>
                </c:pt>
              </c:numCache>
            </c:numRef>
          </c:val>
          <c:extLst xmlns:c16r2="http://schemas.microsoft.com/office/drawing/2015/06/chart">
            <c:ext xmlns:c16="http://schemas.microsoft.com/office/drawing/2014/chart" uri="{C3380CC4-5D6E-409C-BE32-E72D297353CC}">
              <c16:uniqueId val="{00000003-BBC5-42E3-A506-2A7A9CD08623}"/>
            </c:ext>
          </c:extLst>
        </c:ser>
        <c:dLbls>
          <c:showLegendKey val="0"/>
          <c:showVal val="1"/>
          <c:showCatName val="0"/>
          <c:showSerName val="0"/>
          <c:showPercent val="0"/>
          <c:showBubbleSize val="0"/>
        </c:dLbls>
        <c:gapWidth val="57"/>
        <c:shape val="box"/>
        <c:axId val="331221800"/>
        <c:axId val="331222184"/>
        <c:axId val="0"/>
      </c:bar3DChart>
      <c:catAx>
        <c:axId val="331221800"/>
        <c:scaling>
          <c:orientation val="minMax"/>
        </c:scaling>
        <c:delete val="0"/>
        <c:axPos val="l"/>
        <c:numFmt formatCode="General" sourceLinked="0"/>
        <c:majorTickMark val="out"/>
        <c:minorTickMark val="none"/>
        <c:tickLblPos val="nextTo"/>
        <c:crossAx val="331222184"/>
        <c:crosses val="autoZero"/>
        <c:auto val="1"/>
        <c:lblAlgn val="ctr"/>
        <c:lblOffset val="100"/>
        <c:noMultiLvlLbl val="0"/>
      </c:catAx>
      <c:valAx>
        <c:axId val="331222184"/>
        <c:scaling>
          <c:orientation val="minMax"/>
          <c:max val="15"/>
          <c:min val="0"/>
        </c:scaling>
        <c:delete val="0"/>
        <c:axPos val="b"/>
        <c:majorGridlines/>
        <c:numFmt formatCode="0" sourceLinked="1"/>
        <c:majorTickMark val="out"/>
        <c:minorTickMark val="none"/>
        <c:tickLblPos val="nextTo"/>
        <c:crossAx val="331221800"/>
        <c:crosses val="autoZero"/>
        <c:crossBetween val="between"/>
        <c:majorUnit val="5"/>
      </c:valAx>
    </c:plotArea>
    <c:plotVisOnly val="1"/>
    <c:dispBlanksAs val="gap"/>
    <c:showDLblsOverMax val="0"/>
  </c:chart>
  <c:txPr>
    <a:bodyPr/>
    <a:lstStyle/>
    <a:p>
      <a:pPr>
        <a:defRPr sz="1400"/>
      </a:pPr>
      <a:endParaRPr lang="cs-CZ"/>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29479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74" tIns="44838" rIns="89674" bIns="44838" numCol="1" anchor="t" anchorCtr="0" compatLnSpc="1">
            <a:prstTxWarp prst="textNoShape">
              <a:avLst/>
            </a:prstTxWarp>
          </a:bodyPr>
          <a:lstStyle>
            <a:lvl1pPr algn="l" defTabSz="898712" eaLnBrk="1" hangingPunct="1">
              <a:defRPr sz="1200">
                <a:latin typeface="Arial" charset="0"/>
              </a:defRPr>
            </a:lvl1pPr>
          </a:lstStyle>
          <a:p>
            <a:pPr>
              <a:defRPr/>
            </a:pPr>
            <a:endParaRPr lang="cs-CZ"/>
          </a:p>
        </p:txBody>
      </p:sp>
      <p:sp>
        <p:nvSpPr>
          <p:cNvPr id="21507" name="Rectangle 3"/>
          <p:cNvSpPr>
            <a:spLocks noGrp="1" noChangeArrowheads="1"/>
          </p:cNvSpPr>
          <p:nvPr>
            <p:ph type="dt" sz="quarter" idx="1"/>
          </p:nvPr>
        </p:nvSpPr>
        <p:spPr bwMode="auto">
          <a:xfrm>
            <a:off x="3849688" y="1"/>
            <a:ext cx="29479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74" tIns="44838" rIns="89674" bIns="44838" numCol="1" anchor="t" anchorCtr="0" compatLnSpc="1">
            <a:prstTxWarp prst="textNoShape">
              <a:avLst/>
            </a:prstTxWarp>
          </a:bodyPr>
          <a:lstStyle>
            <a:lvl1pPr algn="r" defTabSz="898712" eaLnBrk="1" hangingPunct="1">
              <a:defRPr sz="1200">
                <a:latin typeface="Arial" charset="0"/>
              </a:defRPr>
            </a:lvl1pPr>
          </a:lstStyle>
          <a:p>
            <a:pPr>
              <a:defRPr/>
            </a:pPr>
            <a:endParaRPr lang="cs-CZ"/>
          </a:p>
        </p:txBody>
      </p:sp>
      <p:sp>
        <p:nvSpPr>
          <p:cNvPr id="21508" name="Rectangle 4"/>
          <p:cNvSpPr>
            <a:spLocks noGrp="1" noChangeArrowheads="1"/>
          </p:cNvSpPr>
          <p:nvPr>
            <p:ph type="ftr" sz="quarter" idx="2"/>
          </p:nvPr>
        </p:nvSpPr>
        <p:spPr bwMode="auto">
          <a:xfrm>
            <a:off x="0" y="9431339"/>
            <a:ext cx="29479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74" tIns="44838" rIns="89674" bIns="44838" numCol="1" anchor="b" anchorCtr="0" compatLnSpc="1">
            <a:prstTxWarp prst="textNoShape">
              <a:avLst/>
            </a:prstTxWarp>
          </a:bodyPr>
          <a:lstStyle>
            <a:lvl1pPr algn="l" defTabSz="898712" eaLnBrk="1" hangingPunct="1">
              <a:defRPr sz="1200">
                <a:latin typeface="Arial" charset="0"/>
              </a:defRPr>
            </a:lvl1pPr>
          </a:lstStyle>
          <a:p>
            <a:pPr>
              <a:defRPr/>
            </a:pPr>
            <a:endParaRPr lang="cs-CZ"/>
          </a:p>
        </p:txBody>
      </p:sp>
      <p:sp>
        <p:nvSpPr>
          <p:cNvPr id="21509" name="Rectangle 5"/>
          <p:cNvSpPr>
            <a:spLocks noGrp="1" noChangeArrowheads="1"/>
          </p:cNvSpPr>
          <p:nvPr>
            <p:ph type="sldNum" sz="quarter" idx="3"/>
          </p:nvPr>
        </p:nvSpPr>
        <p:spPr bwMode="auto">
          <a:xfrm>
            <a:off x="3849688" y="9431339"/>
            <a:ext cx="29479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74" tIns="44838" rIns="89674" bIns="44838" numCol="1" anchor="b" anchorCtr="0" compatLnSpc="1">
            <a:prstTxWarp prst="textNoShape">
              <a:avLst/>
            </a:prstTxWarp>
          </a:bodyPr>
          <a:lstStyle>
            <a:lvl1pPr algn="r" defTabSz="898434" eaLnBrk="1" hangingPunct="1">
              <a:defRPr sz="1200"/>
            </a:lvl1pPr>
          </a:lstStyle>
          <a:p>
            <a:fld id="{644C56AF-9935-404C-8219-9F5F2F88FE99}" type="slidenum">
              <a:rPr lang="cs-CZ" altLang="cs-CZ"/>
              <a:pPr/>
              <a:t>‹#›</a:t>
            </a:fld>
            <a:endParaRPr lang="cs-CZ" altLang="cs-CZ"/>
          </a:p>
        </p:txBody>
      </p:sp>
    </p:spTree>
    <p:extLst>
      <p:ext uri="{BB962C8B-B14F-4D97-AF65-F5344CB8AC3E}">
        <p14:creationId xmlns:p14="http://schemas.microsoft.com/office/powerpoint/2010/main" val="2892556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vl1pPr>
          </a:lstStyle>
          <a:p>
            <a:fld id="{AE054FD8-18C9-4313-A550-F92955E2DBBF}" type="datetimeFigureOut">
              <a:rPr lang="cs-CZ" smtClean="0"/>
              <a:t>10. 11. 2020</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1" y="4714876"/>
            <a:ext cx="5438775" cy="44672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9" y="9428164"/>
            <a:ext cx="2946400" cy="496887"/>
          </a:xfrm>
          <a:prstGeom prst="rect">
            <a:avLst/>
          </a:prstGeom>
        </p:spPr>
        <p:txBody>
          <a:bodyPr vert="horz" lIns="91440" tIns="45720" rIns="91440" bIns="45720" rtlCol="0" anchor="b"/>
          <a:lstStyle>
            <a:lvl1pPr algn="r">
              <a:defRPr sz="1200"/>
            </a:lvl1pPr>
          </a:lstStyle>
          <a:p>
            <a:fld id="{98ED968C-6FA1-4604-8454-1FC6247E98A4}" type="slidenum">
              <a:rPr lang="cs-CZ" smtClean="0"/>
              <a:t>‹#›</a:t>
            </a:fld>
            <a:endParaRPr lang="cs-CZ"/>
          </a:p>
        </p:txBody>
      </p:sp>
    </p:spTree>
    <p:extLst>
      <p:ext uri="{BB962C8B-B14F-4D97-AF65-F5344CB8AC3E}">
        <p14:creationId xmlns:p14="http://schemas.microsoft.com/office/powerpoint/2010/main" val="1273767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731A2432-12F5-48AE-9D46-87B633F0D0EF}" type="slidenum">
              <a:rPr lang="cs-CZ" altLang="cs-CZ"/>
              <a:pPr/>
              <a:t>‹#›</a:t>
            </a:fld>
            <a:endParaRPr lang="cs-CZ" altLang="cs-CZ"/>
          </a:p>
        </p:txBody>
      </p:sp>
    </p:spTree>
    <p:extLst>
      <p:ext uri="{BB962C8B-B14F-4D97-AF65-F5344CB8AC3E}">
        <p14:creationId xmlns:p14="http://schemas.microsoft.com/office/powerpoint/2010/main" val="371415388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2C03F6DD-7C8F-40EF-802B-0C3AD9E3E111}" type="slidenum">
              <a:rPr lang="cs-CZ" altLang="cs-CZ"/>
              <a:pPr/>
              <a:t>‹#›</a:t>
            </a:fld>
            <a:endParaRPr lang="cs-CZ" altLang="cs-CZ"/>
          </a:p>
        </p:txBody>
      </p:sp>
    </p:spTree>
    <p:extLst>
      <p:ext uri="{BB962C8B-B14F-4D97-AF65-F5344CB8AC3E}">
        <p14:creationId xmlns:p14="http://schemas.microsoft.com/office/powerpoint/2010/main" val="71553721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3991AD73-6DD9-444E-B84E-F5AE5E1C4536}" type="slidenum">
              <a:rPr lang="cs-CZ" altLang="cs-CZ"/>
              <a:pPr/>
              <a:t>‹#›</a:t>
            </a:fld>
            <a:endParaRPr lang="cs-CZ" altLang="cs-CZ"/>
          </a:p>
        </p:txBody>
      </p:sp>
    </p:spTree>
    <p:extLst>
      <p:ext uri="{BB962C8B-B14F-4D97-AF65-F5344CB8AC3E}">
        <p14:creationId xmlns:p14="http://schemas.microsoft.com/office/powerpoint/2010/main" val="140164601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731A2432-12F5-48AE-9D46-87B633F0D0EF}" type="slidenum">
              <a:rPr lang="cs-CZ" altLang="cs-CZ"/>
              <a:pPr/>
              <a:t>‹#›</a:t>
            </a:fld>
            <a:endParaRPr lang="cs-CZ" altLang="cs-CZ"/>
          </a:p>
        </p:txBody>
      </p:sp>
    </p:spTree>
    <p:extLst>
      <p:ext uri="{BB962C8B-B14F-4D97-AF65-F5344CB8AC3E}">
        <p14:creationId xmlns:p14="http://schemas.microsoft.com/office/powerpoint/2010/main" val="369457813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BB9AEA5E-D094-48C7-9F50-1AC90A608ED8}" type="slidenum">
              <a:rPr lang="cs-CZ" altLang="cs-CZ"/>
              <a:pPr/>
              <a:t>‹#›</a:t>
            </a:fld>
            <a:endParaRPr lang="cs-CZ" altLang="cs-CZ"/>
          </a:p>
        </p:txBody>
      </p:sp>
    </p:spTree>
    <p:extLst>
      <p:ext uri="{BB962C8B-B14F-4D97-AF65-F5344CB8AC3E}">
        <p14:creationId xmlns:p14="http://schemas.microsoft.com/office/powerpoint/2010/main" val="365165523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72EFBA29-54A1-4DF1-B29E-6EB6E18724AD}" type="slidenum">
              <a:rPr lang="cs-CZ" altLang="cs-CZ"/>
              <a:pPr/>
              <a:t>‹#›</a:t>
            </a:fld>
            <a:endParaRPr lang="cs-CZ" altLang="cs-CZ"/>
          </a:p>
        </p:txBody>
      </p:sp>
    </p:spTree>
    <p:extLst>
      <p:ext uri="{BB962C8B-B14F-4D97-AF65-F5344CB8AC3E}">
        <p14:creationId xmlns:p14="http://schemas.microsoft.com/office/powerpoint/2010/main" val="218973469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8E67CC1A-4BFD-45C5-8F6A-3A09F89BBA1A}" type="slidenum">
              <a:rPr lang="cs-CZ" altLang="cs-CZ"/>
              <a:pPr/>
              <a:t>‹#›</a:t>
            </a:fld>
            <a:endParaRPr lang="cs-CZ" altLang="cs-CZ"/>
          </a:p>
        </p:txBody>
      </p:sp>
    </p:spTree>
    <p:extLst>
      <p:ext uri="{BB962C8B-B14F-4D97-AF65-F5344CB8AC3E}">
        <p14:creationId xmlns:p14="http://schemas.microsoft.com/office/powerpoint/2010/main" val="167282199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fld id="{8DF7096A-A69C-44BE-AFAC-A0827F37D21F}" type="slidenum">
              <a:rPr lang="cs-CZ" altLang="cs-CZ"/>
              <a:pPr/>
              <a:t>‹#›</a:t>
            </a:fld>
            <a:endParaRPr lang="cs-CZ" altLang="cs-CZ"/>
          </a:p>
        </p:txBody>
      </p:sp>
    </p:spTree>
    <p:extLst>
      <p:ext uri="{BB962C8B-B14F-4D97-AF65-F5344CB8AC3E}">
        <p14:creationId xmlns:p14="http://schemas.microsoft.com/office/powerpoint/2010/main" val="374120703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fld id="{655A659B-9D7F-4205-91BA-A873B4C3E992}" type="slidenum">
              <a:rPr lang="cs-CZ" altLang="cs-CZ"/>
              <a:pPr/>
              <a:t>‹#›</a:t>
            </a:fld>
            <a:endParaRPr lang="cs-CZ" altLang="cs-CZ"/>
          </a:p>
        </p:txBody>
      </p:sp>
    </p:spTree>
    <p:extLst>
      <p:ext uri="{BB962C8B-B14F-4D97-AF65-F5344CB8AC3E}">
        <p14:creationId xmlns:p14="http://schemas.microsoft.com/office/powerpoint/2010/main" val="345029798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fld id="{4C340095-FCD9-4E0D-9CE2-EF26E7C32DA1}" type="slidenum">
              <a:rPr lang="cs-CZ" altLang="cs-CZ"/>
              <a:pPr/>
              <a:t>‹#›</a:t>
            </a:fld>
            <a:endParaRPr lang="cs-CZ" altLang="cs-CZ"/>
          </a:p>
        </p:txBody>
      </p:sp>
    </p:spTree>
    <p:extLst>
      <p:ext uri="{BB962C8B-B14F-4D97-AF65-F5344CB8AC3E}">
        <p14:creationId xmlns:p14="http://schemas.microsoft.com/office/powerpoint/2010/main" val="286783020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F14B4FD8-E27B-4C74-A6D8-94645C518965}" type="slidenum">
              <a:rPr lang="cs-CZ" altLang="cs-CZ"/>
              <a:pPr/>
              <a:t>‹#›</a:t>
            </a:fld>
            <a:endParaRPr lang="cs-CZ" altLang="cs-CZ"/>
          </a:p>
        </p:txBody>
      </p:sp>
    </p:spTree>
    <p:extLst>
      <p:ext uri="{BB962C8B-B14F-4D97-AF65-F5344CB8AC3E}">
        <p14:creationId xmlns:p14="http://schemas.microsoft.com/office/powerpoint/2010/main" val="296798120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BB9AEA5E-D094-48C7-9F50-1AC90A608ED8}" type="slidenum">
              <a:rPr lang="cs-CZ" altLang="cs-CZ"/>
              <a:pPr/>
              <a:t>‹#›</a:t>
            </a:fld>
            <a:endParaRPr lang="cs-CZ" altLang="cs-CZ"/>
          </a:p>
        </p:txBody>
      </p:sp>
    </p:spTree>
    <p:extLst>
      <p:ext uri="{BB962C8B-B14F-4D97-AF65-F5344CB8AC3E}">
        <p14:creationId xmlns:p14="http://schemas.microsoft.com/office/powerpoint/2010/main" val="207952215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E34BDB7B-CA4A-4040-9542-2D24C4766E8C}" type="slidenum">
              <a:rPr lang="cs-CZ" altLang="cs-CZ"/>
              <a:pPr/>
              <a:t>‹#›</a:t>
            </a:fld>
            <a:endParaRPr lang="cs-CZ" altLang="cs-CZ"/>
          </a:p>
        </p:txBody>
      </p:sp>
    </p:spTree>
    <p:extLst>
      <p:ext uri="{BB962C8B-B14F-4D97-AF65-F5344CB8AC3E}">
        <p14:creationId xmlns:p14="http://schemas.microsoft.com/office/powerpoint/2010/main" val="175543334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2C03F6DD-7C8F-40EF-802B-0C3AD9E3E111}" type="slidenum">
              <a:rPr lang="cs-CZ" altLang="cs-CZ"/>
              <a:pPr/>
              <a:t>‹#›</a:t>
            </a:fld>
            <a:endParaRPr lang="cs-CZ" altLang="cs-CZ"/>
          </a:p>
        </p:txBody>
      </p:sp>
    </p:spTree>
    <p:extLst>
      <p:ext uri="{BB962C8B-B14F-4D97-AF65-F5344CB8AC3E}">
        <p14:creationId xmlns:p14="http://schemas.microsoft.com/office/powerpoint/2010/main" val="241298790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3991AD73-6DD9-444E-B84E-F5AE5E1C4536}" type="slidenum">
              <a:rPr lang="cs-CZ" altLang="cs-CZ"/>
              <a:pPr/>
              <a:t>‹#›</a:t>
            </a:fld>
            <a:endParaRPr lang="cs-CZ" altLang="cs-CZ"/>
          </a:p>
        </p:txBody>
      </p:sp>
    </p:spTree>
    <p:extLst>
      <p:ext uri="{BB962C8B-B14F-4D97-AF65-F5344CB8AC3E}">
        <p14:creationId xmlns:p14="http://schemas.microsoft.com/office/powerpoint/2010/main" val="269244816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72EFBA29-54A1-4DF1-B29E-6EB6E18724AD}" type="slidenum">
              <a:rPr lang="cs-CZ" altLang="cs-CZ"/>
              <a:pPr/>
              <a:t>‹#›</a:t>
            </a:fld>
            <a:endParaRPr lang="cs-CZ" altLang="cs-CZ"/>
          </a:p>
        </p:txBody>
      </p:sp>
    </p:spTree>
    <p:extLst>
      <p:ext uri="{BB962C8B-B14F-4D97-AF65-F5344CB8AC3E}">
        <p14:creationId xmlns:p14="http://schemas.microsoft.com/office/powerpoint/2010/main" val="142941035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8E67CC1A-4BFD-45C5-8F6A-3A09F89BBA1A}" type="slidenum">
              <a:rPr lang="cs-CZ" altLang="cs-CZ"/>
              <a:pPr/>
              <a:t>‹#›</a:t>
            </a:fld>
            <a:endParaRPr lang="cs-CZ" altLang="cs-CZ"/>
          </a:p>
        </p:txBody>
      </p:sp>
    </p:spTree>
    <p:extLst>
      <p:ext uri="{BB962C8B-B14F-4D97-AF65-F5344CB8AC3E}">
        <p14:creationId xmlns:p14="http://schemas.microsoft.com/office/powerpoint/2010/main" val="6980955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fld id="{8DF7096A-A69C-44BE-AFAC-A0827F37D21F}" type="slidenum">
              <a:rPr lang="cs-CZ" altLang="cs-CZ"/>
              <a:pPr/>
              <a:t>‹#›</a:t>
            </a:fld>
            <a:endParaRPr lang="cs-CZ" altLang="cs-CZ"/>
          </a:p>
        </p:txBody>
      </p:sp>
    </p:spTree>
    <p:extLst>
      <p:ext uri="{BB962C8B-B14F-4D97-AF65-F5344CB8AC3E}">
        <p14:creationId xmlns:p14="http://schemas.microsoft.com/office/powerpoint/2010/main" val="61345840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fld id="{655A659B-9D7F-4205-91BA-A873B4C3E992}" type="slidenum">
              <a:rPr lang="cs-CZ" altLang="cs-CZ"/>
              <a:pPr/>
              <a:t>‹#›</a:t>
            </a:fld>
            <a:endParaRPr lang="cs-CZ" altLang="cs-CZ"/>
          </a:p>
        </p:txBody>
      </p:sp>
    </p:spTree>
    <p:extLst>
      <p:ext uri="{BB962C8B-B14F-4D97-AF65-F5344CB8AC3E}">
        <p14:creationId xmlns:p14="http://schemas.microsoft.com/office/powerpoint/2010/main" val="297537397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fld id="{4C340095-FCD9-4E0D-9CE2-EF26E7C32DA1}" type="slidenum">
              <a:rPr lang="cs-CZ" altLang="cs-CZ"/>
              <a:pPr/>
              <a:t>‹#›</a:t>
            </a:fld>
            <a:endParaRPr lang="cs-CZ" altLang="cs-CZ"/>
          </a:p>
        </p:txBody>
      </p:sp>
    </p:spTree>
    <p:extLst>
      <p:ext uri="{BB962C8B-B14F-4D97-AF65-F5344CB8AC3E}">
        <p14:creationId xmlns:p14="http://schemas.microsoft.com/office/powerpoint/2010/main" val="124961131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F14B4FD8-E27B-4C74-A6D8-94645C518965}" type="slidenum">
              <a:rPr lang="cs-CZ" altLang="cs-CZ"/>
              <a:pPr/>
              <a:t>‹#›</a:t>
            </a:fld>
            <a:endParaRPr lang="cs-CZ" altLang="cs-CZ"/>
          </a:p>
        </p:txBody>
      </p:sp>
    </p:spTree>
    <p:extLst>
      <p:ext uri="{BB962C8B-B14F-4D97-AF65-F5344CB8AC3E}">
        <p14:creationId xmlns:p14="http://schemas.microsoft.com/office/powerpoint/2010/main" val="313085886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E34BDB7B-CA4A-4040-9542-2D24C4766E8C}" type="slidenum">
              <a:rPr lang="cs-CZ" altLang="cs-CZ"/>
              <a:pPr/>
              <a:t>‹#›</a:t>
            </a:fld>
            <a:endParaRPr lang="cs-CZ" altLang="cs-CZ"/>
          </a:p>
        </p:txBody>
      </p:sp>
    </p:spTree>
    <p:extLst>
      <p:ext uri="{BB962C8B-B14F-4D97-AF65-F5344CB8AC3E}">
        <p14:creationId xmlns:p14="http://schemas.microsoft.com/office/powerpoint/2010/main" val="75789547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AE8FE"/>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7C5D90D-E90E-4EC4-825A-AB9584ED7412}"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AE8FE"/>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7C5D90D-E90E-4EC4-825A-AB9584ED7412}" type="slidenum">
              <a:rPr lang="cs-CZ" altLang="cs-CZ"/>
              <a:pPr/>
              <a:t>‹#›</a:t>
            </a:fld>
            <a:endParaRPr lang="cs-CZ" altLang="cs-CZ"/>
          </a:p>
        </p:txBody>
      </p:sp>
    </p:spTree>
    <p:extLst>
      <p:ext uri="{BB962C8B-B14F-4D97-AF65-F5344CB8AC3E}">
        <p14:creationId xmlns:p14="http://schemas.microsoft.com/office/powerpoint/2010/main" val="2175328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04484"/>
        </a:solidFill>
        <a:effectLst/>
      </p:bgPr>
    </p:bg>
    <p:spTree>
      <p:nvGrpSpPr>
        <p:cNvPr id="1" name=""/>
        <p:cNvGrpSpPr/>
        <p:nvPr/>
      </p:nvGrpSpPr>
      <p:grpSpPr>
        <a:xfrm>
          <a:off x="0" y="0"/>
          <a:ext cx="0" cy="0"/>
          <a:chOff x="0" y="0"/>
          <a:chExt cx="0" cy="0"/>
        </a:xfrm>
      </p:grpSpPr>
      <p:sp>
        <p:nvSpPr>
          <p:cNvPr id="7" name="TextovéPole 6">
            <a:extLst>
              <a:ext uri="{FF2B5EF4-FFF2-40B4-BE49-F238E27FC236}">
                <a16:creationId xmlns="" xmlns:a16="http://schemas.microsoft.com/office/drawing/2014/main" id="{C5CACE66-4EEB-43FF-8E02-94A60F39022A}"/>
              </a:ext>
            </a:extLst>
          </p:cNvPr>
          <p:cNvSpPr txBox="1"/>
          <p:nvPr/>
        </p:nvSpPr>
        <p:spPr>
          <a:xfrm>
            <a:off x="-11440" y="6019279"/>
            <a:ext cx="9155440" cy="838721"/>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3501" y="6080738"/>
            <a:ext cx="1453133" cy="799086"/>
          </a:xfrm>
          <a:prstGeom prst="rect">
            <a:avLst/>
          </a:prstGeom>
        </p:spPr>
      </p:pic>
      <p:pic>
        <p:nvPicPr>
          <p:cNvPr id="14" name="Obrázek 16" descr="C:\Users\Veronika\Downloads\Logo OPZ barevné.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142" y="6173667"/>
            <a:ext cx="2748917" cy="5676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 name="Obrázek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080738"/>
            <a:ext cx="1584176" cy="597866"/>
          </a:xfrm>
          <a:prstGeom prst="rect">
            <a:avLst/>
          </a:prstGeom>
          <a:noFill/>
        </p:spPr>
      </p:pic>
      <p:sp>
        <p:nvSpPr>
          <p:cNvPr id="16" name="Text Box 5"/>
          <p:cNvSpPr txBox="1">
            <a:spLocks noChangeArrowheads="1"/>
          </p:cNvSpPr>
          <p:nvPr/>
        </p:nvSpPr>
        <p:spPr bwMode="auto">
          <a:xfrm>
            <a:off x="-11440" y="3557610"/>
            <a:ext cx="9144001" cy="1123384"/>
          </a:xfrm>
          <a:prstGeom prst="rect">
            <a:avLst/>
          </a:prstGeom>
          <a:ln w="6350">
            <a:solidFill>
              <a:schemeClr val="accent6">
                <a:lumMod val="50000"/>
              </a:schemeClr>
            </a:solidFill>
            <a:headEnd/>
            <a:tailEnd/>
          </a:ln>
        </p:spPr>
        <p:style>
          <a:lnRef idx="2">
            <a:schemeClr val="accent2"/>
          </a:lnRef>
          <a:fillRef idx="1">
            <a:schemeClr val="lt1"/>
          </a:fillRef>
          <a:effectRef idx="0">
            <a:schemeClr val="accent2"/>
          </a:effectRef>
          <a:fontRef idx="minor">
            <a:schemeClr val="dk1"/>
          </a:fontRef>
        </p:style>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cs-CZ" sz="3200" b="1" i="0" u="none" strike="noStrike" kern="1200" cap="none" spc="0" normalizeH="0" baseline="0" noProof="0" dirty="0">
                <a:ln>
                  <a:noFill/>
                </a:ln>
                <a:solidFill>
                  <a:srgbClr val="25A939"/>
                </a:solidFill>
                <a:effectLst/>
                <a:uLnTx/>
                <a:uFillTx/>
                <a:latin typeface="Arial"/>
                <a:ea typeface="+mn-ea"/>
                <a:cs typeface="+mn-cs"/>
              </a:rPr>
              <a:t/>
            </a:r>
            <a:br>
              <a:rPr kumimoji="0" lang="cs-CZ" sz="3200" b="1" i="0" u="none" strike="noStrike" kern="1200" cap="none" spc="0" normalizeH="0" baseline="0" noProof="0" dirty="0">
                <a:ln>
                  <a:noFill/>
                </a:ln>
                <a:solidFill>
                  <a:srgbClr val="25A939"/>
                </a:solidFill>
                <a:effectLst/>
                <a:uLnTx/>
                <a:uFillTx/>
                <a:latin typeface="Arial"/>
                <a:ea typeface="+mn-ea"/>
                <a:cs typeface="+mn-cs"/>
              </a:rPr>
            </a:br>
            <a:r>
              <a:rPr kumimoji="0" lang="cs-CZ" sz="3200" b="1" i="0" u="none" strike="noStrike" kern="1200" cap="none" spc="0" normalizeH="0" baseline="0" noProof="0" dirty="0">
                <a:ln>
                  <a:noFill/>
                </a:ln>
                <a:solidFill>
                  <a:srgbClr val="25A939"/>
                </a:solidFill>
                <a:effectLst/>
                <a:uLnTx/>
                <a:uFillTx/>
                <a:latin typeface="Arial"/>
                <a:ea typeface="+mn-ea"/>
                <a:cs typeface="+mn-cs"/>
              </a:rPr>
              <a:t>Výstupy klíčové aktivity 4</a:t>
            </a:r>
            <a:br>
              <a:rPr kumimoji="0" lang="cs-CZ" sz="3200" b="1" i="0" u="none" strike="noStrike" kern="1200" cap="none" spc="0" normalizeH="0" baseline="0" noProof="0" dirty="0">
                <a:ln>
                  <a:noFill/>
                </a:ln>
                <a:solidFill>
                  <a:srgbClr val="25A939"/>
                </a:solidFill>
                <a:effectLst/>
                <a:uLnTx/>
                <a:uFillTx/>
                <a:latin typeface="Arial"/>
                <a:ea typeface="+mn-ea"/>
                <a:cs typeface="+mn-cs"/>
              </a:rPr>
            </a:br>
            <a:r>
              <a:rPr kumimoji="0" lang="cs-CZ" sz="300" b="1" i="0" u="none" strike="noStrike" kern="1200" cap="none" spc="0" normalizeH="0" baseline="0" noProof="0" dirty="0">
                <a:ln>
                  <a:noFill/>
                </a:ln>
                <a:solidFill>
                  <a:srgbClr val="25A939"/>
                </a:solidFill>
                <a:effectLst/>
                <a:uLnTx/>
                <a:uFillTx/>
                <a:latin typeface="Arial"/>
                <a:ea typeface="+mn-ea"/>
                <a:cs typeface="+mn-cs"/>
              </a:rPr>
              <a:t> </a:t>
            </a:r>
            <a:endParaRPr kumimoji="0" lang="cs-CZ" sz="1100" b="1" i="0" u="none" strike="noStrike" kern="1200" cap="none" spc="0" normalizeH="0" baseline="0" noProof="0" dirty="0">
              <a:ln>
                <a:noFill/>
              </a:ln>
              <a:solidFill>
                <a:srgbClr val="25A939"/>
              </a:solidFill>
              <a:effectLst/>
              <a:uLnTx/>
              <a:uFillTx/>
              <a:latin typeface="Arial" panose="020B0604020202020204" pitchFamily="34" charset="0"/>
              <a:ea typeface="+mn-ea"/>
              <a:cs typeface="+mn-cs"/>
            </a:endParaRPr>
          </a:p>
        </p:txBody>
      </p:sp>
      <p:pic>
        <p:nvPicPr>
          <p:cNvPr id="5" name="Obrázek 4">
            <a:extLst>
              <a:ext uri="{FF2B5EF4-FFF2-40B4-BE49-F238E27FC236}">
                <a16:creationId xmlns="" xmlns:a16="http://schemas.microsoft.com/office/drawing/2014/main" id="{281718B3-4CF6-45FD-8869-6E681B166F52}"/>
              </a:ext>
            </a:extLst>
          </p:cNvPr>
          <p:cNvPicPr>
            <a:picLocks noChangeAspect="1"/>
          </p:cNvPicPr>
          <p:nvPr/>
        </p:nvPicPr>
        <p:blipFill rotWithShape="1">
          <a:blip r:embed="rId5">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8" name="TextovéPole 7">
            <a:extLst>
              <a:ext uri="{FF2B5EF4-FFF2-40B4-BE49-F238E27FC236}">
                <a16:creationId xmlns="" xmlns:a16="http://schemas.microsoft.com/office/drawing/2014/main" id="{668416C4-D8EA-41E6-80B5-A8C22067675A}"/>
              </a:ext>
            </a:extLst>
          </p:cNvPr>
          <p:cNvSpPr txBox="1"/>
          <p:nvPr/>
        </p:nvSpPr>
        <p:spPr>
          <a:xfrm>
            <a:off x="281804" y="1212758"/>
            <a:ext cx="8568952" cy="95410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rPr>
              <a:t>„Optimalizace sítě pobytových sociálních služeb </a:t>
            </a:r>
            <a:br>
              <a:rPr kumimoji="0" lang="cs-CZ"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rPr>
            </a:br>
            <a:r>
              <a:rPr kumimoji="0" lang="cs-CZ"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rPr>
              <a:t>v Kraji Vysočina“</a:t>
            </a:r>
          </a:p>
        </p:txBody>
      </p:sp>
      <p:sp>
        <p:nvSpPr>
          <p:cNvPr id="17" name="TextovéPole 16">
            <a:extLst>
              <a:ext uri="{FF2B5EF4-FFF2-40B4-BE49-F238E27FC236}">
                <a16:creationId xmlns="" xmlns:a16="http://schemas.microsoft.com/office/drawing/2014/main" id="{E968A988-417C-4769-BBEC-4DD6709B7CCF}"/>
              </a:ext>
            </a:extLst>
          </p:cNvPr>
          <p:cNvSpPr txBox="1"/>
          <p:nvPr/>
        </p:nvSpPr>
        <p:spPr>
          <a:xfrm>
            <a:off x="281804" y="2420888"/>
            <a:ext cx="878497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Projekt je kofinancován z Evropské unie, Evropského sociálního fondu, </a:t>
            </a:r>
            <a:br>
              <a:rPr kumimoji="0" lang="cs-CZ"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br>
            <a:r>
              <a:rPr kumimoji="0" lang="cs-CZ"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Operačního programu Zaměstnanost. </a:t>
            </a:r>
            <a:r>
              <a:rPr kumimoji="0" lang="cs-CZ" sz="1400" b="0" i="0" u="none" strike="noStrike" kern="1200" cap="none" spc="0" normalizeH="0" baseline="0" noProof="0" dirty="0" err="1">
                <a:ln>
                  <a:noFill/>
                </a:ln>
                <a:solidFill>
                  <a:srgbClr val="FFFFFF"/>
                </a:solidFill>
                <a:effectLst/>
                <a:uLnTx/>
                <a:uFillTx/>
                <a:latin typeface="Arial" panose="020B0604020202020204" pitchFamily="34" charset="0"/>
                <a:ea typeface="+mn-ea"/>
                <a:cs typeface="+mn-cs"/>
              </a:rPr>
              <a:t>Reg</a:t>
            </a:r>
            <a:r>
              <a:rPr kumimoji="0" lang="cs-CZ"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č. projektu CZ.03.2.63/0.0/0.0/15_007/0006477. </a:t>
            </a:r>
          </a:p>
        </p:txBody>
      </p:sp>
      <p:sp>
        <p:nvSpPr>
          <p:cNvPr id="6" name="Zástupný symbol pro číslo snímku 5">
            <a:extLst>
              <a:ext uri="{FF2B5EF4-FFF2-40B4-BE49-F238E27FC236}">
                <a16:creationId xmlns="" xmlns:a16="http://schemas.microsoft.com/office/drawing/2014/main" id="{BBD1259D-6AB7-44D8-A991-C4B44C8CC8C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0346303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5364088" y="1340768"/>
            <a:ext cx="352839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mn-cs"/>
              </a:rPr>
              <a:t>BISON</a:t>
            </a:r>
            <a:endPar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endParaRP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2096948"/>
            <a:ext cx="8496947" cy="383823"/>
          </a:xfrm>
          <a:prstGeom prst="rect">
            <a:avLst/>
          </a:prstGeom>
          <a:noFill/>
        </p:spPr>
        <p:txBody>
          <a:bodyPr wrap="square" rtlCol="0">
            <a:spAutoFit/>
          </a:bodyPr>
          <a:lstStyle/>
          <a:p>
            <a:pPr marL="0" marR="0" lvl="0" indent="0" algn="just" defTabSz="914400" rtl="0" eaLnBrk="0" fontAlgn="base" latinLnBrk="0" hangingPunct="0">
              <a:lnSpc>
                <a:spcPct val="115000"/>
              </a:lnSpc>
              <a:spcBef>
                <a:spcPct val="0"/>
              </a:spcBef>
              <a:spcAft>
                <a:spcPts val="600"/>
              </a:spcAft>
              <a:buClrTx/>
              <a:buSzTx/>
              <a:buFontTx/>
              <a:buNone/>
              <a:tabLst/>
              <a:defRPr/>
            </a:pPr>
            <a:r>
              <a:rPr kumimoji="0" lang="cs-CZ"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0" name="Zástupný symbol pro číslo snímku 5">
            <a:extLst>
              <a:ext uri="{FF2B5EF4-FFF2-40B4-BE49-F238E27FC236}">
                <a16:creationId xmlns="" xmlns:a16="http://schemas.microsoft.com/office/drawing/2014/main" id="{E8A63D52-6C29-48FF-A0BD-E60A2236FD69}"/>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69" y="1975415"/>
            <a:ext cx="8937519" cy="4746060"/>
          </a:xfrm>
          <a:prstGeom prst="rect">
            <a:avLst/>
          </a:prstGeom>
        </p:spPr>
      </p:pic>
    </p:spTree>
    <p:extLst>
      <p:ext uri="{BB962C8B-B14F-4D97-AF65-F5344CB8AC3E}">
        <p14:creationId xmlns:p14="http://schemas.microsoft.com/office/powerpoint/2010/main" val="443993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5364088" y="1340768"/>
            <a:ext cx="352839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mn-cs"/>
              </a:rPr>
              <a:t>BISON</a:t>
            </a:r>
            <a:endPar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endParaRP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2096948"/>
            <a:ext cx="8496947" cy="383823"/>
          </a:xfrm>
          <a:prstGeom prst="rect">
            <a:avLst/>
          </a:prstGeom>
          <a:noFill/>
        </p:spPr>
        <p:txBody>
          <a:bodyPr wrap="square" rtlCol="0">
            <a:spAutoFit/>
          </a:bodyPr>
          <a:lstStyle/>
          <a:p>
            <a:pPr marL="0" marR="0" lvl="0" indent="0" algn="just" defTabSz="914400" rtl="0" eaLnBrk="0" fontAlgn="base" latinLnBrk="0" hangingPunct="0">
              <a:lnSpc>
                <a:spcPct val="115000"/>
              </a:lnSpc>
              <a:spcBef>
                <a:spcPct val="0"/>
              </a:spcBef>
              <a:spcAft>
                <a:spcPts val="600"/>
              </a:spcAft>
              <a:buClrTx/>
              <a:buSzTx/>
              <a:buFontTx/>
              <a:buNone/>
              <a:tabLst/>
              <a:defRPr/>
            </a:pPr>
            <a:r>
              <a:rPr kumimoji="0" lang="cs-CZ"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rPr>
              <a:t>V</a:t>
            </a:r>
            <a:r>
              <a:rPr kumimoji="0" lang="cs-CZ"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0" name="Zástupný symbol pro číslo snímku 5">
            <a:extLst>
              <a:ext uri="{FF2B5EF4-FFF2-40B4-BE49-F238E27FC236}">
                <a16:creationId xmlns="" xmlns:a16="http://schemas.microsoft.com/office/drawing/2014/main" id="{E8A63D52-6C29-48FF-A0BD-E60A2236FD69}"/>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75672"/>
            <a:ext cx="9144000" cy="4256894"/>
          </a:xfrm>
          <a:prstGeom prst="rect">
            <a:avLst/>
          </a:prstGeom>
        </p:spPr>
      </p:pic>
    </p:spTree>
    <p:extLst>
      <p:ext uri="{BB962C8B-B14F-4D97-AF65-F5344CB8AC3E}">
        <p14:creationId xmlns:p14="http://schemas.microsoft.com/office/powerpoint/2010/main" val="3297098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6156176" y="1340768"/>
            <a:ext cx="2736305"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DOCHÁZKA</a:t>
            </a: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4" y="4697849"/>
            <a:ext cx="8496947" cy="1323439"/>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Doporučujeme</a:t>
            </a:r>
            <a:r>
              <a:rPr kumimoji="0" lang="cs-CZ"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organizacím, které ještě nemají, pořízení docházkových zařízení.</a:t>
            </a:r>
          </a:p>
          <a:p>
            <a:pPr marL="893763"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zjednoduší práci s převodem pracovního výkazu do mzdových programů, </a:t>
            </a:r>
          </a:p>
          <a:p>
            <a:pPr marL="893763"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ušetří práci vedoucím pracovníkům s přepisem, </a:t>
            </a:r>
          </a:p>
          <a:p>
            <a:pPr marL="893763"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je k dispozici auditní stopa aj. </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Zvážit lze také případně mobilní aplikace pro docházku, které jsou cenově přijatelnější.</a:t>
            </a:r>
            <a:endParaRPr kumimoji="0" lang="cs-CZ" sz="1400" b="0"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endParaRPr>
          </a:p>
        </p:txBody>
      </p:sp>
      <p:graphicFrame>
        <p:nvGraphicFramePr>
          <p:cNvPr id="11" name="Graf 10">
            <a:extLst>
              <a:ext uri="{FF2B5EF4-FFF2-40B4-BE49-F238E27FC236}">
                <a16:creationId xmlns="" xmlns:a16="http://schemas.microsoft.com/office/drawing/2014/main" id="{C415093A-1F5C-47BB-9975-83743A8AEDF1}"/>
              </a:ext>
            </a:extLst>
          </p:cNvPr>
          <p:cNvGraphicFramePr/>
          <p:nvPr/>
        </p:nvGraphicFramePr>
        <p:xfrm>
          <a:off x="755576" y="1866544"/>
          <a:ext cx="7992888" cy="2642576"/>
        </p:xfrm>
        <a:graphic>
          <a:graphicData uri="http://schemas.openxmlformats.org/drawingml/2006/chart">
            <c:chart xmlns:c="http://schemas.openxmlformats.org/drawingml/2006/chart" xmlns:r="http://schemas.openxmlformats.org/officeDocument/2006/relationships" r:id="rId4"/>
          </a:graphicData>
        </a:graphic>
      </p:graphicFrame>
      <p:sp>
        <p:nvSpPr>
          <p:cNvPr id="12" name="Zástupný symbol pro číslo snímku 5">
            <a:extLst>
              <a:ext uri="{FF2B5EF4-FFF2-40B4-BE49-F238E27FC236}">
                <a16:creationId xmlns="" xmlns:a16="http://schemas.microsoft.com/office/drawing/2014/main" id="{2B854AFA-ED90-4CEE-A8BB-4D258441161A}"/>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28945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 name="TextovéPole 3">
            <a:extLst>
              <a:ext uri="{FF2B5EF4-FFF2-40B4-BE49-F238E27FC236}">
                <a16:creationId xmlns="" xmlns:a16="http://schemas.microsoft.com/office/drawing/2014/main" id="{F821EA86-C3C4-4218-94B1-5CCE1D789918}"/>
              </a:ext>
            </a:extLst>
          </p:cNvPr>
          <p:cNvSpPr txBox="1"/>
          <p:nvPr/>
        </p:nvSpPr>
        <p:spPr>
          <a:xfrm>
            <a:off x="1313967" y="1702093"/>
            <a:ext cx="7002449" cy="3693319"/>
          </a:xfrm>
          <a:prstGeom prst="rect">
            <a:avLst/>
          </a:prstGeom>
          <a:noFill/>
        </p:spPr>
        <p:txBody>
          <a:bodyPr wrap="square" rtlCol="0">
            <a:spAutoFit/>
          </a:bodyPr>
          <a:lstStyle/>
          <a:p>
            <a:pPr marL="893763"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Přechod na nový software? </a:t>
            </a:r>
          </a:p>
          <a:p>
            <a:pPr marL="1706563"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 současnosti neexistuje ideální alternativa</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893763"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Zajištění této problematiky Krajem Vysočina?</a:t>
            </a:r>
          </a:p>
          <a:p>
            <a:pPr marL="893763"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Výběrové řízení x vlastní vývoj?</a:t>
            </a:r>
          </a:p>
          <a:p>
            <a:pPr marL="1706563"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problémový a nelehký vývoj nového SW</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1431925" marR="0" lvl="0" indent="0" algn="l"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1431925" marR="0" lvl="0" indent="0" algn="l"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1431925"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problematika přenosu dat</a:t>
            </a:r>
          </a:p>
          <a:p>
            <a:pPr marL="1431925"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neznalost nového prostředí</a:t>
            </a:r>
          </a:p>
          <a:p>
            <a:pPr marL="1431925"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nutnost zaškolení pracovníků</a:t>
            </a:r>
          </a:p>
        </p:txBody>
      </p:sp>
      <p:pic>
        <p:nvPicPr>
          <p:cNvPr id="4098" name="Picture 2" descr="Jaké budou změny v roce 2016? – LABYRINT: školní časopis">
            <a:extLst>
              <a:ext uri="{FF2B5EF4-FFF2-40B4-BE49-F238E27FC236}">
                <a16:creationId xmlns="" xmlns:a16="http://schemas.microsoft.com/office/drawing/2014/main" id="{2F8BB0CB-A68D-4618-BF89-8C4F95BF4EE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1772816"/>
            <a:ext cx="614561" cy="6145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Jaké budou změny v roce 2016? – LABYRINT: školní časopis">
            <a:extLst>
              <a:ext uri="{FF2B5EF4-FFF2-40B4-BE49-F238E27FC236}">
                <a16:creationId xmlns="" xmlns:a16="http://schemas.microsoft.com/office/drawing/2014/main" id="{F7B6CEFF-CCE4-4117-B27C-D77F6A2DAC2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2735028"/>
            <a:ext cx="614561" cy="614561"/>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a:extLst>
              <a:ext uri="{FF2B5EF4-FFF2-40B4-BE49-F238E27FC236}">
                <a16:creationId xmlns="" xmlns:a16="http://schemas.microsoft.com/office/drawing/2014/main" id="{B63BA396-367D-4582-82F7-04BAED3BC959}"/>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7" name="TextovéPole 6">
            <a:extLst>
              <a:ext uri="{FF2B5EF4-FFF2-40B4-BE49-F238E27FC236}">
                <a16:creationId xmlns="" xmlns:a16="http://schemas.microsoft.com/office/drawing/2014/main" id="{3C287F6B-1E6B-4445-AB4D-7527080B04C8}"/>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11" name="Zástupný symbol pro číslo snímku 5">
            <a:extLst>
              <a:ext uri="{FF2B5EF4-FFF2-40B4-BE49-F238E27FC236}">
                <a16:creationId xmlns="" xmlns:a16="http://schemas.microsoft.com/office/drawing/2014/main" id="{2E0FECA2-F0F1-479C-8DC4-85709D95B3BD}"/>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69781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2" name="TextovéPole 11">
            <a:extLst>
              <a:ext uri="{FF2B5EF4-FFF2-40B4-BE49-F238E27FC236}">
                <a16:creationId xmlns="" xmlns:a16="http://schemas.microsoft.com/office/drawing/2014/main" id="{0EC0D27F-F73E-4FA2-A9AC-B64F5E4E38A0}"/>
              </a:ext>
            </a:extLst>
          </p:cNvPr>
          <p:cNvSpPr txBox="1"/>
          <p:nvPr/>
        </p:nvSpPr>
        <p:spPr>
          <a:xfrm>
            <a:off x="395536" y="1147966"/>
            <a:ext cx="8568952" cy="480131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mn-cs"/>
              </a:rPr>
              <a:t>Doporučení</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a:t>
            </a:r>
          </a:p>
          <a:p>
            <a:pPr marL="92075" marR="0" lvl="0" indent="0" algn="just" defTabSz="914400" rtl="0" eaLnBrk="0" fontAlgn="base" latinLnBrk="0" hangingPunct="0">
              <a:lnSpc>
                <a:spcPct val="100000"/>
              </a:lnSpc>
              <a:spcBef>
                <a:spcPct val="0"/>
              </a:spcBef>
              <a:spcAft>
                <a:spcPct val="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a:ea typeface="Calibri" panose="020F0502020204030204" pitchFamily="34" charset="0"/>
                <a:cs typeface="+mn-cs"/>
              </a:rPr>
              <a:t>Je důležité vyvíjet tlak na firmu IRESOFT, systém se musí více otevřít, tlačit na nižší cenu zejména pro transformované služby a služby působící na více adresách, které jsou tímto handicapovány a platí vyšší cenu, protože se licence vztahuje na číslo popisné.</a:t>
            </a:r>
            <a:endParaRPr kumimoji="0" lang="cs-CZ" sz="1800" b="0" i="0" u="none" strike="noStrike" kern="1200" cap="none" spc="0" normalizeH="0" baseline="0" noProof="0" dirty="0">
              <a:ln>
                <a:noFill/>
              </a:ln>
              <a:solidFill>
                <a:srgbClr val="000000"/>
              </a:solidFill>
              <a:effectLst/>
              <a:uLnTx/>
              <a:uFillTx/>
              <a:latin typeface="Arial"/>
              <a:ea typeface="+mn-ea"/>
              <a:cs typeface="+mn-cs"/>
            </a:endParaRPr>
          </a:p>
          <a:p>
            <a:pPr marL="92075"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377825"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cs-CZ" sz="1800" b="1"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Smluvní ošetření převodu dat</a:t>
            </a:r>
          </a:p>
          <a:p>
            <a:pPr marL="92075" marR="0" lvl="0" indent="0" algn="just" defTabSz="914400" rtl="0" eaLnBrk="0" fontAlgn="base" latinLnBrk="0" hangingPunct="0">
              <a:lnSpc>
                <a:spcPct val="100000"/>
              </a:lnSpc>
              <a:spcBef>
                <a:spcPct val="0"/>
              </a:spcBef>
              <a:spcAft>
                <a:spcPct val="0"/>
              </a:spcAft>
              <a:buClrTx/>
              <a:buSzTx/>
              <a:buFontTx/>
              <a:buNone/>
              <a:tabLst>
                <a:tab pos="1168400" algn="l"/>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Doporučujeme organizacím, aby si zkontrolovali své smlouvy s jednotlivými dodavateli svých SW a využili případné možnosti u příležitosti aktualizace smlouvy nebo dodatku smlouvy pro doplnění ošetření převodu dat. </a:t>
            </a:r>
          </a:p>
          <a:p>
            <a:pPr marL="92075" marR="0" lvl="0" indent="0" algn="just" defTabSz="914400" rtl="0" eaLnBrk="0" fontAlgn="base" latinLnBrk="0" hangingPunct="0">
              <a:lnSpc>
                <a:spcPct val="100000"/>
              </a:lnSpc>
              <a:spcBef>
                <a:spcPct val="0"/>
              </a:spcBef>
              <a:spcAft>
                <a:spcPct val="0"/>
              </a:spcAft>
              <a:buClrTx/>
              <a:buSzTx/>
              <a:buFontTx/>
              <a:buNone/>
              <a:tabLst>
                <a:tab pos="1168400" algn="l"/>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Kraji Vysočina doporučujeme, aby byl v tomto ohledu organizacím nápomocen a nechal vytvořit právní návrh, který by mohly organizace v komunikaci s dodavateli SW využít. Tento právní návrh by jednotlivým organizacím sociálních služeb garantoval, že všechna data, která jsou spravována externím dodavatelem SW, budou po ukončení smluvního vztahu ze strany dodavatele SW kompletně předána organizaci ve vyspecifikované struktuře databáze včetně formátu (např. formát *.</a:t>
            </a:r>
            <a:r>
              <a:rPr kumimoji="0" lang="cs-CZ" sz="1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csv</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3D9E8E42-BCDB-4AB6-8134-F863A2E43101}"/>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4" name="TextovéPole 3">
            <a:extLst>
              <a:ext uri="{FF2B5EF4-FFF2-40B4-BE49-F238E27FC236}">
                <a16:creationId xmlns="" xmlns:a16="http://schemas.microsoft.com/office/drawing/2014/main" id="{FFF9E92F-28C7-4377-BF1A-58E9B3900DD6}"/>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9" name="Zástupný symbol pro číslo snímku 5">
            <a:extLst>
              <a:ext uri="{FF2B5EF4-FFF2-40B4-BE49-F238E27FC236}">
                <a16:creationId xmlns="" xmlns:a16="http://schemas.microsoft.com/office/drawing/2014/main" id="{78AFA1A6-0EA9-404B-A3FA-EDC5A29F6BD4}"/>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31062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9" name="TextovéPole 8">
            <a:extLst>
              <a:ext uri="{FF2B5EF4-FFF2-40B4-BE49-F238E27FC236}">
                <a16:creationId xmlns="" xmlns:a16="http://schemas.microsoft.com/office/drawing/2014/main" id="{F531BD4B-3AC4-4937-9052-DB211A15EEBB}"/>
              </a:ext>
            </a:extLst>
          </p:cNvPr>
          <p:cNvSpPr txBox="1"/>
          <p:nvPr/>
        </p:nvSpPr>
        <p:spPr>
          <a:xfrm>
            <a:off x="179512" y="1134352"/>
            <a:ext cx="8640960" cy="478144"/>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24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2. Technologické centrum kraje vysočina</a:t>
            </a:r>
          </a:p>
        </p:txBody>
      </p:sp>
      <p:sp>
        <p:nvSpPr>
          <p:cNvPr id="3" name="TextovéPole 2">
            <a:extLst>
              <a:ext uri="{FF2B5EF4-FFF2-40B4-BE49-F238E27FC236}">
                <a16:creationId xmlns="" xmlns:a16="http://schemas.microsoft.com/office/drawing/2014/main" id="{4070A721-EDE5-40E7-8F81-08BA7C6D94B9}"/>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7" name="Zástupný symbol pro číslo snímku 5">
            <a:extLst>
              <a:ext uri="{FF2B5EF4-FFF2-40B4-BE49-F238E27FC236}">
                <a16:creationId xmlns="" xmlns:a16="http://schemas.microsoft.com/office/drawing/2014/main" id="{DA7B9DC0-9191-4DF3-A6E8-A73C18A576F9}"/>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TextovéPole 9">
            <a:extLst>
              <a:ext uri="{FF2B5EF4-FFF2-40B4-BE49-F238E27FC236}">
                <a16:creationId xmlns="" xmlns:a16="http://schemas.microsoft.com/office/drawing/2014/main" id="{2E04DEC3-D992-4C8B-8F40-03162D0EA9D2}"/>
              </a:ext>
            </a:extLst>
          </p:cNvPr>
          <p:cNvSpPr txBox="1"/>
          <p:nvPr/>
        </p:nvSpPr>
        <p:spPr>
          <a:xfrm>
            <a:off x="549896" y="1844824"/>
            <a:ext cx="8136904" cy="3723199"/>
          </a:xfrm>
          <a:prstGeom prst="rect">
            <a:avLst/>
          </a:prstGeom>
          <a:noFill/>
        </p:spPr>
        <p:txBody>
          <a:bodyPr wrap="square">
            <a:spAutoFit/>
          </a:bodyPr>
          <a:lstStyle/>
          <a:p>
            <a:pPr marL="285750" indent="-285750" algn="just">
              <a:lnSpc>
                <a:spcPct val="115000"/>
              </a:lnSpc>
              <a:spcAft>
                <a:spcPts val="600"/>
              </a:spcAft>
              <a:buFont typeface="Wingdings" panose="05000000000000000000" pitchFamily="2" charset="2"/>
              <a:buChar char="§"/>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Technologické centrum (TCK) je zřizováno Krajem Vysočina a jeho služby jsou zaměřeny primárně na obce, příspěvkové organizace kraje a Krajský úřad Kraje Vysočina. Projekt byl podpořen z Integrovaného operačního programu.</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Wingdings" panose="05000000000000000000" pitchFamily="2" charset="2"/>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Jedná se o serverovou a hostingovou platformu, kterou využívá kraj pro</a:t>
            </a: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své organizace, pro města i obce, ale také pro stát (provoz systémů pro ministerstva vnitra a zdravotnictví). Hlavní aktivitou projektu je pak realizace sdílených služeb pro příspěvkové organizace kraje.</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Wingdings" panose="05000000000000000000" pitchFamily="2" charset="2"/>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Jako jedny z nejzásadnějších lze jmenovat např. spisovou službu pro příspěvkové organizace, garantované úložiště, zálohování a archivaci, elektronické zadávání zakázek a mnoho dalšího.</a:t>
            </a:r>
          </a:p>
        </p:txBody>
      </p:sp>
    </p:spTree>
    <p:extLst>
      <p:ext uri="{BB962C8B-B14F-4D97-AF65-F5344CB8AC3E}">
        <p14:creationId xmlns:p14="http://schemas.microsoft.com/office/powerpoint/2010/main" val="746799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484"/>
        </a:solidFill>
        <a:effectLst/>
      </p:bgPr>
    </p:bg>
    <p:spTree>
      <p:nvGrpSpPr>
        <p:cNvPr id="1" name=""/>
        <p:cNvGrpSpPr/>
        <p:nvPr/>
      </p:nvGrpSpPr>
      <p:grpSpPr>
        <a:xfrm>
          <a:off x="0" y="0"/>
          <a:ext cx="0" cy="0"/>
          <a:chOff x="0" y="0"/>
          <a:chExt cx="0" cy="0"/>
        </a:xfrm>
      </p:grpSpPr>
      <p:sp>
        <p:nvSpPr>
          <p:cNvPr id="7" name="TextovéPole 6">
            <a:extLst>
              <a:ext uri="{FF2B5EF4-FFF2-40B4-BE49-F238E27FC236}">
                <a16:creationId xmlns="" xmlns:a16="http://schemas.microsoft.com/office/drawing/2014/main" id="{C5CACE66-4EEB-43FF-8E02-94A60F39022A}"/>
              </a:ext>
            </a:extLst>
          </p:cNvPr>
          <p:cNvSpPr txBox="1"/>
          <p:nvPr/>
        </p:nvSpPr>
        <p:spPr>
          <a:xfrm>
            <a:off x="-11440" y="6019279"/>
            <a:ext cx="9155440" cy="838721"/>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0705" y="6061934"/>
            <a:ext cx="1438726" cy="791163"/>
          </a:xfrm>
          <a:prstGeom prst="rect">
            <a:avLst/>
          </a:prstGeom>
        </p:spPr>
      </p:pic>
      <p:pic>
        <p:nvPicPr>
          <p:cNvPr id="14" name="Obrázek 16" descr="C:\Users\Veronika\Downloads\Logo OPZ barevné.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142" y="6173667"/>
            <a:ext cx="2748917" cy="5676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 name="Obrázek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080738"/>
            <a:ext cx="1584176" cy="597866"/>
          </a:xfrm>
          <a:prstGeom prst="rect">
            <a:avLst/>
          </a:prstGeom>
          <a:noFill/>
        </p:spPr>
      </p:pic>
      <p:sp>
        <p:nvSpPr>
          <p:cNvPr id="16" name="Text Box 5"/>
          <p:cNvSpPr txBox="1">
            <a:spLocks noChangeArrowheads="1"/>
          </p:cNvSpPr>
          <p:nvPr/>
        </p:nvSpPr>
        <p:spPr bwMode="auto">
          <a:xfrm>
            <a:off x="-11440" y="2499927"/>
            <a:ext cx="9144001" cy="2017475"/>
          </a:xfrm>
          <a:prstGeom prst="rect">
            <a:avLst/>
          </a:prstGeom>
          <a:ln w="6350">
            <a:solidFill>
              <a:schemeClr val="accent6">
                <a:lumMod val="50000"/>
              </a:schemeClr>
            </a:solidFill>
            <a:headEnd/>
            <a:tailEnd/>
          </a:ln>
        </p:spPr>
        <p:style>
          <a:lnRef idx="2">
            <a:schemeClr val="accent2"/>
          </a:lnRef>
          <a:fillRef idx="1">
            <a:schemeClr val="lt1"/>
          </a:fillRef>
          <a:effectRef idx="0">
            <a:schemeClr val="accent2"/>
          </a:effectRef>
          <a:fontRef idx="minor">
            <a:schemeClr val="dk1"/>
          </a:fontRef>
        </p:style>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kumimoji="0" lang="cs-CZ" sz="105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o</a:t>
            </a:r>
            <a:r>
              <a:rPr kumimoji="0" lang="cs-CZ" sz="2400" b="1" i="0" u="none" strike="noStrike" kern="1200" cap="none" spc="0" normalizeH="0" baseline="0" noProof="0" dirty="0">
                <a:ln>
                  <a:noFill/>
                </a:ln>
                <a:solidFill>
                  <a:srgbClr val="25A939"/>
                </a:solidFill>
                <a:effectLst/>
                <a:uLnTx/>
                <a:uFillTx/>
                <a:latin typeface="Arial" panose="020B0604020202020204" pitchFamily="34" charset="0"/>
                <a:ea typeface="+mn-ea"/>
                <a:cs typeface="+mn-cs"/>
              </a:rPr>
              <a:t/>
            </a:r>
            <a:br>
              <a:rPr kumimoji="0" lang="cs-CZ" sz="2400" b="1" i="0" u="none" strike="noStrike" kern="1200" cap="none" spc="0" normalizeH="0" baseline="0" noProof="0" dirty="0">
                <a:ln>
                  <a:noFill/>
                </a:ln>
                <a:solidFill>
                  <a:srgbClr val="25A939"/>
                </a:solidFill>
                <a:effectLst/>
                <a:uLnTx/>
                <a:uFillTx/>
                <a:latin typeface="Arial" panose="020B0604020202020204" pitchFamily="34" charset="0"/>
                <a:ea typeface="+mn-ea"/>
                <a:cs typeface="+mn-cs"/>
              </a:rPr>
            </a:br>
            <a:r>
              <a:rPr kumimoji="0" lang="cs-CZ" sz="2800" b="1" i="0" u="none" strike="noStrike" kern="1200" cap="none" spc="0" normalizeH="0" baseline="0" noProof="0" dirty="0">
                <a:ln>
                  <a:noFill/>
                </a:ln>
                <a:solidFill>
                  <a:srgbClr val="25A939"/>
                </a:solidFill>
                <a:effectLst/>
                <a:uLnTx/>
                <a:uFillTx/>
                <a:latin typeface="Arial"/>
                <a:ea typeface="+mn-ea"/>
                <a:cs typeface="+mn-cs"/>
              </a:rPr>
              <a:t>Klíčová aktivita 4.1b </a:t>
            </a:r>
            <a:br>
              <a:rPr kumimoji="0" lang="cs-CZ" sz="2800" b="1" i="0" u="none" strike="noStrike" kern="1200" cap="none" spc="0" normalizeH="0" baseline="0" noProof="0" dirty="0">
                <a:ln>
                  <a:noFill/>
                </a:ln>
                <a:solidFill>
                  <a:srgbClr val="25A939"/>
                </a:solidFill>
                <a:effectLst/>
                <a:uLnTx/>
                <a:uFillTx/>
                <a:latin typeface="Arial"/>
                <a:ea typeface="+mn-ea"/>
                <a:cs typeface="+mn-cs"/>
              </a:rPr>
            </a:br>
            <a:r>
              <a:rPr kumimoji="0" lang="cs-CZ" sz="1400" b="1" i="0" u="none" strike="noStrike" kern="1200" cap="none" spc="0" normalizeH="0" baseline="0" noProof="0" dirty="0">
                <a:ln>
                  <a:noFill/>
                </a:ln>
                <a:solidFill>
                  <a:srgbClr val="25A939"/>
                </a:solidFill>
                <a:effectLst/>
                <a:uLnTx/>
                <a:uFillTx/>
                <a:latin typeface="Arial"/>
                <a:ea typeface="+mn-ea"/>
                <a:cs typeface="+mn-cs"/>
              </a:rPr>
              <a:t/>
            </a:r>
            <a:br>
              <a:rPr kumimoji="0" lang="cs-CZ" sz="1400" b="1" i="0" u="none" strike="noStrike" kern="1200" cap="none" spc="0" normalizeH="0" baseline="0" noProof="0" dirty="0">
                <a:ln>
                  <a:noFill/>
                </a:ln>
                <a:solidFill>
                  <a:srgbClr val="25A939"/>
                </a:solidFill>
                <a:effectLst/>
                <a:uLnTx/>
                <a:uFillTx/>
                <a:latin typeface="Arial"/>
                <a:ea typeface="+mn-ea"/>
                <a:cs typeface="+mn-cs"/>
              </a:rPr>
            </a:br>
            <a:r>
              <a:rPr lang="cs-CZ" sz="2800" b="1" dirty="0">
                <a:solidFill>
                  <a:srgbClr val="25A939"/>
                </a:solidFill>
              </a:rPr>
              <a:t>Analýza a návrh standardu ICT systémů </a:t>
            </a:r>
          </a:p>
          <a:p>
            <a:pPr algn="ctr">
              <a:buNone/>
            </a:pPr>
            <a:r>
              <a:rPr lang="cs-CZ" sz="2800" b="1" dirty="0">
                <a:solidFill>
                  <a:srgbClr val="25A939"/>
                </a:solidFill>
              </a:rPr>
              <a:t>pro řízení provozů</a:t>
            </a:r>
            <a:r>
              <a:rPr kumimoji="0" lang="cs-CZ" sz="2400" b="1" i="0" u="none" strike="noStrike" kern="1200" cap="none" spc="0" normalizeH="0" baseline="0" noProof="0" dirty="0">
                <a:ln>
                  <a:noFill/>
                </a:ln>
                <a:solidFill>
                  <a:srgbClr val="25A939"/>
                </a:solidFill>
                <a:effectLst/>
                <a:uLnTx/>
                <a:uFillTx/>
                <a:latin typeface="Arial"/>
                <a:ea typeface="+mn-ea"/>
                <a:cs typeface="+mn-cs"/>
              </a:rPr>
              <a:t/>
            </a:r>
            <a:br>
              <a:rPr kumimoji="0" lang="cs-CZ" sz="2400" b="1" i="0" u="none" strike="noStrike" kern="1200" cap="none" spc="0" normalizeH="0" baseline="0" noProof="0" dirty="0">
                <a:ln>
                  <a:noFill/>
                </a:ln>
                <a:solidFill>
                  <a:srgbClr val="25A939"/>
                </a:solidFill>
                <a:effectLst/>
                <a:uLnTx/>
                <a:uFillTx/>
                <a:latin typeface="Arial"/>
                <a:ea typeface="+mn-ea"/>
                <a:cs typeface="+mn-cs"/>
              </a:rPr>
            </a:br>
            <a:endParaRPr kumimoji="0" lang="cs-CZ" sz="1100" b="1" i="0" u="none" strike="noStrike" kern="1200" cap="none" spc="0" normalizeH="0" baseline="0" noProof="0" dirty="0">
              <a:ln>
                <a:noFill/>
              </a:ln>
              <a:solidFill>
                <a:srgbClr val="25A939"/>
              </a:solidFill>
              <a:effectLst/>
              <a:uLnTx/>
              <a:uFillTx/>
              <a:latin typeface="Arial"/>
              <a:ea typeface="+mn-ea"/>
              <a:cs typeface="+mn-cs"/>
            </a:endParaRPr>
          </a:p>
        </p:txBody>
      </p:sp>
      <p:pic>
        <p:nvPicPr>
          <p:cNvPr id="5" name="Obrázek 4">
            <a:extLst>
              <a:ext uri="{FF2B5EF4-FFF2-40B4-BE49-F238E27FC236}">
                <a16:creationId xmlns="" xmlns:a16="http://schemas.microsoft.com/office/drawing/2014/main" id="{281718B3-4CF6-45FD-8869-6E681B166F52}"/>
              </a:ext>
            </a:extLst>
          </p:cNvPr>
          <p:cNvPicPr>
            <a:picLocks noChangeAspect="1"/>
          </p:cNvPicPr>
          <p:nvPr/>
        </p:nvPicPr>
        <p:blipFill rotWithShape="1">
          <a:blip r:embed="rId5">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3" name="Zástupný symbol pro číslo snímku 2">
            <a:extLst>
              <a:ext uri="{FF2B5EF4-FFF2-40B4-BE49-F238E27FC236}">
                <a16:creationId xmlns="" xmlns:a16="http://schemas.microsoft.com/office/drawing/2014/main" id="{9A2D1F60-6C52-470F-9A8F-1B561EA9B59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3441957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3" name="TextovéPole 12">
            <a:extLst>
              <a:ext uri="{FF2B5EF4-FFF2-40B4-BE49-F238E27FC236}">
                <a16:creationId xmlns="" xmlns:a16="http://schemas.microsoft.com/office/drawing/2014/main" id="{A93904B0-3C06-4EC7-A64C-7423380D371B}"/>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9" name="TextovéPole 8">
            <a:extLst>
              <a:ext uri="{FF2B5EF4-FFF2-40B4-BE49-F238E27FC236}">
                <a16:creationId xmlns="" xmlns:a16="http://schemas.microsoft.com/office/drawing/2014/main" id="{F531BD4B-3AC4-4937-9052-DB211A15EEBB}"/>
              </a:ext>
            </a:extLst>
          </p:cNvPr>
          <p:cNvSpPr txBox="1"/>
          <p:nvPr/>
        </p:nvSpPr>
        <p:spPr>
          <a:xfrm>
            <a:off x="107504" y="908720"/>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3" name="TextovéPole 2">
            <a:extLst>
              <a:ext uri="{FF2B5EF4-FFF2-40B4-BE49-F238E27FC236}">
                <a16:creationId xmlns="" xmlns:a16="http://schemas.microsoft.com/office/drawing/2014/main" id="{CED3B1A5-EA66-4D2C-85C7-327B97B01373}"/>
              </a:ext>
            </a:extLst>
          </p:cNvPr>
          <p:cNvSpPr txBox="1"/>
          <p:nvPr/>
        </p:nvSpPr>
        <p:spPr>
          <a:xfrm>
            <a:off x="647056" y="1628800"/>
            <a:ext cx="8496944" cy="3957109"/>
          </a:xfrm>
          <a:prstGeom prst="rect">
            <a:avLst/>
          </a:prstGeom>
          <a:noFill/>
        </p:spPr>
        <p:txBody>
          <a:bodyPr wrap="square" rtlCol="0">
            <a:spAutoFit/>
          </a:bodyPr>
          <a:lstStyle/>
          <a:p>
            <a:pPr algn="just">
              <a:defRPr/>
            </a:pPr>
            <a:r>
              <a:rPr lang="cs-CZ" sz="1800" dirty="0">
                <a:effectLst/>
                <a:latin typeface="Arial" panose="020B0604020202020204" pitchFamily="34" charset="0"/>
                <a:ea typeface="Calibri" panose="020F0502020204030204" pitchFamily="34" charset="0"/>
                <a:cs typeface="Times New Roman" panose="02020603050405020304" pitchFamily="18" charset="0"/>
              </a:rPr>
              <a:t>Cílem této dílčí aktivity byla </a:t>
            </a:r>
            <a:r>
              <a:rPr lang="cs-CZ" sz="1800" b="1" dirty="0">
                <a:effectLst/>
                <a:latin typeface="Arial" panose="020B0604020202020204" pitchFamily="34" charset="0"/>
                <a:ea typeface="Calibri" panose="020F0502020204030204" pitchFamily="34" charset="0"/>
                <a:cs typeface="Times New Roman" panose="02020603050405020304" pitchFamily="18" charset="0"/>
              </a:rPr>
              <a:t>analýza SW pro řízení provozů v jednotlivých zřizovaných organizacích.</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1" i="0" u="none" strike="noStrike" kern="1200" cap="none" spc="0" normalizeH="0" baseline="0" noProof="0" dirty="0">
              <a:ln>
                <a:noFill/>
              </a:ln>
              <a:solidFill>
                <a:srgbClr val="960000"/>
              </a:solidFill>
              <a:effectLst/>
              <a:uLnTx/>
              <a:uFillTx/>
              <a:latin typeface="Arial" panose="020B060402020202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lang="cs-CZ" b="1" dirty="0">
              <a:solidFill>
                <a:srgbClr val="960000"/>
              </a:solidFill>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960000"/>
                </a:solidFill>
                <a:effectLst/>
                <a:uLnTx/>
                <a:uFillTx/>
                <a:latin typeface="Arial" panose="020B0604020202020204" pitchFamily="34" charset="0"/>
                <a:ea typeface="+mn-ea"/>
                <a:cs typeface="+mn-cs"/>
              </a:rPr>
              <a:t>Analyzované oblasti byly:</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1" i="0" u="none" strike="noStrike" kern="1200" cap="none" spc="0" normalizeH="0" baseline="0" noProof="0" dirty="0">
              <a:ln>
                <a:noFill/>
              </a:ln>
              <a:solidFill>
                <a:srgbClr val="960000"/>
              </a:solidFill>
              <a:effectLst/>
              <a:uLnTx/>
              <a:uFillTx/>
              <a:latin typeface="Arial" panose="020B0604020202020204" pitchFamily="34" charset="0"/>
              <a:ea typeface="+mn-ea"/>
              <a:cs typeface="+mn-cs"/>
            </a:endParaRPr>
          </a:p>
          <a:p>
            <a:pPr marL="987425" marR="0" lvl="0" indent="-342900" algn="just" defTabSz="914400" rtl="0" eaLnBrk="0" fontAlgn="base" latinLnBrk="0" hangingPunct="0">
              <a:lnSpc>
                <a:spcPct val="115000"/>
              </a:lnSpc>
              <a:spcBef>
                <a:spcPct val="0"/>
              </a:spcBef>
              <a:spcAft>
                <a:spcPct val="0"/>
              </a:spcAft>
              <a:buClrTx/>
              <a:buSzTx/>
              <a:buFont typeface="Symbol" panose="05050102010706020507" pitchFamily="18" charset="2"/>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mzdy a odvody</a:t>
            </a:r>
          </a:p>
          <a:p>
            <a:pPr marL="987425" marR="0" lvl="0" indent="-342900" algn="just" defTabSz="914400" rtl="0" eaLnBrk="0" fontAlgn="base" latinLnBrk="0" hangingPunct="0">
              <a:lnSpc>
                <a:spcPct val="115000"/>
              </a:lnSpc>
              <a:spcBef>
                <a:spcPct val="0"/>
              </a:spcBef>
              <a:spcAft>
                <a:spcPct val="0"/>
              </a:spcAft>
              <a:buClrTx/>
              <a:buSzTx/>
              <a:buFont typeface="Symbol" panose="05050102010706020507" pitchFamily="18" charset="2"/>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ekonomika – </a:t>
            </a:r>
            <a:r>
              <a:rPr kumimoji="0" lang="cs-CZ" sz="180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spokojenost respondentů</a:t>
            </a:r>
            <a:endPar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987425" marR="0" lvl="0" indent="-342900" algn="just" defTabSz="914400" rtl="0" eaLnBrk="0" fontAlgn="base" latinLnBrk="0" hangingPunct="0">
              <a:lnSpc>
                <a:spcPct val="115000"/>
              </a:lnSpc>
              <a:spcBef>
                <a:spcPct val="0"/>
              </a:spcBef>
              <a:spcAft>
                <a:spcPct val="0"/>
              </a:spcAft>
              <a:buClrTx/>
              <a:buSzTx/>
              <a:buFont typeface="Symbol" panose="05050102010706020507" pitchFamily="18" charset="2"/>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spisová služba,</a:t>
            </a:r>
          </a:p>
          <a:p>
            <a:pPr marL="987425" marR="0" lvl="0" indent="-342900" algn="just" defTabSz="914400" rtl="0" eaLnBrk="0" fontAlgn="base" latinLnBrk="0" hangingPunct="0">
              <a:lnSpc>
                <a:spcPct val="115000"/>
              </a:lnSpc>
              <a:spcBef>
                <a:spcPct val="0"/>
              </a:spcBef>
              <a:spcAft>
                <a:spcPct val="0"/>
              </a:spcAft>
              <a:buClrTx/>
              <a:buSzTx/>
              <a:buFont typeface="Symbol" panose="05050102010706020507" pitchFamily="18" charset="2"/>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stravovací provoz – </a:t>
            </a:r>
            <a:r>
              <a:rPr kumimoji="0" lang="cs-CZ" sz="180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spokojenost respondentů</a:t>
            </a:r>
            <a:endPar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987425" marR="0" lvl="0" indent="-342900" algn="just" defTabSz="914400" rtl="0" eaLnBrk="0" fontAlgn="base" latinLnBrk="0" hangingPunct="0">
              <a:lnSpc>
                <a:spcPct val="115000"/>
              </a:lnSpc>
              <a:spcBef>
                <a:spcPct val="0"/>
              </a:spcBef>
              <a:spcAft>
                <a:spcPct val="0"/>
              </a:spcAft>
              <a:buClrTx/>
              <a:buSzTx/>
              <a:buFont typeface="Symbol" panose="05050102010706020507" pitchFamily="18" charset="2"/>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autoprovoz,</a:t>
            </a:r>
          </a:p>
          <a:p>
            <a:pPr marL="987425" marR="0" lvl="0" indent="-342900" algn="just" defTabSz="914400" rtl="0" eaLnBrk="0" fontAlgn="base" latinLnBrk="0" hangingPunct="0">
              <a:lnSpc>
                <a:spcPct val="115000"/>
              </a:lnSpc>
              <a:spcBef>
                <a:spcPct val="0"/>
              </a:spcBef>
              <a:spcAft>
                <a:spcPct val="0"/>
              </a:spcAft>
              <a:buClrTx/>
              <a:buSzTx/>
              <a:buFont typeface="Symbol" panose="05050102010706020507" pitchFamily="18" charset="2"/>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cestovní příkazy,</a:t>
            </a:r>
          </a:p>
          <a:p>
            <a:pPr marL="987425" marR="0" lvl="0" indent="-342900" algn="just" defTabSz="914400" rtl="0" eaLnBrk="0" fontAlgn="base" latinLnBrk="0" hangingPunct="0">
              <a:lnSpc>
                <a:spcPct val="115000"/>
              </a:lnSpc>
              <a:spcBef>
                <a:spcPct val="0"/>
              </a:spcBef>
              <a:spcAft>
                <a:spcPct val="0"/>
              </a:spcAft>
              <a:buClrTx/>
              <a:buSzTx/>
              <a:buFont typeface="Symbol" panose="05050102010706020507" pitchFamily="18" charset="2"/>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docházka</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Zástupný symbol pro číslo snímku 5">
            <a:extLst>
              <a:ext uri="{FF2B5EF4-FFF2-40B4-BE49-F238E27FC236}">
                <a16:creationId xmlns="" xmlns:a16="http://schemas.microsoft.com/office/drawing/2014/main" id="{6BDCB6B3-0687-4AB8-88B3-0DA7FF4AE45B}"/>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51948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5004048" y="1340768"/>
            <a:ext cx="388843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OBECNÉ IT INFORMACE</a:t>
            </a: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1887210"/>
            <a:ext cx="8352929" cy="4278094"/>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Byla zjištěna rozdílná IT vybavenost organizací.</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960000"/>
                </a:solidFill>
                <a:effectLst/>
                <a:uLnTx/>
                <a:uFillTx/>
                <a:latin typeface="Arial" panose="020B0604020202020204" pitchFamily="34" charset="0"/>
                <a:ea typeface="+mn-ea"/>
                <a:cs typeface="+mn-cs"/>
              </a:rPr>
              <a:t>Doporučujeme</a:t>
            </a:r>
            <a:r>
              <a:rPr kumimoji="0" lang="cs-CZ" sz="1800" b="0" i="0" u="none" strike="noStrike" kern="1200" cap="none" spc="0" normalizeH="0" baseline="0" noProof="0" dirty="0">
                <a:ln>
                  <a:noFill/>
                </a:ln>
                <a:solidFill>
                  <a:srgbClr val="960000"/>
                </a:solidFill>
                <a:effectLst/>
                <a:uLnTx/>
                <a:uFillTx/>
                <a:latin typeface="Arial" panose="020B0604020202020204" pitchFamily="34" charset="0"/>
                <a:ea typeface="+mn-ea"/>
                <a:cs typeface="+mn-cs"/>
              </a:rPr>
              <a:t>:</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řídit se dokumentem vydaným odborem informatiky Kraje Vysočina:</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cs-CZ"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„Popis optimální úrovně IT vybavenosti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příspěvkových organizací Kraje Vysočina“</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pravidelně obnovovat jednotlivá zařízení, zabezpečovat klíčové technologie a data, </a:t>
            </a: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dodržovat bezpečnostní pravidla</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(zálohování, síťový firewall apod.)</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pořizovat multifunkční zařízení a tato zařízení centralizovat, tj. minimalizovat jejich umístění v každé kanceláři </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snížení pořizovacích nákladů, snížení nákladů na údržbu, tiskové údržby</a:t>
            </a:r>
          </a:p>
        </p:txBody>
      </p:sp>
      <p:sp>
        <p:nvSpPr>
          <p:cNvPr id="6" name="Šipka: dolů 5">
            <a:extLst>
              <a:ext uri="{FF2B5EF4-FFF2-40B4-BE49-F238E27FC236}">
                <a16:creationId xmlns="" xmlns:a16="http://schemas.microsoft.com/office/drawing/2014/main" id="{012AE06D-41F8-43D4-B0BD-72CA190FDF34}"/>
              </a:ext>
            </a:extLst>
          </p:cNvPr>
          <p:cNvSpPr/>
          <p:nvPr/>
        </p:nvSpPr>
        <p:spPr bwMode="auto">
          <a:xfrm>
            <a:off x="4391980" y="5229200"/>
            <a:ext cx="360040" cy="428511"/>
          </a:xfrm>
          <a:prstGeom prst="downArrow">
            <a:avLst/>
          </a:prstGeom>
          <a:solidFill>
            <a:srgbClr val="960000"/>
          </a:solid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1" name="Zástupný symbol pro číslo snímku 5">
            <a:extLst>
              <a:ext uri="{FF2B5EF4-FFF2-40B4-BE49-F238E27FC236}">
                <a16:creationId xmlns="" xmlns:a16="http://schemas.microsoft.com/office/drawing/2014/main" id="{D0815BE4-631B-48DB-A8F1-FD1DFA098A0E}"/>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20066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5004048" y="1340768"/>
            <a:ext cx="388843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MZDY A ODVODY</a:t>
            </a: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2090459"/>
            <a:ext cx="8352929" cy="3354765"/>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960000"/>
                </a:solidFill>
                <a:effectLst/>
                <a:uLnTx/>
                <a:uFillTx/>
                <a:latin typeface="Arial" panose="020B0604020202020204" pitchFamily="34" charset="0"/>
                <a:ea typeface="+mn-ea"/>
                <a:cs typeface="+mn-cs"/>
              </a:rPr>
              <a:t>Doporučujeme</a:t>
            </a:r>
            <a:r>
              <a:rPr kumimoji="0" lang="cs-CZ" sz="1800" b="0" i="0" u="none" strike="noStrike" kern="1200" cap="none" spc="0" normalizeH="0" baseline="0" noProof="0" dirty="0">
                <a:ln>
                  <a:noFill/>
                </a:ln>
                <a:solidFill>
                  <a:srgbClr val="960000"/>
                </a:solidFill>
                <a:effectLst/>
                <a:uLnTx/>
                <a:uFillTx/>
                <a:latin typeface="Arial" panose="020B0604020202020204" pitchFamily="34" charset="0"/>
                <a:ea typeface="+mn-ea"/>
                <a:cs typeface="+mn-cs"/>
              </a:rPr>
              <a:t>:</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960000"/>
              </a:solidFill>
              <a:effectLst/>
              <a:uLnTx/>
              <a:uFillTx/>
              <a:latin typeface="Arial" panose="020B0604020202020204" pitchFamily="34" charset="0"/>
              <a:ea typeface="+mn-ea"/>
              <a:cs typeface="+mn-cs"/>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zavedení elektronických výplatních pásek</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285750" marR="0" lvl="0" indent="-285750" algn="just" defTabSz="914400" rtl="0" eaLnBrk="0" fontAlgn="base" latinLnBrk="0" hangingPunct="0">
              <a:lnSpc>
                <a:spcPct val="100000"/>
              </a:lnSpc>
              <a:spcBef>
                <a:spcPct val="0"/>
              </a:spcBef>
              <a:spcAft>
                <a:spcPts val="1200"/>
              </a:spcAft>
              <a:buClrTx/>
              <a:buSzTx/>
              <a:buFont typeface="Arial" panose="020B0604020202020204" pitchFamily="34" charset="0"/>
              <a:buChar char="•"/>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1179513" marR="0" lvl="0" indent="-285750" algn="just" defTabSz="914400" rtl="0" eaLnBrk="0" fontAlgn="base" latinLnBrk="0" hangingPunct="0">
              <a:lnSpc>
                <a:spcPct val="100000"/>
              </a:lnSpc>
              <a:spcBef>
                <a:spcPct val="0"/>
              </a:spcBef>
              <a:spcAft>
                <a:spcPts val="120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úspora času mzdové </a:t>
            </a:r>
            <a:r>
              <a:rPr kumimoji="0" lang="cs-CZ"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účetní,</a:t>
            </a:r>
            <a:r>
              <a:rPr kumimoji="0" lang="cs-CZ" sz="1800" b="0" i="0" u="none" strike="noStrike" kern="1200" cap="none" spc="0" normalizeH="0" noProof="0" dirty="0" smtClean="0">
                <a:ln>
                  <a:noFill/>
                </a:ln>
                <a:solidFill>
                  <a:srgbClr val="000000"/>
                </a:solidFill>
                <a:effectLst/>
                <a:uLnTx/>
                <a:uFillTx/>
                <a:latin typeface="Arial" panose="020B0604020202020204" pitchFamily="34" charset="0"/>
                <a:ea typeface="+mn-ea"/>
                <a:cs typeface="+mn-cs"/>
              </a:rPr>
              <a:t> vedoucích pracovníků …</a:t>
            </a: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1179513" marR="0" lvl="0" indent="-285750" algn="just" defTabSz="914400" rtl="0" eaLnBrk="0" fontAlgn="base" latinLnBrk="0" hangingPunct="0">
              <a:lnSpc>
                <a:spcPct val="100000"/>
              </a:lnSpc>
              <a:spcBef>
                <a:spcPct val="0"/>
              </a:spcBef>
              <a:spcAft>
                <a:spcPts val="120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úspora papíru</a:t>
            </a:r>
          </a:p>
          <a:p>
            <a:pPr marL="1179513" marR="0" lvl="0" indent="-285750" algn="just" defTabSz="914400" rtl="0" eaLnBrk="0" fontAlgn="base" latinLnBrk="0" hangingPunct="0">
              <a:lnSpc>
                <a:spcPct val="100000"/>
              </a:lnSpc>
              <a:spcBef>
                <a:spcPct val="0"/>
              </a:spcBef>
              <a:spcAft>
                <a:spcPts val="120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snížení nákladů</a:t>
            </a:r>
          </a:p>
          <a:p>
            <a:pPr marL="1179513" marR="0" lvl="0" indent="-285750" algn="just" defTabSz="914400" rtl="0" eaLnBrk="0" fontAlgn="base" latinLnBrk="0" hangingPunct="0">
              <a:lnSpc>
                <a:spcPct val="100000"/>
              </a:lnSpc>
              <a:spcBef>
                <a:spcPct val="0"/>
              </a:spcBef>
              <a:spcAft>
                <a:spcPts val="120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snížení rizika zneužití dat</a:t>
            </a:r>
          </a:p>
          <a:p>
            <a:pPr marL="1179513" marR="0" lvl="0" indent="-285750" algn="just" defTabSz="914400" rtl="0" eaLnBrk="0" fontAlgn="base" latinLnBrk="0" hangingPunct="0">
              <a:lnSpc>
                <a:spcPct val="100000"/>
              </a:lnSpc>
              <a:spcBef>
                <a:spcPct val="0"/>
              </a:spcBef>
              <a:spcAft>
                <a:spcPts val="1200"/>
              </a:spcAft>
              <a:buClrTx/>
              <a:buSzTx/>
              <a:buFont typeface="Wingdings" panose="05000000000000000000" pitchFamily="2" charset="2"/>
              <a:buChar char="Ø"/>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doručení pásky i v případě nemoci aj.</a:t>
            </a:r>
          </a:p>
        </p:txBody>
      </p:sp>
      <p:sp>
        <p:nvSpPr>
          <p:cNvPr id="10" name="Zástupný symbol pro číslo snímku 5">
            <a:extLst>
              <a:ext uri="{FF2B5EF4-FFF2-40B4-BE49-F238E27FC236}">
                <a16:creationId xmlns="" xmlns:a16="http://schemas.microsoft.com/office/drawing/2014/main" id="{4427510E-C0FA-4F3B-89C8-4769E741CB23}"/>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1303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5004048" y="1340768"/>
            <a:ext cx="388843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SPISOVÁ SLUŽBA</a:t>
            </a: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2262931"/>
            <a:ext cx="8352929" cy="2462213"/>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800" b="0"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rPr>
              <a:t>Pro všechny organizace zajišťována bezplatně Krajem Vysočina prostřednictvím programu:</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1800" b="0"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rPr>
              <a:t> </a:t>
            </a:r>
            <a:r>
              <a:rPr kumimoji="0" lang="cs-CZ" sz="1800" b="1"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rPr>
              <a:t>Spisová služba od firmy GEOVAP, spol. s.r.o.</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cs-CZ" sz="1800" b="1"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0"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rPr>
              <a:t>Vyjádřena určitá míra nespokojenost, která však vyplývá spíše ze složitosti dané problematiky a zákonných požadavků a změna programu by ji nevyřešila.</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cs-CZ" sz="1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cs-CZ" sz="1800" b="0" i="0" u="none" strike="noStrike" kern="1200" cap="none" spc="0" normalizeH="0" baseline="0" noProof="0" dirty="0">
                <a:ln>
                  <a:noFill/>
                </a:ln>
                <a:solidFill>
                  <a:srgbClr val="000000">
                    <a:lumMod val="95000"/>
                    <a:lumOff val="5000"/>
                  </a:srgbClr>
                </a:solidFill>
                <a:effectLst/>
                <a:uLnTx/>
                <a:uFillTx/>
                <a:latin typeface="Arial" panose="020B0604020202020204" pitchFamily="34" charset="0"/>
                <a:ea typeface="+mn-ea"/>
                <a:cs typeface="+mn-cs"/>
              </a:rPr>
              <a:t>Organizace by uvítaly větší uživatelskou a technickou podporu.</a:t>
            </a:r>
          </a:p>
        </p:txBody>
      </p:sp>
      <p:sp>
        <p:nvSpPr>
          <p:cNvPr id="10" name="Zástupný symbol pro číslo snímku 5">
            <a:extLst>
              <a:ext uri="{FF2B5EF4-FFF2-40B4-BE49-F238E27FC236}">
                <a16:creationId xmlns="" xmlns:a16="http://schemas.microsoft.com/office/drawing/2014/main" id="{F6B891B3-5F32-4B22-BC5B-6647D9214C18}"/>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9456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5004048" y="1340768"/>
            <a:ext cx="388843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SPISOVÁ SLUŽBA</a:t>
            </a: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1700808"/>
            <a:ext cx="8352929" cy="4524315"/>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none" spc="0" normalizeH="0" baseline="0" noProof="0" dirty="0">
                <a:ln>
                  <a:noFill/>
                </a:ln>
                <a:solidFill>
                  <a:srgbClr val="960000"/>
                </a:solidFill>
                <a:effectLst/>
                <a:uLnTx/>
                <a:uFillTx/>
                <a:latin typeface="Arial" panose="020B0604020202020204" pitchFamily="34" charset="0"/>
                <a:ea typeface="+mn-ea"/>
                <a:cs typeface="+mn-cs"/>
              </a:rPr>
              <a:t>Doporučujeme</a:t>
            </a:r>
            <a:r>
              <a:rPr kumimoji="0" lang="cs-CZ" sz="1800" b="0" i="0" u="none" strike="noStrike" kern="1200" cap="none" spc="0" normalizeH="0" baseline="0" noProof="0" dirty="0">
                <a:ln>
                  <a:noFill/>
                </a:ln>
                <a:solidFill>
                  <a:srgbClr val="960000"/>
                </a:solidFill>
                <a:effectLst/>
                <a:uLnTx/>
                <a:uFillTx/>
                <a:latin typeface="Arial" panose="020B0604020202020204" pitchFamily="34" charset="0"/>
                <a:ea typeface="+mn-ea"/>
                <a:cs typeface="+mn-cs"/>
              </a:rPr>
              <a:t>:</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0" i="0" u="none" strike="noStrike" kern="1200" cap="none" spc="0" normalizeH="0" baseline="0" noProof="0" dirty="0">
              <a:ln>
                <a:noFill/>
              </a:ln>
              <a:solidFill>
                <a:srgbClr val="960000"/>
              </a:solidFill>
              <a:effectLst/>
              <a:uLnTx/>
              <a:uFillTx/>
              <a:latin typeface="Arial" panose="020B0604020202020204" pitchFamily="34" charset="0"/>
              <a:ea typeface="+mn-ea"/>
              <a:cs typeface="+mn-cs"/>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Kraji Vysočina </a:t>
            </a: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zajistit organizacím poskytovatelů sociálních služeb odbornou pomoc, která by spočívala v proškolení kompetentních pracovníků a detailní vysvětlení problematiky spisové služby.</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vytvořit personální kapacity pro možnost ad hoc telefonických konzultací zástupců poskytovatelů, které souvisí s problematikou spisové služby. </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1435100" marR="0" lvl="0" indent="0" algn="just" defTabSz="914400" rtl="0" eaLnBrk="0" fontAlgn="base" latinLnBrk="0" hangingPunct="0">
              <a:lnSpc>
                <a:spcPct val="100000"/>
              </a:lnSpc>
              <a:spcBef>
                <a:spcPct val="0"/>
              </a:spcBef>
              <a:spcAft>
                <a:spcPct val="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Ve spolupráci s Projektovou kanceláří Kraje Vysočina </a:t>
            </a:r>
            <a:r>
              <a:rPr lang="cs-CZ" noProof="0" dirty="0" smtClean="0">
                <a:solidFill>
                  <a:srgbClr val="000000"/>
                </a:solidFill>
                <a:ea typeface="Calibri" panose="020F0502020204030204" pitchFamily="34" charset="0"/>
                <a:cs typeface="Times New Roman" panose="02020603050405020304" pitchFamily="18" charset="0"/>
              </a:rPr>
              <a:t>se nyní</a:t>
            </a:r>
            <a:r>
              <a:rPr kumimoji="0" lang="cs-CZ"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testuje </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metodická pomoc pracovníka PK KV pro příspěvkové organizace, který </a:t>
            </a:r>
            <a:r>
              <a:rPr kumimoji="0" lang="cs-CZ"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je </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vyškolený přímo na spisovou službu od firmy </a:t>
            </a:r>
            <a:r>
              <a:rPr kumimoji="0" lang="cs-CZ" sz="1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Geovap</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Pracovník v zařízení provede celkovou analýzu vedení spisové služby a bude nápomocen s celou agendou.</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 name="Šipka: doprava 5">
            <a:extLst>
              <a:ext uri="{FF2B5EF4-FFF2-40B4-BE49-F238E27FC236}">
                <a16:creationId xmlns="" xmlns:a16="http://schemas.microsoft.com/office/drawing/2014/main" id="{FC9119A2-A53F-4E7E-A8DC-F6802F32E1AE}"/>
              </a:ext>
            </a:extLst>
          </p:cNvPr>
          <p:cNvSpPr/>
          <p:nvPr/>
        </p:nvSpPr>
        <p:spPr bwMode="auto">
          <a:xfrm>
            <a:off x="683568" y="5013176"/>
            <a:ext cx="864096" cy="461483"/>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1" name="Zástupný symbol pro číslo snímku 5">
            <a:extLst>
              <a:ext uri="{FF2B5EF4-FFF2-40B4-BE49-F238E27FC236}">
                <a16:creationId xmlns="" xmlns:a16="http://schemas.microsoft.com/office/drawing/2014/main" id="{A2FCD96A-8930-4836-85EE-1DD8057A4D00}"/>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64914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6084168" y="1340768"/>
            <a:ext cx="280831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AUTOPROVOZ</a:t>
            </a: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2096948"/>
            <a:ext cx="8496947" cy="3086101"/>
          </a:xfrm>
          <a:prstGeom prst="rect">
            <a:avLst/>
          </a:prstGeom>
          <a:noFill/>
        </p:spPr>
        <p:txBody>
          <a:bodyPr wrap="square" rtlCol="0">
            <a:spAutoFit/>
          </a:bodyPr>
          <a:lstStyle/>
          <a:p>
            <a:pPr marL="0" marR="0" lvl="0" indent="0" algn="just" defTabSz="914400" rtl="0" eaLnBrk="0" fontAlgn="base" latinLnBrk="0" hangingPunct="0">
              <a:lnSpc>
                <a:spcPct val="115000"/>
              </a:lnSpc>
              <a:spcBef>
                <a:spcPct val="0"/>
              </a:spcBef>
              <a:spcAft>
                <a:spcPts val="60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V oblasti autoprovozu většina organizací nevyužívá žádný specializovaný software. Většinou tuto problematiku organizace řeší pomocí tiskopisů, MS Excel, Google kalendáře apod. </a:t>
            </a:r>
          </a:p>
          <a:p>
            <a:pPr marL="0" marR="0" lvl="0" indent="0" algn="just" defTabSz="914400" rtl="0" eaLnBrk="0" fontAlgn="base" latinLnBrk="0" hangingPunct="0">
              <a:lnSpc>
                <a:spcPct val="115000"/>
              </a:lnSpc>
              <a:spcBef>
                <a:spcPct val="0"/>
              </a:spcBef>
              <a:spcAft>
                <a:spcPts val="60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15000"/>
              </a:lnSpc>
              <a:spcBef>
                <a:spcPct val="0"/>
              </a:spcBef>
              <a:spcAft>
                <a:spcPts val="600"/>
              </a:spcAft>
              <a:buClrTx/>
              <a:buSzTx/>
              <a:buFontTx/>
              <a:buNone/>
              <a:tabLst/>
              <a:defRPr/>
            </a:pP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SW může přinést řadě organizací jak </a:t>
            </a:r>
            <a:r>
              <a:rPr kumimoji="0" lang="cs-CZ" sz="1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finanční úspory</a:t>
            </a:r>
            <a:r>
              <a:rPr kumimoji="0" lang="cs-CZ" sz="180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vozidla budou využívána opravdu jen ke služebním účelům, uspoří se náklady na nákup tiskopisů (žádanky o přepravu), tak </a:t>
            </a:r>
            <a:r>
              <a:rPr kumimoji="0" lang="cs-CZ" sz="1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časové</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(složité vypisování žádanek, podpisy aj.) a dojde také ke </a:t>
            </a:r>
            <a:r>
              <a:rPr kumimoji="0" lang="cs-CZ" sz="1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snížení chybovosti</a:t>
            </a:r>
            <a:r>
              <a:rPr kumimoji="0" lang="cs-CZ" sz="180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např. vyúčtování a zapisování denního stavu tachometru, spočítání spotřeby, což díky SW již není zapotřebí apod.</a:t>
            </a:r>
          </a:p>
        </p:txBody>
      </p:sp>
      <p:sp>
        <p:nvSpPr>
          <p:cNvPr id="10" name="Zástupný symbol pro číslo snímku 5">
            <a:extLst>
              <a:ext uri="{FF2B5EF4-FFF2-40B4-BE49-F238E27FC236}">
                <a16:creationId xmlns="" xmlns:a16="http://schemas.microsoft.com/office/drawing/2014/main" id="{4D91E609-0985-44F2-A33B-F64639691CCF}"/>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6591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9" name="Rectangle 48"/>
          <p:cNvSpPr>
            <a:spLocks noChangeArrowheads="1"/>
          </p:cNvSpPr>
          <p:nvPr/>
        </p:nvSpPr>
        <p:spPr bwMode="auto">
          <a:xfrm>
            <a:off x="2405063"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altLang="cs-CZ"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2" name="Obrázek 1">
            <a:extLst>
              <a:ext uri="{FF2B5EF4-FFF2-40B4-BE49-F238E27FC236}">
                <a16:creationId xmlns="" xmlns:a16="http://schemas.microsoft.com/office/drawing/2014/main" id="{2C7B988F-2A35-4D1B-8446-DFF31881FA53}"/>
              </a:ext>
            </a:extLst>
          </p:cNvPr>
          <p:cNvPicPr>
            <a:picLocks noChangeAspect="1"/>
          </p:cNvPicPr>
          <p:nvPr/>
        </p:nvPicPr>
        <p:blipFill>
          <a:blip r:embed="rId2"/>
          <a:stretch>
            <a:fillRect/>
          </a:stretch>
        </p:blipFill>
        <p:spPr>
          <a:xfrm>
            <a:off x="0" y="6231591"/>
            <a:ext cx="9144000" cy="636494"/>
          </a:xfrm>
          <a:prstGeom prst="rect">
            <a:avLst/>
          </a:prstGeom>
        </p:spPr>
      </p:pic>
      <p:pic>
        <p:nvPicPr>
          <p:cNvPr id="8" name="Obrázek 7">
            <a:extLst>
              <a:ext uri="{FF2B5EF4-FFF2-40B4-BE49-F238E27FC236}">
                <a16:creationId xmlns="" xmlns:a16="http://schemas.microsoft.com/office/drawing/2014/main" id="{91E6DA4E-5100-4566-A404-187192019420}"/>
              </a:ext>
            </a:extLst>
          </p:cNvPr>
          <p:cNvPicPr>
            <a:picLocks noChangeAspect="1"/>
          </p:cNvPicPr>
          <p:nvPr/>
        </p:nvPicPr>
        <p:blipFill rotWithShape="1">
          <a:blip r:embed="rId3">
            <a:extLst>
              <a:ext uri="{28A0092B-C50C-407E-A947-70E740481C1C}">
                <a14:useLocalDpi xmlns:a14="http://schemas.microsoft.com/office/drawing/2010/main" val="0"/>
              </a:ext>
            </a:extLst>
          </a:blip>
          <a:srcRect b="50001"/>
          <a:stretch/>
        </p:blipFill>
        <p:spPr>
          <a:xfrm>
            <a:off x="-1" y="-1"/>
            <a:ext cx="9144001" cy="751299"/>
          </a:xfrm>
          <a:prstGeom prst="rect">
            <a:avLst/>
          </a:prstGeom>
        </p:spPr>
      </p:pic>
      <p:sp>
        <p:nvSpPr>
          <p:cNvPr id="17" name="TextovéPole 16">
            <a:extLst>
              <a:ext uri="{FF2B5EF4-FFF2-40B4-BE49-F238E27FC236}">
                <a16:creationId xmlns="" xmlns:a16="http://schemas.microsoft.com/office/drawing/2014/main" id="{416DF980-934B-45BA-B77C-5A932237BBC3}"/>
              </a:ext>
            </a:extLst>
          </p:cNvPr>
          <p:cNvSpPr txBox="1"/>
          <p:nvPr/>
        </p:nvSpPr>
        <p:spPr>
          <a:xfrm>
            <a:off x="5364088" y="1340768"/>
            <a:ext cx="3528393" cy="461665"/>
          </a:xfrm>
          <a:prstGeom prst="rect">
            <a:avLst/>
          </a:prstGeom>
          <a:noFill/>
          <a:ln w="69850" cmpd="thickThin">
            <a:solidFill>
              <a:srgbClr val="C0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24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CESTOVNÍ PŘÍKAZY</a:t>
            </a:r>
          </a:p>
        </p:txBody>
      </p:sp>
      <p:sp>
        <p:nvSpPr>
          <p:cNvPr id="15" name="Rectangle 4">
            <a:extLst>
              <a:ext uri="{FF2B5EF4-FFF2-40B4-BE49-F238E27FC236}">
                <a16:creationId xmlns="" xmlns:a16="http://schemas.microsoft.com/office/drawing/2014/main" id="{9336F6E0-6731-4FDF-BB21-21B7781B5B00}"/>
              </a:ext>
            </a:extLst>
          </p:cNvPr>
          <p:cNvSpPr>
            <a:spLocks noChangeArrowheads="1"/>
          </p:cNvSpPr>
          <p:nvPr/>
        </p:nvSpPr>
        <p:spPr bwMode="auto">
          <a:xfrm flipV="1">
            <a:off x="2492374" y="1267529"/>
            <a:ext cx="13750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r>
            <a:br>
              <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br>
            <a:endParaRPr kumimoji="0" lang="cs-CZ" altLang="cs-CZ"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ovéPole 2">
            <a:extLst>
              <a:ext uri="{FF2B5EF4-FFF2-40B4-BE49-F238E27FC236}">
                <a16:creationId xmlns="" xmlns:a16="http://schemas.microsoft.com/office/drawing/2014/main" id="{0A980254-B192-499E-9AB6-CB28D2237BFF}"/>
              </a:ext>
            </a:extLst>
          </p:cNvPr>
          <p:cNvSpPr txBox="1"/>
          <p:nvPr/>
        </p:nvSpPr>
        <p:spPr>
          <a:xfrm>
            <a:off x="107504" y="836712"/>
            <a:ext cx="8928992" cy="381771"/>
          </a:xfrm>
          <a:prstGeom prst="rect">
            <a:avLst/>
          </a:prstGeom>
          <a:noFill/>
        </p:spPr>
        <p:txBody>
          <a:bodyPr wrap="square">
            <a:spAutoFit/>
          </a:bodyPr>
          <a:lstStyle/>
          <a:p>
            <a:pPr marL="0" marR="0" lvl="0" indent="0" algn="ctr" defTabSz="914400" rtl="0" eaLnBrk="0" fontAlgn="base" latinLnBrk="0" hangingPunct="0">
              <a:lnSpc>
                <a:spcPct val="114000"/>
              </a:lnSpc>
              <a:spcBef>
                <a:spcPct val="0"/>
              </a:spcBef>
              <a:spcAft>
                <a:spcPts val="600"/>
              </a:spcAft>
              <a:buClr>
                <a:srgbClr val="1F8D2F"/>
              </a:buClr>
              <a:buSzTx/>
              <a:buFontTx/>
              <a:buNone/>
              <a:tabLst/>
              <a:defRPr/>
            </a:pPr>
            <a:r>
              <a:rPr kumimoji="0" lang="cs-CZ" sz="1800" b="1" i="0" u="none" strike="noStrike" kern="1200" cap="sm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1. SW pro řízení provozů</a:t>
            </a:r>
          </a:p>
        </p:txBody>
      </p:sp>
      <p:sp>
        <p:nvSpPr>
          <p:cNvPr id="4" name="TextovéPole 3">
            <a:extLst>
              <a:ext uri="{FF2B5EF4-FFF2-40B4-BE49-F238E27FC236}">
                <a16:creationId xmlns="" xmlns:a16="http://schemas.microsoft.com/office/drawing/2014/main" id="{5F3DA903-30C2-4155-B534-3C27141DE113}"/>
              </a:ext>
            </a:extLst>
          </p:cNvPr>
          <p:cNvSpPr txBox="1"/>
          <p:nvPr/>
        </p:nvSpPr>
        <p:spPr>
          <a:xfrm>
            <a:off x="3275856" y="44624"/>
            <a:ext cx="576064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Analýza a návrh standardu ICT systémů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1800" b="1" i="0" u="none" strike="noStrike" kern="1200" cap="sm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 řízení provozů</a:t>
            </a:r>
            <a:endParaRPr kumimoji="0" lang="cs-CZ" sz="1800" b="1" i="0" u="none" strike="noStrike" kern="1200" cap="small"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mn-cs"/>
            </a:endParaRPr>
          </a:p>
        </p:txBody>
      </p:sp>
      <p:sp>
        <p:nvSpPr>
          <p:cNvPr id="5" name="TextovéPole 4">
            <a:extLst>
              <a:ext uri="{FF2B5EF4-FFF2-40B4-BE49-F238E27FC236}">
                <a16:creationId xmlns="" xmlns:a16="http://schemas.microsoft.com/office/drawing/2014/main" id="{72FB337D-4D01-443C-83FA-89C6DE9AF96C}"/>
              </a:ext>
            </a:extLst>
          </p:cNvPr>
          <p:cNvSpPr txBox="1"/>
          <p:nvPr/>
        </p:nvSpPr>
        <p:spPr>
          <a:xfrm>
            <a:off x="395536" y="2096948"/>
            <a:ext cx="8496947" cy="2449004"/>
          </a:xfrm>
          <a:prstGeom prst="rect">
            <a:avLst/>
          </a:prstGeom>
          <a:noFill/>
        </p:spPr>
        <p:txBody>
          <a:bodyPr wrap="square" rtlCol="0">
            <a:spAutoFit/>
          </a:bodyPr>
          <a:lstStyle/>
          <a:p>
            <a:pPr marL="0" marR="0" lvl="0" indent="0" algn="just" defTabSz="914400" rtl="0" eaLnBrk="0" fontAlgn="base" latinLnBrk="0" hangingPunct="0">
              <a:lnSpc>
                <a:spcPct val="115000"/>
              </a:lnSpc>
              <a:spcBef>
                <a:spcPct val="0"/>
              </a:spcBef>
              <a:spcAft>
                <a:spcPts val="60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V oblasti cestovních příkazů většina organizací </a:t>
            </a: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nevyužívá žádný specializovaný software</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Většinou jsou používány tiskopisy, MS Office aj.</a:t>
            </a:r>
          </a:p>
          <a:p>
            <a:pPr marL="0" marR="0" lvl="0" indent="0" algn="just" defTabSz="914400" rtl="0" eaLnBrk="0" fontAlgn="base" latinLnBrk="0" hangingPunct="0">
              <a:lnSpc>
                <a:spcPct val="115000"/>
              </a:lnSpc>
              <a:spcBef>
                <a:spcPct val="0"/>
              </a:spcBef>
              <a:spcAft>
                <a:spcPts val="600"/>
              </a:spcAft>
              <a:buClrTx/>
              <a:buSzTx/>
              <a:buFontTx/>
              <a:buNone/>
              <a:tabLst/>
              <a:defRPr/>
            </a:pP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15000"/>
              </a:lnSpc>
              <a:spcBef>
                <a:spcPct val="0"/>
              </a:spcBef>
              <a:spcAft>
                <a:spcPts val="60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Na pracovních skupinách byl vznesen požadavek na vyvinutí softwaru pro cestovní příkazy po linii Kraje Vysočina. </a:t>
            </a:r>
            <a:r>
              <a:rPr kumimoji="0" lang="cs-CZ"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Spolek BISON již nyní dokončuje software pro příspěvkové organizace</a:t>
            </a:r>
            <a:r>
              <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který bude specializovaný na cestovní příkazy, dovolenky, propustky apod. a plánuje jej distribuovat zájemcům. </a:t>
            </a:r>
            <a:endParaRPr kumimoji="0" lang="cs-CZ"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0" name="Zástupný symbol pro číslo snímku 5">
            <a:extLst>
              <a:ext uri="{FF2B5EF4-FFF2-40B4-BE49-F238E27FC236}">
                <a16:creationId xmlns="" xmlns:a16="http://schemas.microsoft.com/office/drawing/2014/main" id="{E8A63D52-6C29-48FF-A0BD-E60A2236FD69}"/>
              </a:ext>
            </a:extLst>
          </p:cNvPr>
          <p:cNvSpPr>
            <a:spLocks noGrp="1"/>
          </p:cNvSpPr>
          <p:nvPr>
            <p:ph type="sldNum" sz="quarter" idx="12"/>
          </p:nvPr>
        </p:nvSpPr>
        <p:spPr>
          <a:xfrm>
            <a:off x="65532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31A2432-12F5-48AE-9D46-87B633F0D0EF}"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cs-CZ" altLang="cs-CZ"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3668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16098</TotalTime>
  <Words>625</Words>
  <Application>Microsoft Office PowerPoint</Application>
  <PresentationFormat>Předvádění na obrazovce (4:3)</PresentationFormat>
  <Paragraphs>165</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15</vt:i4>
      </vt:variant>
    </vt:vector>
  </HeadingPairs>
  <TitlesOfParts>
    <vt:vector size="22" baseType="lpstr">
      <vt:lpstr>Arial</vt:lpstr>
      <vt:lpstr>Calibri</vt:lpstr>
      <vt:lpstr>Symbol</vt:lpstr>
      <vt:lpstr>Times New Roman</vt:lpstr>
      <vt:lpstr>Wingdings</vt:lpstr>
      <vt:lpstr>Výchozí návrh</vt:lpstr>
      <vt:lpstr>1_Výchozí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holmie</dc:creator>
  <cp:lastModifiedBy>reditelka reditelka</cp:lastModifiedBy>
  <cp:revision>1109</cp:revision>
  <cp:lastPrinted>2019-01-24T08:45:07Z</cp:lastPrinted>
  <dcterms:created xsi:type="dcterms:W3CDTF">2004-05-19T15:00:43Z</dcterms:created>
  <dcterms:modified xsi:type="dcterms:W3CDTF">2020-11-10T06:06:03Z</dcterms:modified>
</cp:coreProperties>
</file>