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9" r:id="rId6"/>
    <p:sldId id="258" r:id="rId7"/>
    <p:sldId id="288" r:id="rId8"/>
    <p:sldId id="289" r:id="rId9"/>
    <p:sldId id="291" r:id="rId10"/>
    <p:sldId id="290" r:id="rId11"/>
    <p:sldId id="292" r:id="rId12"/>
    <p:sldId id="287" r:id="rId13"/>
    <p:sldId id="283" r:id="rId14"/>
    <p:sldId id="284" r:id="rId15"/>
    <p:sldId id="282" r:id="rId16"/>
  </p:sldIdLst>
  <p:sldSz cx="10693400" cy="7561263"/>
  <p:notesSz cx="6797675" cy="9926638"/>
  <p:defaultTextStyle>
    <a:defPPr>
      <a:defRPr lang="cs-CZ"/>
    </a:defPPr>
    <a:lvl1pPr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33"/>
    <a:srgbClr val="25A93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737" autoAdjust="0"/>
  </p:normalViewPr>
  <p:slideViewPr>
    <p:cSldViewPr showGuides="1">
      <p:cViewPr varScale="1">
        <p:scale>
          <a:sx n="105" d="100"/>
          <a:sy n="105" d="100"/>
        </p:scale>
        <p:origin x="1326" y="120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2" d="100"/>
          <a:sy n="92" d="100"/>
        </p:scale>
        <p:origin x="37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cs-CZ" alt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r>
              <a:rPr lang="cs-CZ" altLang="cs-CZ" dirty="0" smtClean="0"/>
              <a:t>29.01.2019</a:t>
            </a:r>
            <a:endParaRPr lang="cs-CZ" altLang="cs-CZ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cs-CZ" altLang="cs-CZ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6B147B9A-4F43-403C-887C-5D1684DFCE25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52117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r>
              <a:rPr lang="cs-CZ" altLang="cs-CZ" dirty="0" smtClean="0"/>
              <a:t>11.05.2018</a:t>
            </a:r>
            <a:endParaRPr lang="cs-CZ" altLang="cs-CZ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6763" y="744538"/>
            <a:ext cx="52641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cs-CZ" altLang="cs-CZ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FFCF4E96-EC00-4316-B61A-BE6D2F6D81A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99137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6675" y="1238250"/>
            <a:ext cx="8020050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6675" y="3971925"/>
            <a:ext cx="8020050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C18793-F678-4B97-9747-DEB9678B0A1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51346AE-4114-4F85-B4D8-240AAC3BD45C}" type="datetime1">
              <a:rPr lang="cs-CZ" altLang="cs-CZ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03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034351-BB32-4640-9E88-4905B593BED8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5E565DA-8A27-42E9-A368-A0D461C36BAC}" type="datetime1">
              <a:rPr lang="cs-CZ" altLang="cs-CZ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462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177800"/>
            <a:ext cx="1939925" cy="64119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19250" y="177800"/>
            <a:ext cx="5667375" cy="641191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2477F8-AD7D-4793-8809-A3AD3EA84333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81CFA41-F535-4B02-9167-B38DA3062DFA}" type="datetime1">
              <a:rPr lang="cs-CZ" altLang="cs-CZ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536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1F5A31-CE74-418A-AA90-F21EA677A75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B0A99AE-F3BF-4408-9138-FB8EA992D640}" type="datetime1">
              <a:rPr lang="cs-CZ" altLang="cs-CZ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094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1788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1788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B65086-02E7-430B-B752-D6612A0D991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8D238D1-A97D-45A4-A916-F538793D2FCA}" type="datetime1">
              <a:rPr lang="cs-CZ" altLang="cs-CZ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517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19250" y="1619250"/>
            <a:ext cx="3803650" cy="49704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75300" y="1619250"/>
            <a:ext cx="3803650" cy="49704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EA3C51-31D6-4DE4-B2C8-9278286A6529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99894F9-E5C9-47B7-A284-13A576462131}" type="datetime1">
              <a:rPr lang="cs-CZ" altLang="cs-CZ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674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3375" cy="14605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36600" y="1854200"/>
            <a:ext cx="452437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36600" y="2762250"/>
            <a:ext cx="4524375" cy="40624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13375" y="1854200"/>
            <a:ext cx="454660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13375" y="2762250"/>
            <a:ext cx="4546600" cy="40624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D0353A-7F37-49FC-BE8C-F5E82E7C71B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6A9E891-A3E3-4CF5-A768-3F2849921CA5}" type="datetime1">
              <a:rPr lang="cs-CZ" altLang="cs-CZ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578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C0B17-2FA6-46A2-8A00-D14AB5CCF4E2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0F6DA00-BD10-4CCC-8A0C-F0E4A5A92465}" type="datetime1">
              <a:rPr lang="cs-CZ" altLang="cs-CZ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8074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5A9315-E882-4E67-B3EC-9F8EE09E9BA3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A886561-23AD-4234-9767-49F079A19C9B}" type="datetime1">
              <a:rPr lang="cs-CZ" altLang="cs-CZ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0616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081CD5-8882-4D22-9D09-BB91F2A53353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BB353CC-EE54-444C-8E34-2B065918B5AC}" type="datetime1">
              <a:rPr lang="cs-CZ" altLang="cs-CZ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0765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4B714C-4D8B-464A-8039-57D88E7C41E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18AF91E-D5BF-47A9-BB75-E7E81BD54D18}" type="datetime1">
              <a:rPr lang="cs-CZ" altLang="cs-CZ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580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5" name="Picture 7" descr="pozad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36525"/>
            <a:ext cx="10902951" cy="770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2225" y="177800"/>
            <a:ext cx="42354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Nadpis prezentace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619250"/>
            <a:ext cx="77597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Název oddílu – úroveň 1</a:t>
            </a:r>
          </a:p>
          <a:p>
            <a:pPr lvl="1"/>
            <a:r>
              <a:rPr lang="cs-CZ" altLang="cs-CZ" smtClean="0"/>
              <a:t>Text oddílu – úroveň 2</a:t>
            </a:r>
          </a:p>
          <a:p>
            <a:pPr lvl="2"/>
            <a:r>
              <a:rPr lang="cs-CZ" altLang="cs-CZ" smtClean="0"/>
              <a:t>Text oddílu – úroveň 3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7369979" y="7005297"/>
            <a:ext cx="3330476" cy="29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9847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95363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072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bg2"/>
                </a:solidFill>
              </a:rPr>
              <a:t>Iveta Rabasová,</a:t>
            </a:r>
            <a:r>
              <a:rPr lang="cs-CZ" altLang="cs-CZ" sz="1400" baseline="0" dirty="0" smtClean="0">
                <a:solidFill>
                  <a:schemeClr val="bg2"/>
                </a:solidFill>
              </a:rPr>
              <a:t> </a:t>
            </a:r>
            <a:r>
              <a:rPr lang="cs-CZ" altLang="cs-CZ" sz="1400" dirty="0" smtClean="0">
                <a:solidFill>
                  <a:schemeClr val="bg2"/>
                </a:solidFill>
              </a:rPr>
              <a:t>Adéla Zvolánková</a:t>
            </a:r>
            <a:endParaRPr lang="cs-CZ" altLang="cs-CZ" sz="1400" dirty="0">
              <a:solidFill>
                <a:schemeClr val="bg2"/>
              </a:solidFill>
            </a:endParaRP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16639" y="7122319"/>
            <a:ext cx="886246" cy="186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8A442CDD-8248-4EA6-B308-8465445F7592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0" y="7124700"/>
            <a:ext cx="16383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50DF9A86-0245-43FB-84D6-0F38D7C3B8FA}" type="datetime1">
              <a:rPr lang="cs-CZ" altLang="cs-CZ"/>
              <a:pPr/>
              <a:t>29.01.2019</a:t>
            </a:fld>
            <a:endParaRPr lang="cs-CZ" altLang="cs-CZ" dirty="0"/>
          </a:p>
        </p:txBody>
      </p:sp>
      <p:pic>
        <p:nvPicPr>
          <p:cNvPr id="63499" name="Picture 11" descr="Logo bar poz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6948488"/>
            <a:ext cx="1081088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rgbClr val="DDDDD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9pPr>
    </p:titleStyle>
    <p:bodyStyle>
      <a:lvl1pPr algn="l" defTabSz="182563" rtl="0" eaLnBrk="1" fontAlgn="base" hangingPunct="1">
        <a:lnSpc>
          <a:spcPct val="113000"/>
        </a:lnSpc>
        <a:spcBef>
          <a:spcPct val="0"/>
        </a:spcBef>
        <a:spcAft>
          <a:spcPct val="0"/>
        </a:spcAft>
        <a:defRPr sz="2200" b="1" kern="1200">
          <a:solidFill>
            <a:srgbClr val="25A939"/>
          </a:solidFill>
          <a:latin typeface="+mn-lt"/>
          <a:ea typeface="+mn-ea"/>
          <a:cs typeface="+mn-cs"/>
        </a:defRPr>
      </a:lvl1pPr>
      <a:lvl2pPr marL="720725" indent="-457200" algn="l" defTabSz="182563" rtl="0" eaLnBrk="1" fontAlgn="base" hangingPunct="1">
        <a:lnSpc>
          <a:spcPct val="125000"/>
        </a:lnSpc>
        <a:spcBef>
          <a:spcPct val="0"/>
        </a:spcBef>
        <a:spcAft>
          <a:spcPct val="20000"/>
        </a:spcAft>
        <a:buClr>
          <a:srgbClr val="25A93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263525" algn="l" defTabSz="182563" rtl="0" eaLnBrk="1" fontAlgn="base" hangingPunct="1">
        <a:spcBef>
          <a:spcPct val="0"/>
        </a:spcBef>
        <a:spcAft>
          <a:spcPct val="0"/>
        </a:spcAft>
        <a:buClr>
          <a:srgbClr val="25A939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2292350" indent="-228600" algn="l" defTabSz="182563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7003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abasova@pkvysocina.cz" TargetMode="External"/><Relationship Id="rId2" Type="http://schemas.openxmlformats.org/officeDocument/2006/relationships/hyperlink" Target="mailto:zvolankova@pkvysocina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pozadi_uv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582415"/>
            <a:ext cx="10974388" cy="8179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4492" y="1404367"/>
            <a:ext cx="6333083" cy="1512168"/>
          </a:xfrm>
          <a:noFill/>
        </p:spPr>
        <p:txBody>
          <a:bodyPr wrap="none" anchor="t"/>
          <a:lstStyle/>
          <a:p>
            <a:pPr algn="l"/>
            <a:r>
              <a:rPr lang="cs-CZ" altLang="cs-CZ" sz="3600" b="0" dirty="0" smtClean="0"/>
              <a:t>Pracovní setkání IKAP, 29. </a:t>
            </a:r>
            <a:r>
              <a:rPr lang="cs-CZ" altLang="cs-CZ" sz="3600" b="0" dirty="0"/>
              <a:t>1</a:t>
            </a:r>
            <a:r>
              <a:rPr lang="cs-CZ" altLang="cs-CZ" sz="3600" b="0" dirty="0" smtClean="0"/>
              <a:t>. 2019</a:t>
            </a:r>
            <a:endParaRPr lang="cs-CZ" altLang="cs-CZ" sz="3600" b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74492" y="2776537"/>
            <a:ext cx="7056781" cy="860077"/>
          </a:xfrm>
          <a:noFill/>
        </p:spPr>
        <p:txBody>
          <a:bodyPr wrap="none"/>
          <a:lstStyle/>
          <a:p>
            <a:pPr algn="l"/>
            <a:r>
              <a:rPr lang="cs-CZ" altLang="cs-CZ" sz="2200" b="0" dirty="0" smtClean="0">
                <a:solidFill>
                  <a:srgbClr val="DDDDDD"/>
                </a:solidFill>
              </a:rPr>
              <a:t>Implementace Krajského akčního plánu Kraje Vysočina I</a:t>
            </a:r>
          </a:p>
          <a:p>
            <a:pPr algn="l"/>
            <a:r>
              <a:rPr lang="cs-CZ" altLang="cs-CZ" sz="2200" b="0" dirty="0">
                <a:solidFill>
                  <a:srgbClr val="DDDDDD"/>
                </a:solidFill>
              </a:rPr>
              <a:t>–</a:t>
            </a:r>
            <a:r>
              <a:rPr lang="cs-CZ" altLang="cs-CZ" sz="2200" b="0" dirty="0" smtClean="0">
                <a:solidFill>
                  <a:srgbClr val="DDDDDD"/>
                </a:solidFill>
              </a:rPr>
              <a:t> Učíme se ze života pro život</a:t>
            </a:r>
          </a:p>
          <a:p>
            <a:pPr algn="l"/>
            <a:endParaRPr lang="cs-CZ" altLang="cs-CZ" sz="2200" b="0" dirty="0" smtClean="0">
              <a:solidFill>
                <a:srgbClr val="DDDDDD"/>
              </a:solidFill>
            </a:endParaRPr>
          </a:p>
          <a:p>
            <a:pPr algn="l"/>
            <a:endParaRPr lang="cs-CZ" altLang="cs-CZ" sz="2200" b="0" dirty="0">
              <a:solidFill>
                <a:srgbClr val="DDDDDD"/>
              </a:solidFill>
            </a:endParaRPr>
          </a:p>
          <a:p>
            <a:pPr algn="l"/>
            <a:r>
              <a:rPr lang="cs-CZ" altLang="cs-CZ" sz="2200" b="0" dirty="0" smtClean="0">
                <a:solidFill>
                  <a:srgbClr val="DDDDDD"/>
                </a:solidFill>
              </a:rPr>
              <a:t>Ing. Zvolánková Adéla</a:t>
            </a:r>
          </a:p>
          <a:p>
            <a:pPr algn="l"/>
            <a:r>
              <a:rPr lang="cs-CZ" altLang="cs-CZ" sz="2200" b="0" dirty="0" smtClean="0">
                <a:solidFill>
                  <a:srgbClr val="DDDDDD"/>
                </a:solidFill>
              </a:rPr>
              <a:t>Bc. Rabasová Iveta</a:t>
            </a:r>
            <a:endParaRPr lang="cs-CZ" altLang="cs-CZ" sz="2200" b="0" dirty="0">
              <a:solidFill>
                <a:srgbClr val="DDDDDD"/>
              </a:solidFill>
            </a:endParaRPr>
          </a:p>
        </p:txBody>
      </p:sp>
      <p:pic>
        <p:nvPicPr>
          <p:cNvPr id="2062" name="Picture 14" descr="Logo bar po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964" y="6568678"/>
            <a:ext cx="2087562" cy="66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pychova.z\Desktop\Logolink_OP_VVV_hor_barva_c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39" y="6488486"/>
            <a:ext cx="4896542" cy="1014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tvorby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250" y="1619250"/>
            <a:ext cx="8335962" cy="4970463"/>
          </a:xfrm>
        </p:spPr>
        <p:txBody>
          <a:bodyPr/>
          <a:lstStyle/>
          <a:p>
            <a:pPr>
              <a:buClr>
                <a:srgbClr val="25A939"/>
              </a:buClr>
            </a:pPr>
            <a:endParaRPr lang="cs-CZ" dirty="0" smtClean="0">
              <a:solidFill>
                <a:srgbClr val="333333"/>
              </a:solidFill>
            </a:endParaRPr>
          </a:p>
          <a:p>
            <a:pPr marL="342900" indent="-342900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333333"/>
                </a:solidFill>
              </a:rPr>
              <a:t>I. etapa: červen – srpen 2018</a:t>
            </a:r>
          </a:p>
          <a:p>
            <a:pPr marL="342900" indent="-342900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333333"/>
                </a:solidFill>
              </a:rPr>
              <a:t>II. etapa: září – listopad 2018</a:t>
            </a:r>
          </a:p>
          <a:p>
            <a:pPr marL="342900" indent="-342900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333333"/>
                </a:solidFill>
              </a:rPr>
              <a:t>III. etapa: leden – březen 2019 - </a:t>
            </a:r>
            <a:r>
              <a:rPr lang="cs-CZ" dirty="0" smtClean="0">
                <a:solidFill>
                  <a:srgbClr val="FF0000"/>
                </a:solidFill>
              </a:rPr>
              <a:t>do</a:t>
            </a:r>
            <a:r>
              <a:rPr lang="cs-CZ" dirty="0" smtClean="0">
                <a:solidFill>
                  <a:srgbClr val="333333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15. 3. 2019 </a:t>
            </a:r>
          </a:p>
          <a:p>
            <a:pPr>
              <a:buClr>
                <a:srgbClr val="25A939"/>
              </a:buClr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dirty="0" smtClean="0">
                <a:solidFill>
                  <a:srgbClr val="FF0000"/>
                </a:solidFill>
              </a:rPr>
              <a:t>	5 metodických nástrojů </a:t>
            </a:r>
          </a:p>
          <a:p>
            <a:pPr marL="342900" indent="-342900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333333"/>
                </a:solidFill>
              </a:rPr>
              <a:t>IV. etapa: duben – červen 2019</a:t>
            </a:r>
          </a:p>
          <a:p>
            <a:pPr marL="342900" indent="-342900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333333"/>
                </a:solidFill>
              </a:rPr>
              <a:t>V. etapa: nové požadavky ze škol pro školní rok </a:t>
            </a:r>
            <a:r>
              <a:rPr lang="cs-CZ" dirty="0" smtClean="0">
                <a:solidFill>
                  <a:srgbClr val="333333"/>
                </a:solidFill>
              </a:rPr>
              <a:t>2019 / 2020</a:t>
            </a:r>
            <a:endParaRPr lang="cs-CZ" dirty="0">
              <a:solidFill>
                <a:srgbClr val="333333"/>
              </a:solidFill>
            </a:endParaRPr>
          </a:p>
          <a:p>
            <a:pPr marL="342900" indent="-342900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333333"/>
                </a:solidFill>
              </a:rPr>
              <a:t>Stanovit priority inovace, aktivizace výuky</a:t>
            </a:r>
          </a:p>
          <a:p>
            <a:pPr marL="342900" indent="-342900">
              <a:buClr>
                <a:srgbClr val="25A939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333333"/>
              </a:solidFill>
            </a:endParaRPr>
          </a:p>
          <a:p>
            <a:pPr marL="342900" indent="-342900">
              <a:buClr>
                <a:srgbClr val="25A939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srgbClr val="333333"/>
              </a:solidFill>
            </a:endParaRPr>
          </a:p>
          <a:p>
            <a:endParaRPr lang="cs-CZ" dirty="0" smtClean="0">
              <a:solidFill>
                <a:srgbClr val="333333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F5A31-CE74-418A-AA90-F21EA677A75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B0A99AE-F3BF-4408-9138-FB8EA992D640}" type="datetime1">
              <a:rPr lang="cs-CZ" altLang="cs-CZ" smtClean="0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7000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Aktivizace nových metodiků pro tvorbu nástrojů</a:t>
            </a:r>
          </a:p>
          <a:p>
            <a:endParaRPr lang="cs-CZ" dirty="0" smtClean="0"/>
          </a:p>
          <a:p>
            <a:pPr marL="342900" indent="-342900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333333"/>
                </a:solidFill>
              </a:rPr>
              <a:t>Jazykové kompetence – SŠ,</a:t>
            </a:r>
          </a:p>
          <a:p>
            <a:pPr marL="342900" indent="-342900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333333"/>
                </a:solidFill>
              </a:rPr>
              <a:t>ICT kompetence – ZŠ, SŠ,</a:t>
            </a:r>
          </a:p>
          <a:p>
            <a:pPr marL="342900" indent="-342900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333333"/>
                </a:solidFill>
              </a:rPr>
              <a:t>Matematická gramotnost – ZŠ,</a:t>
            </a:r>
            <a:endParaRPr lang="cs-CZ" dirty="0">
              <a:solidFill>
                <a:srgbClr val="333333"/>
              </a:solidFill>
            </a:endParaRPr>
          </a:p>
          <a:p>
            <a:pPr marL="342900" indent="-342900"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333333"/>
                </a:solidFill>
              </a:rPr>
              <a:t>Čtenářská gramotnost – ZŠ, SŠ.</a:t>
            </a:r>
          </a:p>
          <a:p>
            <a:pPr marL="342900" indent="-342900">
              <a:buClr>
                <a:srgbClr val="25A939"/>
              </a:buClr>
              <a:buFont typeface="Wingdings" panose="05000000000000000000" pitchFamily="2" charset="2"/>
              <a:buChar char="§"/>
            </a:pPr>
            <a:endParaRPr lang="cs-CZ" dirty="0">
              <a:solidFill>
                <a:srgbClr val="333333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F5A31-CE74-418A-AA90-F21EA677A75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B0A99AE-F3BF-4408-9138-FB8EA992D640}" type="datetime1">
              <a:rPr lang="cs-CZ" altLang="cs-CZ" smtClean="0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740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2225" y="177800"/>
            <a:ext cx="5546725" cy="433388"/>
          </a:xfrm>
        </p:spPr>
        <p:txBody>
          <a:bodyPr/>
          <a:lstStyle/>
          <a:p>
            <a:r>
              <a:rPr lang="cs-CZ" dirty="0" smtClean="0"/>
              <a:t>KONTAKT – METODICKÉ GARANTKY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204" y="1044328"/>
            <a:ext cx="9361040" cy="5545386"/>
          </a:xfrm>
        </p:spPr>
        <p:txBody>
          <a:bodyPr/>
          <a:lstStyle/>
          <a:p>
            <a:pPr algn="ctr"/>
            <a:r>
              <a:rPr lang="cs-CZ" dirty="0" smtClean="0"/>
              <a:t>DĚKUJEME ZA POZORNOST.</a:t>
            </a:r>
          </a:p>
          <a:p>
            <a:pPr marL="0" lvl="1" indent="0" algn="ctr">
              <a:spcBef>
                <a:spcPts val="600"/>
              </a:spcBef>
              <a:buNone/>
            </a:pPr>
            <a:r>
              <a:rPr lang="cs-CZ" b="1" dirty="0">
                <a:solidFill>
                  <a:srgbClr val="002072"/>
                </a:solidFill>
              </a:rPr>
              <a:t>Dotazy, náměty, </a:t>
            </a:r>
            <a:r>
              <a:rPr lang="cs-CZ" b="1" dirty="0" smtClean="0">
                <a:solidFill>
                  <a:srgbClr val="002072"/>
                </a:solidFill>
              </a:rPr>
              <a:t>připomínky.</a:t>
            </a:r>
            <a:endParaRPr lang="cs-CZ" b="1" dirty="0">
              <a:solidFill>
                <a:srgbClr val="002072"/>
              </a:solidFill>
            </a:endParaRPr>
          </a:p>
          <a:p>
            <a:pPr marL="0" lvl="1" indent="0" algn="ctr">
              <a:spcBef>
                <a:spcPts val="600"/>
              </a:spcBef>
            </a:pPr>
            <a:endParaRPr lang="cs-CZ" sz="1000" b="1" u="sng" dirty="0" smtClean="0">
              <a:solidFill>
                <a:srgbClr val="002072"/>
              </a:solidFill>
            </a:endParaRPr>
          </a:p>
          <a:p>
            <a:pPr marL="0" lvl="1" indent="0">
              <a:lnSpc>
                <a:spcPct val="90000"/>
              </a:lnSpc>
              <a:spcBef>
                <a:spcPts val="1200"/>
              </a:spcBef>
            </a:pPr>
            <a:r>
              <a:rPr lang="cs-CZ" sz="2400" b="1" u="sng" dirty="0" smtClean="0">
                <a:solidFill>
                  <a:srgbClr val="002072"/>
                </a:solidFill>
              </a:rPr>
              <a:t> Odborná metodická garantka aktivizačních nástrojů</a:t>
            </a:r>
            <a:r>
              <a:rPr lang="cs-CZ" sz="2400" b="1" dirty="0" smtClean="0">
                <a:solidFill>
                  <a:srgbClr val="002072"/>
                </a:solidFill>
              </a:rPr>
              <a:t>:</a:t>
            </a:r>
          </a:p>
          <a:p>
            <a:pPr marL="0" lvl="1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400" b="1" dirty="0">
                <a:solidFill>
                  <a:srgbClr val="002072"/>
                </a:solidFill>
              </a:rPr>
              <a:t>	</a:t>
            </a:r>
            <a:r>
              <a:rPr lang="cs-CZ" sz="2400" b="1" dirty="0" smtClean="0">
                <a:solidFill>
                  <a:srgbClr val="002072"/>
                </a:solidFill>
              </a:rPr>
              <a:t>Ing. Adéla Zvolánková, </a:t>
            </a:r>
            <a:r>
              <a:rPr lang="cs-CZ" sz="2400" b="1" dirty="0" smtClean="0">
                <a:solidFill>
                  <a:srgbClr val="002072"/>
                </a:solidFill>
                <a:hlinkClick r:id="rId2"/>
              </a:rPr>
              <a:t>zvolankova@pkvysocina.cz</a:t>
            </a:r>
            <a:endParaRPr lang="cs-CZ" sz="2400" b="1" dirty="0" smtClean="0">
              <a:solidFill>
                <a:srgbClr val="002072"/>
              </a:solidFill>
            </a:endParaRPr>
          </a:p>
          <a:p>
            <a:pPr marL="0" lvl="1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400" b="1" dirty="0">
                <a:solidFill>
                  <a:srgbClr val="002072"/>
                </a:solidFill>
              </a:rPr>
              <a:t>	</a:t>
            </a:r>
            <a:r>
              <a:rPr lang="cs-CZ" sz="2400" b="1" dirty="0" smtClean="0">
                <a:solidFill>
                  <a:srgbClr val="002072"/>
                </a:solidFill>
              </a:rPr>
              <a:t>Tel. 730 588 776</a:t>
            </a:r>
          </a:p>
          <a:p>
            <a:pPr marL="0" lvl="1" indent="0">
              <a:lnSpc>
                <a:spcPct val="90000"/>
              </a:lnSpc>
              <a:spcBef>
                <a:spcPts val="1200"/>
              </a:spcBef>
            </a:pPr>
            <a:endParaRPr lang="cs-CZ" sz="2400" b="1" dirty="0" smtClean="0">
              <a:solidFill>
                <a:srgbClr val="002072"/>
              </a:solidFill>
            </a:endParaRPr>
          </a:p>
          <a:p>
            <a:pPr marL="0" lvl="1" indent="0">
              <a:lnSpc>
                <a:spcPct val="90000"/>
              </a:lnSpc>
              <a:spcBef>
                <a:spcPts val="1200"/>
              </a:spcBef>
            </a:pPr>
            <a:r>
              <a:rPr lang="cs-CZ" sz="2400" b="1" u="sng" dirty="0" smtClean="0">
                <a:solidFill>
                  <a:srgbClr val="002072"/>
                </a:solidFill>
              </a:rPr>
              <a:t> Odborná metodická garantka transferových nástrojů: </a:t>
            </a:r>
          </a:p>
          <a:p>
            <a:pPr marL="0" lvl="1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400" b="1" dirty="0">
                <a:solidFill>
                  <a:srgbClr val="002072"/>
                </a:solidFill>
              </a:rPr>
              <a:t>	</a:t>
            </a:r>
            <a:r>
              <a:rPr lang="cs-CZ" sz="2400" b="1" dirty="0" smtClean="0">
                <a:solidFill>
                  <a:srgbClr val="002072"/>
                </a:solidFill>
              </a:rPr>
              <a:t>Bc. Iveta Rabasová, </a:t>
            </a:r>
            <a:r>
              <a:rPr lang="cs-CZ" sz="2400" b="1" dirty="0" smtClean="0">
                <a:solidFill>
                  <a:srgbClr val="002072"/>
                </a:solidFill>
                <a:hlinkClick r:id="rId3"/>
              </a:rPr>
              <a:t>rabasova@pkvysocina.cz</a:t>
            </a:r>
            <a:endParaRPr lang="cs-CZ" sz="2400" b="1" dirty="0" smtClean="0">
              <a:solidFill>
                <a:srgbClr val="002072"/>
              </a:solidFill>
            </a:endParaRPr>
          </a:p>
          <a:p>
            <a:pPr marL="0" lvl="1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400" b="1" dirty="0">
                <a:solidFill>
                  <a:srgbClr val="002072"/>
                </a:solidFill>
              </a:rPr>
              <a:t>	</a:t>
            </a:r>
            <a:r>
              <a:rPr lang="cs-CZ" sz="2400" b="1" dirty="0" smtClean="0">
                <a:solidFill>
                  <a:srgbClr val="002072"/>
                </a:solidFill>
              </a:rPr>
              <a:t>Tel. 730 588 777</a:t>
            </a:r>
          </a:p>
          <a:p>
            <a:pPr algn="ctr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F5A31-CE74-418A-AA90-F21EA677A75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B0A99AE-F3BF-4408-9138-FB8EA992D640}" type="datetime1">
              <a:rPr lang="cs-CZ" altLang="cs-CZ" smtClean="0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698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8A73-F841-46FD-BA6E-9AF9ACB36F27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A610AD1-9CE9-4B88-A4F8-9A670DC0CA1C}" type="datetime1">
              <a:rPr lang="cs-CZ" altLang="cs-CZ"/>
              <a:pPr/>
              <a:t>29.01.2019</a:t>
            </a:fld>
            <a:endParaRPr lang="cs-CZ" altLang="cs-CZ" dirty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r>
              <a:rPr lang="cs-CZ" altLang="cs-CZ" dirty="0" smtClean="0"/>
              <a:t>PROGRAM PREZENTACE</a:t>
            </a:r>
            <a:endParaRPr lang="cs-CZ" altLang="cs-CZ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0276" y="1476376"/>
            <a:ext cx="7848674" cy="5113338"/>
          </a:xfrm>
          <a:noFill/>
        </p:spPr>
        <p:txBody>
          <a:bodyPr/>
          <a:lstStyle/>
          <a:p>
            <a:r>
              <a:rPr lang="cs-CZ" altLang="cs-CZ" sz="2800" dirty="0" smtClean="0"/>
              <a:t>Body:</a:t>
            </a:r>
          </a:p>
          <a:p>
            <a:endParaRPr lang="cs-CZ" altLang="cs-CZ" dirty="0"/>
          </a:p>
          <a:p>
            <a:pPr lvl="1"/>
            <a:r>
              <a:rPr lang="cs-CZ" altLang="cs-CZ" sz="2400" b="1" dirty="0" smtClean="0">
                <a:solidFill>
                  <a:srgbClr val="333333"/>
                </a:solidFill>
              </a:rPr>
              <a:t>Přehled tvorby metodických nástrojů </a:t>
            </a:r>
          </a:p>
          <a:p>
            <a:pPr marL="263525" lvl="1" indent="0">
              <a:buNone/>
            </a:pPr>
            <a:r>
              <a:rPr lang="cs-CZ" altLang="cs-CZ" sz="2400" b="1" dirty="0">
                <a:solidFill>
                  <a:srgbClr val="333333"/>
                </a:solidFill>
              </a:rPr>
              <a:t> </a:t>
            </a:r>
            <a:r>
              <a:rPr lang="cs-CZ" altLang="cs-CZ" sz="2400" b="1" dirty="0" smtClean="0">
                <a:solidFill>
                  <a:srgbClr val="333333"/>
                </a:solidFill>
              </a:rPr>
              <a:t>    (počty nástrojů do rozvíjených oblastí, předmětů)</a:t>
            </a:r>
          </a:p>
          <a:p>
            <a:pPr lvl="1"/>
            <a:r>
              <a:rPr lang="cs-CZ" altLang="cs-CZ" sz="2400" b="1" dirty="0" smtClean="0">
                <a:solidFill>
                  <a:srgbClr val="333333"/>
                </a:solidFill>
              </a:rPr>
              <a:t>Shrnutí výstupů z reflexivních zpráv</a:t>
            </a:r>
          </a:p>
          <a:p>
            <a:pPr lvl="1"/>
            <a:r>
              <a:rPr lang="cs-CZ" altLang="cs-CZ" sz="2400" b="1" dirty="0" smtClean="0">
                <a:solidFill>
                  <a:srgbClr val="333333"/>
                </a:solidFill>
              </a:rPr>
              <a:t>Cílení a požadavky III. etapy</a:t>
            </a:r>
          </a:p>
          <a:p>
            <a:pPr lvl="1"/>
            <a:r>
              <a:rPr lang="cs-CZ" altLang="cs-CZ" sz="2400" b="1" dirty="0" smtClean="0">
                <a:solidFill>
                  <a:srgbClr val="333333"/>
                </a:solidFill>
              </a:rPr>
              <a:t>Harmonogram tvorby metodických nástrojů </a:t>
            </a:r>
          </a:p>
          <a:p>
            <a:pPr lvl="1"/>
            <a:r>
              <a:rPr lang="cs-CZ" altLang="cs-CZ" sz="2400" b="1" dirty="0" smtClean="0">
                <a:solidFill>
                  <a:srgbClr val="333333"/>
                </a:solidFill>
              </a:rPr>
              <a:t>Aktivizace nových metodiků</a:t>
            </a:r>
            <a:endParaRPr lang="cs-CZ" altLang="cs-CZ" sz="2400" b="1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FEEF6-C073-4CBB-8BF2-56BFA9CF339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98425F8-3385-419B-A2A5-435F69BE7B6F}" type="datetime1">
              <a:rPr lang="cs-CZ" altLang="cs-CZ"/>
              <a:pPr/>
              <a:t>29.01.2019</a:t>
            </a:fld>
            <a:endParaRPr lang="cs-CZ" altLang="cs-CZ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969271" cy="433388"/>
          </a:xfrm>
          <a:noFill/>
        </p:spPr>
        <p:txBody>
          <a:bodyPr wrap="none"/>
          <a:lstStyle/>
          <a:p>
            <a:r>
              <a:rPr lang="cs-CZ" altLang="cs-CZ" dirty="0" smtClean="0"/>
              <a:t>METODICKÉ NÁSTROJE – I. </a:t>
            </a:r>
            <a:r>
              <a:rPr lang="cs-CZ" altLang="cs-CZ" dirty="0"/>
              <a:t>a</a:t>
            </a:r>
            <a:r>
              <a:rPr lang="cs-CZ" altLang="cs-CZ" smtClean="0"/>
              <a:t> </a:t>
            </a:r>
            <a:r>
              <a:rPr lang="cs-CZ" altLang="cs-CZ" dirty="0" smtClean="0"/>
              <a:t>II. etapa</a:t>
            </a:r>
            <a:endParaRPr lang="cs-CZ" altLang="cs-CZ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34132" y="1188343"/>
            <a:ext cx="9841731" cy="5328591"/>
          </a:xfrm>
          <a:noFill/>
        </p:spPr>
        <p:txBody>
          <a:bodyPr/>
          <a:lstStyle/>
          <a:p>
            <a:pPr marL="230980" lvl="1" indent="0">
              <a:spcBef>
                <a:spcPts val="1052"/>
              </a:spcBef>
              <a:spcAft>
                <a:spcPts val="0"/>
              </a:spcAft>
              <a:buNone/>
              <a:defRPr/>
            </a:pPr>
            <a:r>
              <a:rPr lang="cs-CZ" altLang="cs-CZ" sz="1900" b="1" dirty="0">
                <a:solidFill>
                  <a:srgbClr val="25A939"/>
                </a:solidFill>
              </a:rPr>
              <a:t>AKTIVIZAČNÍ NÁSTROJE</a:t>
            </a:r>
          </a:p>
          <a:p>
            <a:pPr lvl="1">
              <a:defRPr/>
            </a:pPr>
            <a:r>
              <a:rPr lang="cs-CZ" altLang="cs-CZ" sz="1900" b="1" dirty="0"/>
              <a:t>Celkem vytvořeno a schváleno </a:t>
            </a:r>
            <a:r>
              <a:rPr lang="cs-CZ" altLang="cs-CZ" sz="1900" b="1" dirty="0" smtClean="0"/>
              <a:t>226 metodických </a:t>
            </a:r>
            <a:r>
              <a:rPr lang="cs-CZ" altLang="cs-CZ" sz="1900" b="1" dirty="0"/>
              <a:t>nástrojů </a:t>
            </a:r>
          </a:p>
          <a:p>
            <a:pPr lvl="1">
              <a:defRPr/>
            </a:pPr>
            <a:r>
              <a:rPr lang="cs-CZ" altLang="cs-CZ" sz="1900" b="1" dirty="0"/>
              <a:t>Rozvíjená oblast Podnikavost – </a:t>
            </a:r>
            <a:r>
              <a:rPr lang="cs-CZ" altLang="cs-CZ" sz="1900" b="1" dirty="0" smtClean="0"/>
              <a:t>ZŠ 25 , SŠ 35, ZŠ i SŠ 25 </a:t>
            </a:r>
            <a:endParaRPr lang="cs-CZ" altLang="cs-CZ" sz="1900" b="1" dirty="0"/>
          </a:p>
          <a:p>
            <a:pPr lvl="1">
              <a:defRPr/>
            </a:pPr>
            <a:r>
              <a:rPr lang="cs-CZ" altLang="cs-CZ" sz="1900" b="1" dirty="0"/>
              <a:t>Rozvíjená oblast </a:t>
            </a:r>
            <a:r>
              <a:rPr lang="cs-CZ" altLang="cs-CZ" sz="1900" b="1" dirty="0" smtClean="0"/>
              <a:t>Polytechnika – ZŠ 40, SŠ 25, ZŠ i SŠ 18</a:t>
            </a:r>
            <a:endParaRPr lang="cs-CZ" altLang="cs-CZ" sz="1900" b="1" dirty="0"/>
          </a:p>
          <a:p>
            <a:pPr lvl="1">
              <a:defRPr/>
            </a:pPr>
            <a:r>
              <a:rPr lang="cs-CZ" altLang="cs-CZ" sz="1900" b="1" dirty="0"/>
              <a:t>Ro</a:t>
            </a:r>
            <a:r>
              <a:rPr lang="cs-CZ" altLang="cs-CZ" sz="1900" b="1" dirty="0" smtClean="0"/>
              <a:t>zvíjená oblast </a:t>
            </a:r>
            <a:r>
              <a:rPr lang="cs-CZ" altLang="cs-CZ" sz="1900" b="1" dirty="0"/>
              <a:t>Kariéra – </a:t>
            </a:r>
            <a:r>
              <a:rPr lang="cs-CZ" altLang="cs-CZ" sz="1900" b="1" dirty="0" smtClean="0"/>
              <a:t>ZŠ 16 , SŠ 31, ZŠ i SŠ 11 </a:t>
            </a:r>
            <a:endParaRPr lang="cs-CZ" altLang="cs-CZ" sz="1900" b="1" dirty="0"/>
          </a:p>
          <a:p>
            <a:pPr lvl="1">
              <a:defRPr/>
            </a:pPr>
            <a:endParaRPr lang="cs-CZ" altLang="cs-CZ" sz="1900" b="1" dirty="0"/>
          </a:p>
          <a:p>
            <a:pPr marL="230980" lvl="1" indent="0">
              <a:spcBef>
                <a:spcPts val="1052"/>
              </a:spcBef>
              <a:spcAft>
                <a:spcPts val="0"/>
              </a:spcAft>
              <a:buNone/>
              <a:defRPr/>
            </a:pPr>
            <a:r>
              <a:rPr lang="cs-CZ" altLang="cs-CZ" sz="1900" b="1" dirty="0">
                <a:solidFill>
                  <a:srgbClr val="25A939"/>
                </a:solidFill>
              </a:rPr>
              <a:t>TRANSFEROVÉ NÁSTROJE:</a:t>
            </a:r>
          </a:p>
          <a:p>
            <a:pPr lvl="1">
              <a:defRPr/>
            </a:pPr>
            <a:r>
              <a:rPr lang="cs-CZ" altLang="cs-CZ" sz="1900" b="1" dirty="0" smtClean="0"/>
              <a:t>Celkem </a:t>
            </a:r>
            <a:r>
              <a:rPr lang="cs-CZ" altLang="cs-CZ" sz="1900" b="1" dirty="0"/>
              <a:t>vytvořeno a schváleno </a:t>
            </a:r>
            <a:r>
              <a:rPr lang="cs-CZ" altLang="cs-CZ" sz="1900" b="1" dirty="0" smtClean="0"/>
              <a:t>296 metodických </a:t>
            </a:r>
            <a:r>
              <a:rPr lang="cs-CZ" altLang="cs-CZ" sz="1900" b="1" dirty="0"/>
              <a:t>nástrojů </a:t>
            </a:r>
            <a:endParaRPr lang="cs-CZ" altLang="cs-CZ" sz="1900" b="1" dirty="0" smtClean="0"/>
          </a:p>
          <a:p>
            <a:pPr lvl="1">
              <a:defRPr/>
            </a:pPr>
            <a:r>
              <a:rPr lang="cs-CZ" altLang="cs-CZ" sz="1900" b="1" dirty="0" smtClean="0"/>
              <a:t>Rozvíjená oblast Jazyky – SŠ 26, ZŠ i SŠ 17</a:t>
            </a:r>
          </a:p>
          <a:p>
            <a:pPr lvl="1">
              <a:defRPr/>
            </a:pPr>
            <a:r>
              <a:rPr lang="cs-CZ" altLang="cs-CZ" sz="1900" b="1" dirty="0" smtClean="0"/>
              <a:t>Rozvíjená oblast ICT – ZŠ 34, SŠ 35, ZŠ</a:t>
            </a:r>
            <a:r>
              <a:rPr lang="cs-CZ" altLang="cs-CZ" sz="1900" b="1" dirty="0"/>
              <a:t> </a:t>
            </a:r>
            <a:r>
              <a:rPr lang="cs-CZ" altLang="cs-CZ" sz="1900" b="1" dirty="0" smtClean="0"/>
              <a:t>i SŠ 31 </a:t>
            </a:r>
          </a:p>
          <a:p>
            <a:pPr lvl="1">
              <a:defRPr/>
            </a:pPr>
            <a:r>
              <a:rPr lang="cs-CZ" altLang="cs-CZ" sz="1900" b="1" dirty="0" smtClean="0"/>
              <a:t>Rozvíjená oblast Čtenářská </a:t>
            </a:r>
            <a:r>
              <a:rPr lang="cs-CZ" altLang="cs-CZ" sz="1900" b="1" dirty="0"/>
              <a:t>gramotnost </a:t>
            </a:r>
            <a:r>
              <a:rPr lang="cs-CZ" altLang="cs-CZ" sz="1900" b="1" dirty="0" smtClean="0"/>
              <a:t>– ZŠ 35, SŠ 16, ZŠ i SŠ 27 </a:t>
            </a:r>
          </a:p>
          <a:p>
            <a:pPr lvl="1">
              <a:defRPr/>
            </a:pPr>
            <a:r>
              <a:rPr lang="cs-CZ" altLang="cs-CZ" sz="1900" b="1" dirty="0" smtClean="0"/>
              <a:t>Rozvíjená oblast Matematická gramotnost – ZŠ 24, SŠ 36, ZŠ i SŠ 16</a:t>
            </a:r>
            <a:endParaRPr lang="cs-CZ" altLang="cs-CZ" sz="14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POŽADAVEK </a:t>
            </a:r>
            <a:r>
              <a:rPr lang="cs-CZ" dirty="0"/>
              <a:t>x</a:t>
            </a:r>
            <a:r>
              <a:rPr lang="cs-CZ" dirty="0" smtClean="0"/>
              <a:t> REALITA ZŠ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C0B17-2FA6-46A2-8A00-D14AB5CCF4E2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0F6DA00-BD10-4CCC-8A0C-F0E4A5A92465}" type="datetime1">
              <a:rPr lang="cs-CZ" altLang="cs-CZ" smtClean="0"/>
              <a:pPr/>
              <a:t>29.01.2019</a:t>
            </a:fld>
            <a:endParaRPr lang="cs-CZ" alt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156428"/>
              </p:ext>
            </p:extLst>
          </p:nvPr>
        </p:nvGraphicFramePr>
        <p:xfrm>
          <a:off x="450150" y="828286"/>
          <a:ext cx="10009117" cy="5688648"/>
        </p:xfrm>
        <a:graphic>
          <a:graphicData uri="http://schemas.openxmlformats.org/drawingml/2006/table">
            <a:tbl>
              <a:tblPr/>
              <a:tblGrid>
                <a:gridCol w="1205287">
                  <a:extLst>
                    <a:ext uri="{9D8B030D-6E8A-4147-A177-3AD203B41FA5}">
                      <a16:colId xmlns:a16="http://schemas.microsoft.com/office/drawing/2014/main" val="2344128279"/>
                    </a:ext>
                  </a:extLst>
                </a:gridCol>
                <a:gridCol w="628845">
                  <a:extLst>
                    <a:ext uri="{9D8B030D-6E8A-4147-A177-3AD203B41FA5}">
                      <a16:colId xmlns:a16="http://schemas.microsoft.com/office/drawing/2014/main" val="2581306041"/>
                    </a:ext>
                  </a:extLst>
                </a:gridCol>
                <a:gridCol w="628845">
                  <a:extLst>
                    <a:ext uri="{9D8B030D-6E8A-4147-A177-3AD203B41FA5}">
                      <a16:colId xmlns:a16="http://schemas.microsoft.com/office/drawing/2014/main" val="120451106"/>
                    </a:ext>
                  </a:extLst>
                </a:gridCol>
                <a:gridCol w="628845">
                  <a:extLst>
                    <a:ext uri="{9D8B030D-6E8A-4147-A177-3AD203B41FA5}">
                      <a16:colId xmlns:a16="http://schemas.microsoft.com/office/drawing/2014/main" val="67523560"/>
                    </a:ext>
                  </a:extLst>
                </a:gridCol>
                <a:gridCol w="628845">
                  <a:extLst>
                    <a:ext uri="{9D8B030D-6E8A-4147-A177-3AD203B41FA5}">
                      <a16:colId xmlns:a16="http://schemas.microsoft.com/office/drawing/2014/main" val="1338185189"/>
                    </a:ext>
                  </a:extLst>
                </a:gridCol>
                <a:gridCol w="628845">
                  <a:extLst>
                    <a:ext uri="{9D8B030D-6E8A-4147-A177-3AD203B41FA5}">
                      <a16:colId xmlns:a16="http://schemas.microsoft.com/office/drawing/2014/main" val="835296791"/>
                    </a:ext>
                  </a:extLst>
                </a:gridCol>
                <a:gridCol w="628845">
                  <a:extLst>
                    <a:ext uri="{9D8B030D-6E8A-4147-A177-3AD203B41FA5}">
                      <a16:colId xmlns:a16="http://schemas.microsoft.com/office/drawing/2014/main" val="1709419603"/>
                    </a:ext>
                  </a:extLst>
                </a:gridCol>
                <a:gridCol w="628845">
                  <a:extLst>
                    <a:ext uri="{9D8B030D-6E8A-4147-A177-3AD203B41FA5}">
                      <a16:colId xmlns:a16="http://schemas.microsoft.com/office/drawing/2014/main" val="1204967158"/>
                    </a:ext>
                  </a:extLst>
                </a:gridCol>
                <a:gridCol w="628845">
                  <a:extLst>
                    <a:ext uri="{9D8B030D-6E8A-4147-A177-3AD203B41FA5}">
                      <a16:colId xmlns:a16="http://schemas.microsoft.com/office/drawing/2014/main" val="2943194922"/>
                    </a:ext>
                  </a:extLst>
                </a:gridCol>
                <a:gridCol w="628845">
                  <a:extLst>
                    <a:ext uri="{9D8B030D-6E8A-4147-A177-3AD203B41FA5}">
                      <a16:colId xmlns:a16="http://schemas.microsoft.com/office/drawing/2014/main" val="2940480836"/>
                    </a:ext>
                  </a:extLst>
                </a:gridCol>
                <a:gridCol w="628845">
                  <a:extLst>
                    <a:ext uri="{9D8B030D-6E8A-4147-A177-3AD203B41FA5}">
                      <a16:colId xmlns:a16="http://schemas.microsoft.com/office/drawing/2014/main" val="2235206461"/>
                    </a:ext>
                  </a:extLst>
                </a:gridCol>
                <a:gridCol w="628845">
                  <a:extLst>
                    <a:ext uri="{9D8B030D-6E8A-4147-A177-3AD203B41FA5}">
                      <a16:colId xmlns:a16="http://schemas.microsoft.com/office/drawing/2014/main" val="1868345056"/>
                    </a:ext>
                  </a:extLst>
                </a:gridCol>
                <a:gridCol w="628845">
                  <a:extLst>
                    <a:ext uri="{9D8B030D-6E8A-4147-A177-3AD203B41FA5}">
                      <a16:colId xmlns:a16="http://schemas.microsoft.com/office/drawing/2014/main" val="677040929"/>
                    </a:ext>
                  </a:extLst>
                </a:gridCol>
                <a:gridCol w="628845">
                  <a:extLst>
                    <a:ext uri="{9D8B030D-6E8A-4147-A177-3AD203B41FA5}">
                      <a16:colId xmlns:a16="http://schemas.microsoft.com/office/drawing/2014/main" val="2320277100"/>
                    </a:ext>
                  </a:extLst>
                </a:gridCol>
                <a:gridCol w="628845">
                  <a:extLst>
                    <a:ext uri="{9D8B030D-6E8A-4147-A177-3AD203B41FA5}">
                      <a16:colId xmlns:a16="http://schemas.microsoft.com/office/drawing/2014/main" val="3021031532"/>
                    </a:ext>
                  </a:extLst>
                </a:gridCol>
              </a:tblGrid>
              <a:tr h="32030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AKTIVIZAČNÍ NÁSTROJE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TRANSFEROVÉ NÁSTROJE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418776"/>
                  </a:ext>
                </a:extLst>
              </a:tr>
              <a:tr h="777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kompetence k podnikavosti, iniciativě a kreativitě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polytechnická výchova </a:t>
                      </a:r>
                      <a:b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(technické, přírodovědné kompetence a EVVO)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kariérové poradenství </a:t>
                      </a:r>
                      <a:b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(kompetence k utváření a řízení kariéry žáků)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jazykové kompetence v „nejazykových“ předmětech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ICT kompetence mimo oborový předmět Informatika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čtenářská gramotnost mimo výuku ČJ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matematická gramotnost mimo výuku 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918661"/>
                  </a:ext>
                </a:extLst>
              </a:tr>
              <a:tr h="30963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861685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Dějepis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756344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770816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Fyzika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5322182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Hudební výchova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638332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427382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200592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Matematika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60459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1665398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Pracovní činnosti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638083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Přírodopis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789545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007041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Výchova ke zdraví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683719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Výchova k občan.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119485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Výtvarná výchova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655518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Zeměpis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723074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ZSV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995176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56496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258140"/>
                  </a:ext>
                </a:extLst>
              </a:tr>
              <a:tr h="21353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790000"/>
                  </a:ext>
                </a:extLst>
              </a:tr>
              <a:tr h="224215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975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43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POŽADAVEK x REALITA SŠ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C0B17-2FA6-46A2-8A00-D14AB5CCF4E2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0F6DA00-BD10-4CCC-8A0C-F0E4A5A92465}" type="datetime1">
              <a:rPr lang="cs-CZ" altLang="cs-CZ" smtClean="0"/>
              <a:pPr/>
              <a:t>29.01.2019</a:t>
            </a:fld>
            <a:endParaRPr lang="cs-CZ" alt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076866"/>
              </p:ext>
            </p:extLst>
          </p:nvPr>
        </p:nvGraphicFramePr>
        <p:xfrm>
          <a:off x="162119" y="756299"/>
          <a:ext cx="10531277" cy="5832643"/>
        </p:xfrm>
        <a:graphic>
          <a:graphicData uri="http://schemas.openxmlformats.org/drawingml/2006/table">
            <a:tbl>
              <a:tblPr/>
              <a:tblGrid>
                <a:gridCol w="1174265">
                  <a:extLst>
                    <a:ext uri="{9D8B030D-6E8A-4147-A177-3AD203B41FA5}">
                      <a16:colId xmlns:a16="http://schemas.microsoft.com/office/drawing/2014/main" val="3100060938"/>
                    </a:ext>
                  </a:extLst>
                </a:gridCol>
                <a:gridCol w="782844">
                  <a:extLst>
                    <a:ext uri="{9D8B030D-6E8A-4147-A177-3AD203B41FA5}">
                      <a16:colId xmlns:a16="http://schemas.microsoft.com/office/drawing/2014/main" val="4171363718"/>
                    </a:ext>
                  </a:extLst>
                </a:gridCol>
                <a:gridCol w="647871">
                  <a:extLst>
                    <a:ext uri="{9D8B030D-6E8A-4147-A177-3AD203B41FA5}">
                      <a16:colId xmlns:a16="http://schemas.microsoft.com/office/drawing/2014/main" val="2984585944"/>
                    </a:ext>
                  </a:extLst>
                </a:gridCol>
                <a:gridCol w="647871">
                  <a:extLst>
                    <a:ext uri="{9D8B030D-6E8A-4147-A177-3AD203B41FA5}">
                      <a16:colId xmlns:a16="http://schemas.microsoft.com/office/drawing/2014/main" val="2485422627"/>
                    </a:ext>
                  </a:extLst>
                </a:gridCol>
                <a:gridCol w="647871">
                  <a:extLst>
                    <a:ext uri="{9D8B030D-6E8A-4147-A177-3AD203B41FA5}">
                      <a16:colId xmlns:a16="http://schemas.microsoft.com/office/drawing/2014/main" val="2029153386"/>
                    </a:ext>
                  </a:extLst>
                </a:gridCol>
                <a:gridCol w="647871">
                  <a:extLst>
                    <a:ext uri="{9D8B030D-6E8A-4147-A177-3AD203B41FA5}">
                      <a16:colId xmlns:a16="http://schemas.microsoft.com/office/drawing/2014/main" val="2845969073"/>
                    </a:ext>
                  </a:extLst>
                </a:gridCol>
                <a:gridCol w="647871">
                  <a:extLst>
                    <a:ext uri="{9D8B030D-6E8A-4147-A177-3AD203B41FA5}">
                      <a16:colId xmlns:a16="http://schemas.microsoft.com/office/drawing/2014/main" val="1877055738"/>
                    </a:ext>
                  </a:extLst>
                </a:gridCol>
                <a:gridCol w="799716">
                  <a:extLst>
                    <a:ext uri="{9D8B030D-6E8A-4147-A177-3AD203B41FA5}">
                      <a16:colId xmlns:a16="http://schemas.microsoft.com/office/drawing/2014/main" val="2113193590"/>
                    </a:ext>
                  </a:extLst>
                </a:gridCol>
                <a:gridCol w="647871">
                  <a:extLst>
                    <a:ext uri="{9D8B030D-6E8A-4147-A177-3AD203B41FA5}">
                      <a16:colId xmlns:a16="http://schemas.microsoft.com/office/drawing/2014/main" val="3659017700"/>
                    </a:ext>
                  </a:extLst>
                </a:gridCol>
                <a:gridCol w="647871">
                  <a:extLst>
                    <a:ext uri="{9D8B030D-6E8A-4147-A177-3AD203B41FA5}">
                      <a16:colId xmlns:a16="http://schemas.microsoft.com/office/drawing/2014/main" val="3113209941"/>
                    </a:ext>
                  </a:extLst>
                </a:gridCol>
                <a:gridCol w="647871">
                  <a:extLst>
                    <a:ext uri="{9D8B030D-6E8A-4147-A177-3AD203B41FA5}">
                      <a16:colId xmlns:a16="http://schemas.microsoft.com/office/drawing/2014/main" val="3937710788"/>
                    </a:ext>
                  </a:extLst>
                </a:gridCol>
                <a:gridCol w="647871">
                  <a:extLst>
                    <a:ext uri="{9D8B030D-6E8A-4147-A177-3AD203B41FA5}">
                      <a16:colId xmlns:a16="http://schemas.microsoft.com/office/drawing/2014/main" val="4029045588"/>
                    </a:ext>
                  </a:extLst>
                </a:gridCol>
                <a:gridCol w="647871">
                  <a:extLst>
                    <a:ext uri="{9D8B030D-6E8A-4147-A177-3AD203B41FA5}">
                      <a16:colId xmlns:a16="http://schemas.microsoft.com/office/drawing/2014/main" val="1959008314"/>
                    </a:ext>
                  </a:extLst>
                </a:gridCol>
                <a:gridCol w="647871">
                  <a:extLst>
                    <a:ext uri="{9D8B030D-6E8A-4147-A177-3AD203B41FA5}">
                      <a16:colId xmlns:a16="http://schemas.microsoft.com/office/drawing/2014/main" val="1129767736"/>
                    </a:ext>
                  </a:extLst>
                </a:gridCol>
                <a:gridCol w="647871">
                  <a:extLst>
                    <a:ext uri="{9D8B030D-6E8A-4147-A177-3AD203B41FA5}">
                      <a16:colId xmlns:a16="http://schemas.microsoft.com/office/drawing/2014/main" val="2815362491"/>
                    </a:ext>
                  </a:extLst>
                </a:gridCol>
              </a:tblGrid>
              <a:tr h="26729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AKTIVIZAČNÍ NÁSTROJE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TRANSFEROVÉ NÁSTROJE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680995"/>
                  </a:ext>
                </a:extLst>
              </a:tr>
              <a:tr h="6682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kompetence k podnikavosti, iniciativě a kreativitě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polytechnická výchova </a:t>
                      </a:r>
                      <a:b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(technické, přírodovědné kompetence a EVVO)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kariérové poradenství </a:t>
                      </a:r>
                      <a:b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(kompetence k utváření a řízení kariéry žáků)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jazykové kompetence v „nejazykových“ předmětech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ICT kompetence mimo oborový předmět Informatika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čtenářská gramotnost mimo výuku ČJ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matematická gramotnost mimo výuku 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318361"/>
                  </a:ext>
                </a:extLst>
              </a:tr>
              <a:tr h="27683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469867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Biologie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11761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Dějepis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592630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Ekonomika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549793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869258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Fyzika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020635"/>
                  </a:ext>
                </a:extLst>
              </a:tr>
              <a:tr h="20046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Hudební výchova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610804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661120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385658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Matematika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6810643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127701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Odb. předměty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249348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480288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Přírodní vědy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70772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Tech.kreslení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177129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Technologie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108828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Těl.výchova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318635"/>
                  </a:ext>
                </a:extLst>
              </a:tr>
              <a:tr h="20046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Výchova ke zdraví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786848"/>
                  </a:ext>
                </a:extLst>
              </a:tr>
              <a:tr h="20046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Výtvarná výchova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565960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Zeměpis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549130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554157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633597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4756305"/>
                  </a:ext>
                </a:extLst>
              </a:tr>
              <a:tr h="190921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Fr/Šp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862357"/>
                  </a:ext>
                </a:extLst>
              </a:tr>
              <a:tr h="20046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820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79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2224" y="177800"/>
            <a:ext cx="6050980" cy="433388"/>
          </a:xfrm>
        </p:spPr>
        <p:txBody>
          <a:bodyPr/>
          <a:lstStyle/>
          <a:p>
            <a:r>
              <a:rPr lang="cs-CZ" dirty="0" smtClean="0"/>
              <a:t>Shrnutí III. etapa – aktivizační nástroje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82204" y="1332360"/>
            <a:ext cx="9001000" cy="5257354"/>
          </a:xfrm>
        </p:spPr>
        <p:txBody>
          <a:bodyPr/>
          <a:lstStyle/>
          <a:p>
            <a:r>
              <a:rPr lang="cs-CZ" dirty="0" smtClean="0"/>
              <a:t> ZŠ požadavek vytvořit metodické nástroje do předmětů: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33333"/>
                </a:solidFill>
              </a:rPr>
              <a:t>Podnikavost – </a:t>
            </a:r>
            <a:r>
              <a:rPr lang="cs-CZ" u="sng" dirty="0" smtClean="0">
                <a:solidFill>
                  <a:srgbClr val="333333"/>
                </a:solidFill>
              </a:rPr>
              <a:t>výtvarná výchova</a:t>
            </a:r>
            <a:r>
              <a:rPr lang="cs-CZ" dirty="0" smtClean="0">
                <a:solidFill>
                  <a:srgbClr val="333333"/>
                </a:solidFill>
              </a:rPr>
              <a:t>, </a:t>
            </a:r>
            <a:r>
              <a:rPr lang="cs-CZ" u="sng" dirty="0" smtClean="0">
                <a:solidFill>
                  <a:srgbClr val="333333"/>
                </a:solidFill>
              </a:rPr>
              <a:t>fyzika,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33333"/>
                </a:solidFill>
              </a:rPr>
              <a:t>Polytechnika – </a:t>
            </a:r>
            <a:r>
              <a:rPr lang="cs-CZ" u="sng" dirty="0" smtClean="0">
                <a:solidFill>
                  <a:srgbClr val="333333"/>
                </a:solidFill>
              </a:rPr>
              <a:t>chemie</a:t>
            </a:r>
            <a:r>
              <a:rPr lang="cs-CZ" dirty="0" smtClean="0">
                <a:solidFill>
                  <a:srgbClr val="333333"/>
                </a:solidFill>
              </a:rPr>
              <a:t>, </a:t>
            </a:r>
            <a:r>
              <a:rPr lang="cs-CZ" u="sng" dirty="0" smtClean="0">
                <a:solidFill>
                  <a:srgbClr val="333333"/>
                </a:solidFill>
              </a:rPr>
              <a:t>přírodopis,</a:t>
            </a:r>
            <a:r>
              <a:rPr lang="cs-CZ" dirty="0" smtClean="0">
                <a:solidFill>
                  <a:srgbClr val="333333"/>
                </a:solidFill>
              </a:rPr>
              <a:t> </a:t>
            </a:r>
            <a:r>
              <a:rPr lang="cs-CZ" u="sng" dirty="0" smtClean="0">
                <a:solidFill>
                  <a:srgbClr val="333333"/>
                </a:solidFill>
              </a:rPr>
              <a:t>EVVO,</a:t>
            </a:r>
            <a:r>
              <a:rPr lang="cs-CZ" dirty="0" smtClean="0">
                <a:solidFill>
                  <a:srgbClr val="333333"/>
                </a:solidFill>
              </a:rPr>
              <a:t> výtvarná výchova,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33333"/>
                </a:solidFill>
              </a:rPr>
              <a:t>Kariéra – pracovní činnosti.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r>
              <a:rPr lang="cs-CZ" dirty="0" smtClean="0"/>
              <a:t>SŠ požadavek vytvořit metodické nástroje do předmětů: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33333"/>
                </a:solidFill>
              </a:rPr>
              <a:t>Podnikavost – </a:t>
            </a:r>
            <a:r>
              <a:rPr lang="cs-CZ" u="sng" dirty="0">
                <a:solidFill>
                  <a:srgbClr val="333333"/>
                </a:solidFill>
              </a:rPr>
              <a:t>d</a:t>
            </a:r>
            <a:r>
              <a:rPr lang="cs-CZ" u="sng" dirty="0" smtClean="0">
                <a:solidFill>
                  <a:srgbClr val="333333"/>
                </a:solidFill>
              </a:rPr>
              <a:t>ějepis,</a:t>
            </a:r>
            <a:r>
              <a:rPr lang="cs-CZ" dirty="0" smtClean="0">
                <a:solidFill>
                  <a:srgbClr val="333333"/>
                </a:solidFill>
              </a:rPr>
              <a:t> </a:t>
            </a:r>
            <a:r>
              <a:rPr lang="cs-CZ" u="sng" dirty="0" smtClean="0">
                <a:solidFill>
                  <a:srgbClr val="333333"/>
                </a:solidFill>
              </a:rPr>
              <a:t>zeměpis</a:t>
            </a:r>
            <a:r>
              <a:rPr lang="cs-CZ" u="sng" dirty="0">
                <a:solidFill>
                  <a:srgbClr val="333333"/>
                </a:solidFill>
              </a:rPr>
              <a:t>,</a:t>
            </a:r>
            <a:r>
              <a:rPr lang="cs-CZ" dirty="0">
                <a:solidFill>
                  <a:srgbClr val="333333"/>
                </a:solidFill>
              </a:rPr>
              <a:t> </a:t>
            </a:r>
            <a:r>
              <a:rPr lang="cs-CZ" u="sng" dirty="0">
                <a:solidFill>
                  <a:srgbClr val="333333"/>
                </a:solidFill>
              </a:rPr>
              <a:t>výtvarná </a:t>
            </a:r>
            <a:r>
              <a:rPr lang="cs-CZ" u="sng" dirty="0" smtClean="0">
                <a:solidFill>
                  <a:srgbClr val="333333"/>
                </a:solidFill>
              </a:rPr>
              <a:t>výchova,</a:t>
            </a:r>
            <a:r>
              <a:rPr lang="cs-CZ" dirty="0" smtClean="0">
                <a:solidFill>
                  <a:srgbClr val="333333"/>
                </a:solidFill>
              </a:rPr>
              <a:t> </a:t>
            </a:r>
            <a:r>
              <a:rPr lang="cs-CZ" u="sng" dirty="0">
                <a:solidFill>
                  <a:srgbClr val="333333"/>
                </a:solidFill>
              </a:rPr>
              <a:t>český </a:t>
            </a:r>
            <a:r>
              <a:rPr lang="cs-CZ" u="sng" dirty="0" smtClean="0">
                <a:solidFill>
                  <a:srgbClr val="333333"/>
                </a:solidFill>
              </a:rPr>
              <a:t>jazyk, </a:t>
            </a:r>
            <a:r>
              <a:rPr lang="cs-CZ" dirty="0" smtClean="0">
                <a:solidFill>
                  <a:srgbClr val="333333"/>
                </a:solidFill>
              </a:rPr>
              <a:t>matematika, hudební výchova, </a:t>
            </a:r>
            <a:endParaRPr lang="cs-CZ" u="sng" dirty="0" smtClean="0">
              <a:solidFill>
                <a:srgbClr val="33333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33333"/>
                </a:solidFill>
              </a:rPr>
              <a:t>Polytechnika – </a:t>
            </a:r>
            <a:r>
              <a:rPr lang="cs-CZ" u="sng" dirty="0">
                <a:solidFill>
                  <a:srgbClr val="333333"/>
                </a:solidFill>
              </a:rPr>
              <a:t>b</a:t>
            </a:r>
            <a:r>
              <a:rPr lang="cs-CZ" u="sng" dirty="0" smtClean="0">
                <a:solidFill>
                  <a:srgbClr val="333333"/>
                </a:solidFill>
              </a:rPr>
              <a:t>iologie</a:t>
            </a:r>
            <a:r>
              <a:rPr lang="cs-CZ" dirty="0" smtClean="0">
                <a:solidFill>
                  <a:srgbClr val="333333"/>
                </a:solidFill>
              </a:rPr>
              <a:t>, </a:t>
            </a:r>
            <a:r>
              <a:rPr lang="cs-CZ" u="sng" dirty="0">
                <a:solidFill>
                  <a:srgbClr val="333333"/>
                </a:solidFill>
              </a:rPr>
              <a:t>z</a:t>
            </a:r>
            <a:r>
              <a:rPr lang="cs-CZ" u="sng" dirty="0" smtClean="0">
                <a:solidFill>
                  <a:srgbClr val="333333"/>
                </a:solidFill>
              </a:rPr>
              <a:t>eměpis</a:t>
            </a:r>
            <a:r>
              <a:rPr lang="cs-CZ" dirty="0" smtClean="0">
                <a:solidFill>
                  <a:srgbClr val="333333"/>
                </a:solidFill>
              </a:rPr>
              <a:t>, </a:t>
            </a:r>
            <a:r>
              <a:rPr lang="cs-CZ" u="sng" dirty="0" smtClean="0">
                <a:solidFill>
                  <a:srgbClr val="333333"/>
                </a:solidFill>
              </a:rPr>
              <a:t>chemie</a:t>
            </a:r>
            <a:r>
              <a:rPr lang="cs-CZ" dirty="0" smtClean="0">
                <a:solidFill>
                  <a:srgbClr val="333333"/>
                </a:solidFill>
              </a:rPr>
              <a:t>, matematika, Aj, odborné předměty – strojírenství, stavební předměty, vazba na vybavení – </a:t>
            </a:r>
            <a:r>
              <a:rPr lang="cs-CZ" dirty="0" err="1" smtClean="0">
                <a:solidFill>
                  <a:srgbClr val="333333"/>
                </a:solidFill>
              </a:rPr>
              <a:t>Corinth</a:t>
            </a:r>
            <a:r>
              <a:rPr lang="cs-CZ" dirty="0" smtClean="0">
                <a:solidFill>
                  <a:srgbClr val="333333"/>
                </a:solidFill>
              </a:rPr>
              <a:t>, </a:t>
            </a:r>
            <a:r>
              <a:rPr lang="cs-CZ" dirty="0" err="1" smtClean="0">
                <a:solidFill>
                  <a:srgbClr val="333333"/>
                </a:solidFill>
              </a:rPr>
              <a:t>Pasco</a:t>
            </a:r>
            <a:r>
              <a:rPr lang="cs-CZ" dirty="0" smtClean="0">
                <a:solidFill>
                  <a:srgbClr val="333333"/>
                </a:solidFill>
              </a:rPr>
              <a:t>, Vernier, Lego </a:t>
            </a:r>
            <a:r>
              <a:rPr lang="cs-CZ" dirty="0" err="1" smtClean="0">
                <a:solidFill>
                  <a:srgbClr val="333333"/>
                </a:solidFill>
              </a:rPr>
              <a:t>mindstorms</a:t>
            </a:r>
            <a:r>
              <a:rPr lang="cs-CZ" dirty="0" smtClean="0">
                <a:solidFill>
                  <a:srgbClr val="333333"/>
                </a:solidFill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33333"/>
                </a:solidFill>
              </a:rPr>
              <a:t>Kariéra. </a:t>
            </a:r>
            <a:endParaRPr lang="cs-CZ" dirty="0">
              <a:solidFill>
                <a:srgbClr val="33333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u="sng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C0B17-2FA6-46A2-8A00-D14AB5CCF4E2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0F6DA00-BD10-4CCC-8A0C-F0E4A5A92465}" type="datetime1">
              <a:rPr lang="cs-CZ" altLang="cs-CZ" smtClean="0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812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2224" y="0"/>
            <a:ext cx="5762948" cy="611188"/>
          </a:xfrm>
        </p:spPr>
        <p:txBody>
          <a:bodyPr/>
          <a:lstStyle/>
          <a:p>
            <a:r>
              <a:rPr lang="cs-CZ" dirty="0" smtClean="0"/>
              <a:t>Shrnutí III. </a:t>
            </a:r>
            <a:r>
              <a:rPr lang="cs-CZ" dirty="0"/>
              <a:t>e</a:t>
            </a:r>
            <a:r>
              <a:rPr lang="cs-CZ" dirty="0" smtClean="0"/>
              <a:t>tapa – transferové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180" y="900312"/>
            <a:ext cx="8712770" cy="5689402"/>
          </a:xfrm>
        </p:spPr>
        <p:txBody>
          <a:bodyPr/>
          <a:lstStyle/>
          <a:p>
            <a:r>
              <a:rPr lang="cs-CZ" dirty="0" smtClean="0"/>
              <a:t>ZŠ požadavek </a:t>
            </a:r>
            <a:r>
              <a:rPr lang="cs-CZ" dirty="0"/>
              <a:t>vytvořit metodické nástroje do předmětů</a:t>
            </a:r>
            <a:r>
              <a:rPr lang="cs-CZ" dirty="0" smtClean="0"/>
              <a:t>: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ICT </a:t>
            </a:r>
            <a:r>
              <a:rPr lang="cs-CZ" dirty="0" smtClean="0">
                <a:solidFill>
                  <a:schemeClr val="tx1"/>
                </a:solidFill>
              </a:rPr>
              <a:t>kompetence – dějepis, </a:t>
            </a:r>
            <a:r>
              <a:rPr lang="cs-CZ" u="sng" dirty="0" smtClean="0">
                <a:solidFill>
                  <a:schemeClr val="tx1"/>
                </a:solidFill>
              </a:rPr>
              <a:t>chemie</a:t>
            </a:r>
            <a:r>
              <a:rPr lang="cs-CZ" dirty="0" smtClean="0">
                <a:solidFill>
                  <a:schemeClr val="tx1"/>
                </a:solidFill>
              </a:rPr>
              <a:t>, pracovní činnosti,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Čtenářská </a:t>
            </a:r>
            <a:r>
              <a:rPr lang="cs-CZ" dirty="0" smtClean="0">
                <a:solidFill>
                  <a:schemeClr val="tx1"/>
                </a:solidFill>
              </a:rPr>
              <a:t>gramotnost – </a:t>
            </a:r>
            <a:r>
              <a:rPr lang="cs-CZ" u="sng" dirty="0" smtClean="0">
                <a:solidFill>
                  <a:schemeClr val="tx1"/>
                </a:solidFill>
              </a:rPr>
              <a:t>přírodopis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u="sng" dirty="0" smtClean="0">
                <a:solidFill>
                  <a:schemeClr val="tx1"/>
                </a:solidFill>
              </a:rPr>
              <a:t>matematika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u="sng" dirty="0" smtClean="0">
                <a:solidFill>
                  <a:schemeClr val="tx1"/>
                </a:solidFill>
              </a:rPr>
              <a:t>zeměpis</a:t>
            </a:r>
            <a:r>
              <a:rPr lang="cs-CZ" dirty="0" smtClean="0">
                <a:solidFill>
                  <a:schemeClr val="tx1"/>
                </a:solidFill>
              </a:rPr>
              <a:t>,     výtvarná výchova, pracovní činnosti,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Matematická </a:t>
            </a:r>
            <a:r>
              <a:rPr lang="cs-CZ" dirty="0" smtClean="0">
                <a:solidFill>
                  <a:schemeClr val="tx1"/>
                </a:solidFill>
              </a:rPr>
              <a:t>gramotnost – </a:t>
            </a:r>
            <a:r>
              <a:rPr lang="cs-CZ" u="sng" dirty="0" smtClean="0">
                <a:solidFill>
                  <a:schemeClr val="tx1"/>
                </a:solidFill>
              </a:rPr>
              <a:t>chemie</a:t>
            </a:r>
            <a:r>
              <a:rPr lang="cs-CZ" dirty="0" smtClean="0">
                <a:solidFill>
                  <a:schemeClr val="tx1"/>
                </a:solidFill>
              </a:rPr>
              <a:t>, výchova ke zdraví.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r>
              <a:rPr lang="cs-CZ" dirty="0" smtClean="0"/>
              <a:t>SŠ požadavek </a:t>
            </a:r>
            <a:r>
              <a:rPr lang="cs-CZ" dirty="0"/>
              <a:t>vytvořit metodické nástroje do </a:t>
            </a:r>
            <a:r>
              <a:rPr lang="cs-CZ" dirty="0" smtClean="0"/>
              <a:t>předmětů: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Jazykové kompetence – </a:t>
            </a:r>
            <a:r>
              <a:rPr lang="cs-CZ" u="sng" dirty="0" smtClean="0">
                <a:solidFill>
                  <a:schemeClr val="tx1"/>
                </a:solidFill>
              </a:rPr>
              <a:t>dějepis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u="sng" dirty="0" smtClean="0">
                <a:solidFill>
                  <a:schemeClr val="tx1"/>
                </a:solidFill>
              </a:rPr>
              <a:t>ICT</a:t>
            </a:r>
            <a:r>
              <a:rPr lang="cs-CZ" dirty="0" smtClean="0">
                <a:solidFill>
                  <a:schemeClr val="tx1"/>
                </a:solidFill>
              </a:rPr>
              <a:t>, zeměpis, matematika,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ICT kompetence – </a:t>
            </a:r>
            <a:r>
              <a:rPr lang="cs-CZ" u="sng" dirty="0" smtClean="0">
                <a:solidFill>
                  <a:schemeClr val="tx1"/>
                </a:solidFill>
              </a:rPr>
              <a:t>fyzika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u="sng" dirty="0" smtClean="0">
                <a:solidFill>
                  <a:schemeClr val="tx1"/>
                </a:solidFill>
              </a:rPr>
              <a:t>matematika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u="sng" dirty="0" smtClean="0">
                <a:solidFill>
                  <a:schemeClr val="tx1"/>
                </a:solidFill>
              </a:rPr>
              <a:t>chemie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u="sng" dirty="0" smtClean="0">
                <a:solidFill>
                  <a:schemeClr val="tx1"/>
                </a:solidFill>
              </a:rPr>
              <a:t>ekonomie</a:t>
            </a:r>
            <a:r>
              <a:rPr lang="cs-CZ" dirty="0" smtClean="0">
                <a:solidFill>
                  <a:schemeClr val="tx1"/>
                </a:solidFill>
              </a:rPr>
              <a:t>, dějepis, </a:t>
            </a:r>
            <a:r>
              <a:rPr lang="cs-CZ" dirty="0" err="1" smtClean="0">
                <a:solidFill>
                  <a:schemeClr val="tx1"/>
                </a:solidFill>
              </a:rPr>
              <a:t>Čj</a:t>
            </a:r>
            <a:r>
              <a:rPr lang="cs-CZ" dirty="0" smtClean="0">
                <a:solidFill>
                  <a:schemeClr val="tx1"/>
                </a:solidFill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Čtenářská gramotnost – </a:t>
            </a:r>
            <a:r>
              <a:rPr lang="cs-CZ" u="sng" dirty="0" smtClean="0">
                <a:solidFill>
                  <a:schemeClr val="tx1"/>
                </a:solidFill>
              </a:rPr>
              <a:t>ekonomie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u="sng" dirty="0" smtClean="0">
                <a:solidFill>
                  <a:schemeClr val="tx1"/>
                </a:solidFill>
              </a:rPr>
              <a:t>matematika</a:t>
            </a:r>
            <a:r>
              <a:rPr lang="cs-CZ" u="sng" dirty="0" smtClean="0">
                <a:solidFill>
                  <a:schemeClr val="tx1"/>
                </a:solidFill>
              </a:rPr>
              <a:t>,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Aj, odborné předměty,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Matematická gramotnost – </a:t>
            </a:r>
            <a:r>
              <a:rPr lang="cs-CZ" u="sng" dirty="0" smtClean="0">
                <a:solidFill>
                  <a:schemeClr val="tx1"/>
                </a:solidFill>
              </a:rPr>
              <a:t>chemie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u="sng" dirty="0" smtClean="0">
                <a:solidFill>
                  <a:schemeClr val="tx1"/>
                </a:solidFill>
              </a:rPr>
              <a:t>ekonomie</a:t>
            </a:r>
            <a:r>
              <a:rPr lang="cs-CZ" dirty="0" smtClean="0">
                <a:solidFill>
                  <a:schemeClr val="tx1"/>
                </a:solidFill>
              </a:rPr>
              <a:t>, ICT, odborné předměty.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F5A31-CE74-418A-AA90-F21EA677A75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B0A99AE-F3BF-4408-9138-FB8EA992D640}" type="datetime1">
              <a:rPr lang="cs-CZ" altLang="cs-CZ" smtClean="0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4135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2225" y="1"/>
            <a:ext cx="4235450" cy="900310"/>
          </a:xfrm>
        </p:spPr>
        <p:txBody>
          <a:bodyPr/>
          <a:lstStyle/>
          <a:p>
            <a:r>
              <a:rPr lang="cs-CZ" dirty="0" smtClean="0"/>
              <a:t>Reflexivní zprávy – výstupy od aktivních učitelů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33333"/>
                </a:solidFill>
              </a:rPr>
              <a:t>K</a:t>
            </a:r>
            <a:r>
              <a:rPr lang="cs-CZ" dirty="0" smtClean="0">
                <a:solidFill>
                  <a:srgbClr val="333333"/>
                </a:solidFill>
              </a:rPr>
              <a:t> 25. 1. 2019 celkem 1085 reflexivních zpráv.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33333"/>
                </a:solidFill>
              </a:rPr>
              <a:t>Uvedena nízká časová dotace  pro ověření materiálu.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33333"/>
                </a:solidFill>
              </a:rPr>
              <a:t>Podrobnější specifikace pro možnou obměnu nástroje – v jiné rozvíjené oblasti, předmětu, stupni vzdělávání (pro širší využití).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33333"/>
                </a:solidFill>
              </a:rPr>
              <a:t>F</a:t>
            </a:r>
            <a:r>
              <a:rPr lang="cs-CZ" dirty="0" smtClean="0">
                <a:solidFill>
                  <a:srgbClr val="333333"/>
                </a:solidFill>
              </a:rPr>
              <a:t>ormální a věcné chyby v nástrojích (v řešení).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33333"/>
                </a:solidFill>
              </a:rPr>
              <a:t>Zvýšit atraktivitu nástrojů, aktivizovat žáky.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33333"/>
                </a:solidFill>
              </a:rPr>
              <a:t>Problém s focením a natáčením žáků.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>
              <a:solidFill>
                <a:srgbClr val="333333"/>
              </a:solidFill>
            </a:endParaRPr>
          </a:p>
          <a:p>
            <a:endParaRPr lang="cs-CZ" dirty="0" smtClean="0">
              <a:solidFill>
                <a:srgbClr val="33333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333333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C0B17-2FA6-46A2-8A00-D14AB5CCF4E2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0F6DA00-BD10-4CCC-8A0C-F0E4A5A92465}" type="datetime1">
              <a:rPr lang="cs-CZ" altLang="cs-CZ" smtClean="0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9333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Cílení a požadavky III. etapy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>
                <a:srgbClr val="25A939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33333"/>
                </a:solidFill>
              </a:rPr>
              <a:t>Vytvořit metodické nástroje chybějící v požadovaných předmětech (dle poptávky). </a:t>
            </a:r>
          </a:p>
          <a:p>
            <a:pPr marL="342900" indent="-342900">
              <a:buClr>
                <a:srgbClr val="25A939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33333"/>
                </a:solidFill>
              </a:rPr>
              <a:t>Užší spolupráce na jednotlivých školách (aktivní učitel x metodik x věcný koordinátor), metodické nástroje „na míru“.</a:t>
            </a:r>
          </a:p>
          <a:p>
            <a:pPr marL="342900" indent="-342900">
              <a:buClr>
                <a:srgbClr val="25A939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33333"/>
                </a:solidFill>
              </a:rPr>
              <a:t>Vycházet z již existujících zdrojů (ověřit kvalitu použitého nástroje), tvořit nástroje pro krátké aktivity.</a:t>
            </a:r>
          </a:p>
          <a:p>
            <a:pPr marL="342900" indent="-342900">
              <a:buClr>
                <a:srgbClr val="25A939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333333"/>
                </a:solidFill>
              </a:rPr>
              <a:t>Pracovat na nástrojích průběžně, zasílat je VK průběžně.</a:t>
            </a:r>
          </a:p>
          <a:p>
            <a:pPr marL="342900" indent="-342900">
              <a:buClr>
                <a:srgbClr val="25A939"/>
              </a:buClr>
              <a:buFont typeface="Arial" panose="020B0604020202020204" pitchFamily="34" charset="0"/>
              <a:buChar char="•"/>
            </a:pPr>
            <a:endParaRPr lang="cs-CZ" dirty="0" smtClean="0">
              <a:solidFill>
                <a:srgbClr val="333333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F5A31-CE74-418A-AA90-F21EA677A75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3B0A99AE-F3BF-4408-9138-FB8EA992D640}" type="datetime1">
              <a:rPr lang="cs-CZ" altLang="cs-CZ" smtClean="0"/>
              <a:pPr/>
              <a:t>29.01.2019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636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1A1A93D06E574C960A6D7E98135716" ma:contentTypeVersion="5" ma:contentTypeDescription="Vytvoří nový dokument" ma:contentTypeScope="" ma:versionID="638683a93836d082f8c3a20fcc2fe9a6">
  <xsd:schema xmlns:xsd="http://www.w3.org/2001/XMLSchema" xmlns:xs="http://www.w3.org/2001/XMLSchema" xmlns:p="http://schemas.microsoft.com/office/2006/metadata/properties" xmlns:ns2="ad0a1802-d40a-4fae-a083-bd919e9592b2" targetNamespace="http://schemas.microsoft.com/office/2006/metadata/properties" ma:root="true" ma:fieldsID="04e93d810d954315396ee7894274bf34" ns2:_="">
    <xsd:import namespace="ad0a1802-d40a-4fae-a083-bd919e9592b2"/>
    <xsd:element name="properties">
      <xsd:complexType>
        <xsd:sequence>
          <xsd:element name="documentManagement">
            <xsd:complexType>
              <xsd:all>
                <xsd:element ref="ns2:Kategorie" minOccurs="0"/>
                <xsd:element ref="ns2:Popis_x0020_dokumentu" minOccurs="0"/>
                <xsd:element ref="ns2:Barva"/>
                <xsd:element ref="ns2:Vlastn_x00ed_k_x0020__x0161_ablony" minOccurs="0"/>
                <xsd:element ref="ns2:Datum_x0020_vyd_x00e1_n_x00ed__x0020_verz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0a1802-d40a-4fae-a083-bd919e9592b2" elementFormDefault="qualified">
    <xsd:import namespace="http://schemas.microsoft.com/office/2006/documentManagement/types"/>
    <xsd:import namespace="http://schemas.microsoft.com/office/infopath/2007/PartnerControls"/>
    <xsd:element name="Kategorie" ma:index="2" nillable="true" ma:displayName="Kategorie" ma:default="Radní" ma:format="Dropdown" ma:internalName="Kategorie">
      <xsd:simpleType>
        <xsd:restriction base="dms:Choice">
          <xsd:enumeration value="Šablona odboru"/>
          <xsd:enumeration value="Zastupitelstvo"/>
          <xsd:enumeration value="Radní"/>
          <xsd:enumeration value="Prezentace"/>
          <xsd:enumeration value="Vysočina náš domov"/>
          <xsd:enumeration value="Personální záležitosti"/>
          <xsd:enumeration value="Pracovní týmy"/>
          <xsd:enumeration value="Legislativní návrh"/>
          <xsd:enumeration value="Archiv"/>
          <xsd:enumeration value="Speciální"/>
          <xsd:enumeration value="Kontrolní činnost"/>
          <xsd:enumeration value="Vnitřní předpisy - příloha"/>
          <xsd:enumeration value="Fond Vysočiny"/>
          <xsd:enumeration value="Formuláře ostatní"/>
          <xsd:enumeration value="Cedule"/>
          <xsd:enumeration value="Pokladní operace"/>
          <xsd:enumeration value="Majetková evidence"/>
        </xsd:restriction>
      </xsd:simpleType>
    </xsd:element>
    <xsd:element name="Popis_x0020_dokumentu" ma:index="3" nillable="true" ma:displayName="Popis dokumentu" ma:internalName="Popis_x0020_dokumentu">
      <xsd:simpleType>
        <xsd:restriction base="dms:Text">
          <xsd:maxLength value="200"/>
        </xsd:restriction>
      </xsd:simpleType>
    </xsd:element>
    <xsd:element name="Barva" ma:index="4" ma:displayName="Barva" ma:default="Barevná" ma:format="Dropdown" ma:internalName="Barva">
      <xsd:simpleType>
        <xsd:restriction base="dms:Choice">
          <xsd:enumeration value="Černobílá"/>
          <xsd:enumeration value="Barevná"/>
        </xsd:restriction>
      </xsd:simpleType>
    </xsd:element>
    <xsd:element name="Vlastn_x00ed_k_x0020__x0161_ablony" ma:index="5" nillable="true" ma:displayName="Vlastník šablony" ma:default="OSH" ma:format="Dropdown" ma:internalName="Vlastn_x00ed_k_x0020__x0161_ablony">
      <xsd:simpleType>
        <xsd:restriction base="dms:Choice">
          <xsd:enumeration value="OddRLZ"/>
          <xsd:enumeration value="OAPR"/>
          <xsd:enumeration value="OddHS"/>
          <xsd:enumeration value="Reditel"/>
          <xsd:enumeration value="Sekční ředitelé"/>
          <xsd:enumeration value="OddPKZU"/>
          <xsd:enumeration value="OSH"/>
          <xsd:enumeration value="OM"/>
          <xsd:enumeration value="OE"/>
          <xsd:enumeration value="OK"/>
          <xsd:enumeration value="ODSH"/>
          <xsd:enumeration value="OKPPCR"/>
          <xsd:enumeration value="ORR"/>
          <xsd:enumeration value="OSV"/>
          <xsd:enumeration value="OSMS"/>
          <xsd:enumeration value="OUPSR"/>
          <xsd:enumeration value="OZ"/>
          <xsd:enumeration value="OŽPZ"/>
          <xsd:enumeration value="OddHS"/>
          <xsd:enumeration value="OddIA"/>
          <xsd:enumeration value="OddOSC"/>
          <xsd:enumeration value="OddVK"/>
          <xsd:enumeration value="OI"/>
        </xsd:restriction>
      </xsd:simpleType>
    </xsd:element>
    <xsd:element name="Datum_x0020_vyd_x00e1_n_x00ed__x0020_verze" ma:index="6" ma:displayName="Datum vydání verze" ma:default="2018-03-01T00:00:00Z" ma:format="DateOnly" ma:internalName="Datum_x0020_vyd_x00e1_n_x00ed__x0020_verz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Typ obsahu"/>
        <xsd:element ref="dc:title" minOccurs="0" maxOccurs="1" ma:index="1" ma:displayName="Podkategori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D41F2C-2C86-4549-9D1C-F377B3D12CD7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409F114-33DC-4867-9947-685A543162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72C0E7-8F78-426E-8769-4B144CE88C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0a1802-d40a-4fae-a083-bd919e9592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Šablona_prezentace</Template>
  <TotalTime>1852</TotalTime>
  <Words>1361</Words>
  <Application>Microsoft Office PowerPoint</Application>
  <PresentationFormat>Vlastní</PresentationFormat>
  <Paragraphs>830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Vlastní návrh</vt:lpstr>
      <vt:lpstr>Pracovní setkání IKAP, 29. 1. 2019</vt:lpstr>
      <vt:lpstr>PROGRAM PREZENTACE</vt:lpstr>
      <vt:lpstr>METODICKÉ NÁSTROJE – I. a II. etapa</vt:lpstr>
      <vt:lpstr>POŽADAVEK x REALITA ZŠ</vt:lpstr>
      <vt:lpstr>POŽADAVEK x REALITA SŠ</vt:lpstr>
      <vt:lpstr>Shrnutí III. etapa – aktivizační nástroje</vt:lpstr>
      <vt:lpstr>Shrnutí III. etapa – transferové nástroje</vt:lpstr>
      <vt:lpstr>Reflexivní zprávy – výstupy od aktivních učitelů</vt:lpstr>
      <vt:lpstr>Cílení a požadavky III. etapy</vt:lpstr>
      <vt:lpstr>Harmonogram tvorby </vt:lpstr>
      <vt:lpstr>Metodici</vt:lpstr>
      <vt:lpstr>KONTAKT – METODICKÉ GARANTKY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metodiky</dc:title>
  <dc:creator>Rabasová Iveta</dc:creator>
  <cp:lastModifiedBy>Rabasová Iveta</cp:lastModifiedBy>
  <cp:revision>142</cp:revision>
  <cp:lastPrinted>2019-01-28T08:38:10Z</cp:lastPrinted>
  <dcterms:created xsi:type="dcterms:W3CDTF">2018-05-09T06:30:33Z</dcterms:created>
  <dcterms:modified xsi:type="dcterms:W3CDTF">2019-01-29T12:23:30Z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ategorie">
    <vt:lpwstr>Prezentace</vt:lpwstr>
  </property>
  <property fmtid="{D5CDD505-2E9C-101B-9397-08002B2CF9AE}" pid="3" name="Popis dokumentu">
    <vt:lpwstr/>
  </property>
  <property fmtid="{D5CDD505-2E9C-101B-9397-08002B2CF9AE}" pid="4" name="Barva">
    <vt:lpwstr>Barevná</vt:lpwstr>
  </property>
  <property fmtid="{D5CDD505-2E9C-101B-9397-08002B2CF9AE}" pid="5" name="Datum vydání verze">
    <vt:lpwstr>2018-01-04T00:00:00Z</vt:lpwstr>
  </property>
  <property fmtid="{D5CDD505-2E9C-101B-9397-08002B2CF9AE}" pid="6" name="Vlastník šablony">
    <vt:lpwstr>OSH</vt:lpwstr>
  </property>
</Properties>
</file>