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67" r:id="rId5"/>
    <p:sldId id="289" r:id="rId6"/>
    <p:sldId id="290" r:id="rId7"/>
    <p:sldId id="265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A0BEC-898F-48B3-B8D9-68D9A4CDB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3BFE66-F2B9-463E-840E-B779AC692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46F00D-0348-44EB-9498-BEBDDDD9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4D548E-E115-4EAA-9AED-349BAB8E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81FE2C-2494-4898-B715-2A786373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7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BBA3F-0C64-4D95-B0DE-22E953B4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49C4A2-BC88-4593-9897-44A97F4D8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BE378F-B34C-4C6D-9B89-3B369703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9C6E81-3C7D-4498-AF65-D91F181A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AE2521-4FF1-4ED8-9796-374F88FB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07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62262B5-DC42-4621-9D9B-2375E7556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A0E51C-E00F-4F9B-97C0-F0809A957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2669C4-C891-4810-A621-FEBE2765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9F7B17-5304-47A0-AF18-A81E30C7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E3D856-53F6-4128-AFA7-328C3470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97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5C894-B531-4E8E-BA3A-222AC4EC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CF7CD0-3043-4F61-969F-A8675DFC4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58A787-5EC8-45D8-9227-2E7A41A3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8A14ED-994C-4164-9486-80F89DA6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C517F9-4807-41A2-8527-F56EF78F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93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4FB8A-F167-4931-B19B-C6B190A3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D9CBD6-0965-4C30-83F8-8C3E5CBA7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AAE211-ECAF-4567-9566-8B00EA14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A4AA7A-EA65-43D3-A4BD-008EDCA9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6D29E-6137-4E51-B0D5-44E5D879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82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13758-7643-4B9A-B6D9-CFC3DBD5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D2B71-D8AF-4068-BB84-427FE3A30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51164A-C8AA-4CAF-9F90-1AAE6D176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02547D-4CC8-4ABF-9E49-D310D094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C0D338-15CE-478B-A660-4B6B58AE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4A25FD-7671-4356-8739-C0954AA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54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568F6-B795-480C-BF95-3F09A456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B8A520-859D-476F-9F53-AC6BE5B00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3432F8-0FA3-4F2D-96FB-D525897F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17BE570-7EA8-46A6-9BBE-F4A552B0D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87A3C4-359B-4966-813D-617BD6A4C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BE09D22-C894-4686-A204-BDF5D058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8740D0-64C3-44D7-8A67-FFD2C188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F710C-C5F8-43D1-A8DE-332158B1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38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4C7897-CD7D-481E-997E-B3D832FA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6A757D-C7EC-4D10-9827-11247D29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10D0A7-67E4-4143-A38C-09C76511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317368-A415-4762-81BD-629B1B9F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68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BBA845-788F-480D-A67B-DCF6C1039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8C7AF27-7730-4749-BA02-9959E1FD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40A6C0-D5FF-42BC-B97C-FC65F932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77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5B6CB-6528-499A-A4AB-D035D9AD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0A8D3-1AA6-44C4-A791-1F55FD0F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606419-953B-454E-9647-5BE3B5BDE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2F87A2-8B10-4715-9FA2-39FDEDC5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EB8CF0-24B3-40E4-805C-056374E6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26A49A-BE28-48AB-BBE4-41561436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27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1C5B8-F0B5-4F69-85CF-B0E21E52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4785CD-2646-4D53-A74B-16661FE01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929F3F-EFF5-4F6E-8068-198005E7A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7E1E03-B214-4977-B2F7-F219D327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19DFBC-6886-4D69-94B1-48C900D4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10E166-2BCE-4954-9AA6-AE988D71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45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339043-599F-437A-90D0-D1E374A6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B02E16-68C4-47F1-BF3F-3DD601B02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5558CD-935A-43B2-9D47-8D5C0B6B0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747D-8B3C-4C29-A944-E8060F9B1CFC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A6F852-B1E5-4A28-A10A-4DBE482EA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383922-044D-4602-BF36-CB768D238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04AA-EC01-4F1C-B5F9-59F0600A0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84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.vrbova@volny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raj Vysočina | LinkedIn">
            <a:extLst>
              <a:ext uri="{FF2B5EF4-FFF2-40B4-BE49-F238E27FC236}">
                <a16:creationId xmlns:a16="http://schemas.microsoft.com/office/drawing/2014/main" id="{8D3C1DE8-D79B-4E78-B75D-3B689AE01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7" b="40000"/>
          <a:stretch/>
        </p:blipFill>
        <p:spPr bwMode="auto">
          <a:xfrm>
            <a:off x="0" y="3429000"/>
            <a:ext cx="12192000" cy="34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2B53107-DC05-420B-B513-0B7082A07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903" y="1472159"/>
            <a:ext cx="10310191" cy="146140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Možnosti zajištění energetického využití zbytkových KO </a:t>
            </a:r>
            <a:br>
              <a:rPr lang="cs-CZ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obcí Kraje Vysočina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89026E-7395-46E1-865C-E274C76A0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260" y="3480491"/>
            <a:ext cx="9144000" cy="887895"/>
          </a:xfrm>
        </p:spPr>
        <p:txBody>
          <a:bodyPr>
            <a:noAutofit/>
          </a:bodyPr>
          <a:lstStyle/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Seminář pro obce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Možnosti omezení skládkování komunálních odpadů z obcí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Jihlava, 14. 10. 2021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F81A94-FFD1-4CE7-95C1-9FAA7623D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99" y="22178"/>
            <a:ext cx="3101764" cy="11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6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15A1F-630D-4776-BA18-8D26FF5B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78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Integrovaný systém nakládání s odpady v Kraji Vysoč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CC385-F841-45AA-93BE-93DD11BC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3" y="984142"/>
            <a:ext cx="10515599" cy="43240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Společné řešení některých částí odpadového hospodářství obcí v KV (zajištění recyklace, využití odpadů včetně energetického využití části KO, které nebude možné skládkovat, aktivity na předcházení vzniku odpadů atd.)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Historie projektu</a:t>
            </a:r>
          </a:p>
          <a:p>
            <a:pPr lvl="1">
              <a:lnSpc>
                <a:spcPct val="11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Vznikl v r. 2008 jako návrh řešení pro plnění cílů OH Kraje Vysočina v oblasti využití a omezení skládkování KO</a:t>
            </a:r>
          </a:p>
          <a:p>
            <a:pPr lvl="1">
              <a:lnSpc>
                <a:spcPct val="11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 r. 2010 byla podepsána smlouva mezi Krajem Vysočina městy a obcemi o realizaci ISNOV</a:t>
            </a:r>
          </a:p>
          <a:p>
            <a:pPr lvl="1">
              <a:lnSpc>
                <a:spcPct val="11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Zpracování odborných podkladů pro řešení OH obcí v kraji včetně posouzení možnosti vybudování ZEVO</a:t>
            </a:r>
          </a:p>
          <a:p>
            <a:pPr lvl="1">
              <a:lnSpc>
                <a:spcPct val="11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v r. 2014 převod projektu na Sdružení obcí Vysočiny (SOV)</a:t>
            </a:r>
          </a:p>
          <a:p>
            <a:pPr lvl="1">
              <a:lnSpc>
                <a:spcPct val="11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V. 2016 studie překládacích stanic ve spolupráci s KV</a:t>
            </a:r>
          </a:p>
          <a:p>
            <a:pPr lvl="1">
              <a:lnSpc>
                <a:spcPct val="11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Plány OH některých měst, obcí a DSO</a:t>
            </a:r>
          </a:p>
          <a:p>
            <a:pPr lvl="1">
              <a:lnSpc>
                <a:spcPct val="11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R. 2020 – znovuobnovení projektu</a:t>
            </a:r>
          </a:p>
          <a:p>
            <a:pPr lvl="1">
              <a:lnSpc>
                <a:spcPct val="11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R. 2021 – dohoda o spolupráci s Krajem Vysočina, rozvoj aktivit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3B8822-58BC-427A-8D63-4A53679D1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84" y="5223863"/>
            <a:ext cx="3951161" cy="15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3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4DF8D-D1C6-49F2-A7EB-52152DD0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258"/>
            <a:ext cx="10515600" cy="72750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Cíle projektu ISNOV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A2C37-A074-49F5-80FE-6C8B2D2AD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782144"/>
            <a:ext cx="11625943" cy="58892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 ISNOV</a:t>
            </a:r>
            <a:endParaRPr lang="cs-CZ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80000"/>
              </a:lnSpc>
              <a:buSzPts val="1450"/>
              <a:buFont typeface="Symbol" panose="05050102010706020507" pitchFamily="18" charset="2"/>
              <a:buChar char=""/>
            </a:pPr>
            <a:r>
              <a:rPr lang="cs-CZ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Zajistit stabilní odpadové hospodářství pro obce a města v Kraji Vysočina, které bude splňovat zákonné požadavky především v oblasti recyklace a využití komunálních odpadů a bude ekonomicky přijatelné, řízené a kontrolované obcemi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SzPts val="1450"/>
              <a:buFont typeface="Symbol" panose="05050102010706020507" pitchFamily="18" charset="2"/>
              <a:buChar char=""/>
            </a:pPr>
            <a:r>
              <a:rPr lang="cs-CZ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Rozvinout spolupráci obcí a měst v odpadovém hospodářství na většinovém území kraje s využitím SOV jako vhodného koordinátora celého systému a zajišťovatele některých služeb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Dílčí cíl (mimo jiné)</a:t>
            </a:r>
            <a:endParaRPr lang="cs-CZ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buFont typeface="+mj-lt"/>
              <a:buAutoNum type="arabicParenR"/>
            </a:pPr>
            <a:r>
              <a:rPr lang="cs-CZ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Zajištění energetického využití SKO a dalších vhodných KO v ZEVO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území Kraje Vysočina (podpora vzniku „krajského“ ZEVO nebo uzavření smluv s provozovateli ZEVO v okolních krajích). Koordinace výstavby komunální infrastruktury k přepravě odpadů (překládací stanice), případně k další úpravě odpadů.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AKTIVITY</a:t>
            </a:r>
          </a:p>
          <a:p>
            <a:pPr algn="just"/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rámci ISNOV se prověřují možnosti zajištění energetického využití zbytkových KO, které nebude možné v budoucnu skládkovat, a to ve variantách:</a:t>
            </a:r>
          </a:p>
          <a:p>
            <a:pPr marL="800100" lvl="1" indent="-342900" algn="just">
              <a:buFont typeface="Arial" panose="020B0604020202020204" pitchFamily="34" charset="0"/>
              <a:buChar char="-"/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vybudování ZEVO na území Kraje Vysočiny</a:t>
            </a:r>
          </a:p>
          <a:p>
            <a:pPr marL="800100" lvl="1" indent="-342900" algn="just">
              <a:buFont typeface="Arial" panose="020B0604020202020204" pitchFamily="34" charset="0"/>
              <a:buChar char="-"/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spolupráce s provozovateli ZEVO a investory potenciálních ZEVO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buFont typeface="+mj-lt"/>
              <a:buAutoNum type="arabicParenR"/>
            </a:pP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005C19-9BAF-4ECD-A155-994783359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" y="54638"/>
            <a:ext cx="1625789" cy="6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DFDCF4B-624E-4C63-91D0-1D268AACA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608" y="0"/>
            <a:ext cx="9538252" cy="684043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0788216-62BA-416F-9DA4-C575B0A887DD}"/>
              </a:ext>
            </a:extLst>
          </p:cNvPr>
          <p:cNvSpPr txBox="1"/>
          <p:nvPr/>
        </p:nvSpPr>
        <p:spPr>
          <a:xfrm>
            <a:off x="424070" y="4969565"/>
            <a:ext cx="24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Možnosti energetického využití zbytkových KO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03D744-5AF4-41F5-8DAC-B5C52791A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0" y="0"/>
            <a:ext cx="1211925" cy="4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8F1A6-D575-4F12-AD2A-1F233D3D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168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Stávající a připravované projekty ZEVO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C33085-FEAF-47EA-BE53-19D17FE3C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0" y="0"/>
            <a:ext cx="1211925" cy="461686"/>
          </a:xfrm>
          <a:prstGeom prst="rect">
            <a:avLst/>
          </a:prstGeom>
        </p:spPr>
      </p:pic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67B6F471-A05C-4E88-8971-A8094E624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3656270"/>
            <a:ext cx="11374017" cy="301511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Jednání se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SAKO Brno, a.s.</a:t>
            </a:r>
          </a:p>
          <a:p>
            <a:pPr lvl="1" algn="just">
              <a:lnSpc>
                <a:spcPct val="110000"/>
              </a:lnSpc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Provozovaná spalovna s kapacitou 248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/rok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V současné době je využívána pro část odpadů z obcí KV (Třebíčsko, Jihlava, SOMPO, Velká Bíteš, OHR, jednání se Žďárem, Velkým Meziříčím). Kapacita je ale do r. 2025 omezená a další obce, kromě již předjednaných, nebudou moci ZEVO využít.</a:t>
            </a:r>
          </a:p>
          <a:p>
            <a:pPr lvl="1" algn="just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Příprava výstavby 3. kotle s kapacitou kolem 130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/rok. Předpokládané uvedení do provozu kolem r. 2026. Počítá se kapacitou 50-60 tis. t (případně více) pro obce KV</a:t>
            </a:r>
          </a:p>
          <a:p>
            <a:pPr algn="just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Jednání s </a:t>
            </a: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Elektrárnami Opatovice, a.s.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(soukromý vlastník, 150 – 250 tis. t/rok, realizace kolem r. 2028)</a:t>
            </a:r>
          </a:p>
          <a:p>
            <a:pPr algn="just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Jednání s </a:t>
            </a: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Vráto, </a:t>
            </a:r>
            <a:r>
              <a:rPr lang="cs-CZ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a.s</a:t>
            </a: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České Budějovice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(vlastník město České Budějovice, 160 tis. t/r, realizace kolem r. 2028)</a:t>
            </a:r>
          </a:p>
          <a:p>
            <a:pPr algn="just">
              <a:lnSpc>
                <a:spcPct val="110000"/>
              </a:lnSpc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Jednání s potenciálními investory menších ZEVO v Jihočeském kraji (Planá nad Lužnicí)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</a:pP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ED659589-5375-47D2-A1C0-7EF400D18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49332"/>
              </p:ext>
            </p:extLst>
          </p:nvPr>
        </p:nvGraphicFramePr>
        <p:xfrm>
          <a:off x="1800809" y="1158228"/>
          <a:ext cx="8797211" cy="23617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62051">
                  <a:extLst>
                    <a:ext uri="{9D8B030D-6E8A-4147-A177-3AD203B41FA5}">
                      <a16:colId xmlns:a16="http://schemas.microsoft.com/office/drawing/2014/main" val="1813872378"/>
                    </a:ext>
                  </a:extLst>
                </a:gridCol>
                <a:gridCol w="1508372">
                  <a:extLst>
                    <a:ext uri="{9D8B030D-6E8A-4147-A177-3AD203B41FA5}">
                      <a16:colId xmlns:a16="http://schemas.microsoft.com/office/drawing/2014/main" val="1459940280"/>
                    </a:ext>
                  </a:extLst>
                </a:gridCol>
                <a:gridCol w="1615416">
                  <a:extLst>
                    <a:ext uri="{9D8B030D-6E8A-4147-A177-3AD203B41FA5}">
                      <a16:colId xmlns:a16="http://schemas.microsoft.com/office/drawing/2014/main" val="2393589300"/>
                    </a:ext>
                  </a:extLst>
                </a:gridCol>
                <a:gridCol w="3211372">
                  <a:extLst>
                    <a:ext uri="{9D8B030D-6E8A-4147-A177-3AD203B41FA5}">
                      <a16:colId xmlns:a16="http://schemas.microsoft.com/office/drawing/2014/main" val="1453621979"/>
                    </a:ext>
                  </a:extLst>
                </a:gridCol>
              </a:tblGrid>
              <a:tr h="37142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ZEVO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stávající kapacita v tis. t/rok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plánovaná kapacita v tis.t/rok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využití pro obce KV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0430698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 Malešice Praha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omezená kapacita pro Prahu a SK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36000" marB="36000" anchor="b"/>
                </a:tc>
                <a:extLst>
                  <a:ext uri="{0D108BD9-81ED-4DB2-BD59-A6C34878D82A}">
                    <a16:rowId xmlns:a16="http://schemas.microsoft.com/office/drawing/2014/main" val="2683620838"/>
                  </a:ext>
                </a:extLst>
              </a:tr>
              <a:tr h="21848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SAKO Brno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možnost využití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36000" marB="36000" anchor="b"/>
                </a:tc>
                <a:extLst>
                  <a:ext uri="{0D108BD9-81ED-4DB2-BD59-A6C34878D82A}">
                    <a16:rowId xmlns:a16="http://schemas.microsoft.com/office/drawing/2014/main" val="3339321707"/>
                  </a:ext>
                </a:extLst>
              </a:tr>
              <a:tr h="4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ČEZ Mělník - Horní Počaply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velká dojezdová vzdálenost, omezená kapacita pro SK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36000" marB="36000" anchor="b"/>
                </a:tc>
                <a:extLst>
                  <a:ext uri="{0D108BD9-81ED-4DB2-BD59-A6C34878D82A}">
                    <a16:rowId xmlns:a16="http://schemas.microsoft.com/office/drawing/2014/main" val="3231911535"/>
                  </a:ext>
                </a:extLst>
              </a:tr>
              <a:tr h="251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Elektrárny Opatovice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možnost využití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36000" marB="36000" anchor="b"/>
                </a:tc>
                <a:extLst>
                  <a:ext uri="{0D108BD9-81ED-4DB2-BD59-A6C34878D82A}">
                    <a16:rowId xmlns:a16="http://schemas.microsoft.com/office/drawing/2014/main" val="952654470"/>
                  </a:ext>
                </a:extLst>
              </a:tr>
              <a:tr h="21848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Vráto České </a:t>
                      </a:r>
                      <a:r>
                        <a:rPr lang="cs-CZ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Budejovice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možnost využití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36000" marB="36000" anchor="b"/>
                </a:tc>
                <a:extLst>
                  <a:ext uri="{0D108BD9-81ED-4DB2-BD59-A6C34878D82A}">
                    <a16:rowId xmlns:a16="http://schemas.microsoft.com/office/drawing/2014/main" val="1820369888"/>
                  </a:ext>
                </a:extLst>
              </a:tr>
              <a:tr h="27140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Komořany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velká dojezdová vzdálenost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36000" marB="36000" anchor="b"/>
                </a:tc>
                <a:extLst>
                  <a:ext uri="{0D108BD9-81ED-4DB2-BD59-A6C34878D82A}">
                    <a16:rowId xmlns:a16="http://schemas.microsoft.com/office/drawing/2014/main" val="1157606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94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EC2ED-5E5A-458A-9644-82688758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167"/>
            <a:ext cx="10515600" cy="446638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Memoranda o p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odpoře výstavby nových kapacit ZEVO </a:t>
            </a:r>
            <a:endParaRPr lang="cs-C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16AFE9-814E-4E3A-8867-9950F919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82" y="811764"/>
            <a:ext cx="11532635" cy="4351338"/>
          </a:xfrm>
        </p:spPr>
        <p:txBody>
          <a:bodyPr/>
          <a:lstStyle/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Sdružení obcí Vysočina uzavřela Memoranda o podpoře výstavby nových kapacit ZEVO v Elektrárnách Opatovice a SAKO Brno. </a:t>
            </a:r>
          </a:p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Strany memorand se dohodly na společném zájmu na hospodárném, efektivním a environmentálně přijatelném nakládání s odpady v obcích SOV při dosažení cílů odpadového hospodářství pro předcházení vzniku odpadů, jejich recyklaci, omezení skládkování  a zajištění dlouhodobé stability OH. </a:t>
            </a:r>
          </a:p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Strany deklarují zájem na výstavbě zařízení pro energetické využití zbytkových KO a rovněž možnost využití kapacit těchto zařízení pro potřeby obcí a města v SOV a Kraji Vysočina. </a:t>
            </a:r>
          </a:p>
          <a:p>
            <a:pPr lvl="1"/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ZEVO v Elektrárnách Opatovice představuje alternativu energetického využití odpadů pro některá spádová území ORP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ozšíření kapacity ZEVO SAKO Brno umožní rozšířit stávající možnost energetického využití pro značnou část obcí  Kraje Vysočina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DBDA46-A945-47AA-9761-5C6ABFE24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403"/>
          <a:stretch/>
        </p:blipFill>
        <p:spPr>
          <a:xfrm>
            <a:off x="1827331" y="3570026"/>
            <a:ext cx="3337321" cy="3260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5A5DB1-A426-43A6-822A-8B05D2AAF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0" b="29557"/>
          <a:stretch/>
        </p:blipFill>
        <p:spPr>
          <a:xfrm>
            <a:off x="6367364" y="3689843"/>
            <a:ext cx="3214477" cy="31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raj Vysočina | LinkedIn">
            <a:extLst>
              <a:ext uri="{FF2B5EF4-FFF2-40B4-BE49-F238E27FC236}">
                <a16:creationId xmlns:a16="http://schemas.microsoft.com/office/drawing/2014/main" id="{BB8CE23A-DA4F-4585-B7CB-4AB0320FA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6" b="40000"/>
          <a:stretch/>
        </p:blipFill>
        <p:spPr bwMode="auto">
          <a:xfrm>
            <a:off x="0" y="4121426"/>
            <a:ext cx="12192000" cy="280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3827095D-6F33-4DFC-93F5-7FF7D04A0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8228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41C9AD4-485A-4A9A-BE39-250592405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0584"/>
            <a:ext cx="9144000" cy="19241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RNDr. Martina Vrbová, Ph.D.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Manažerka ISNOV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martina.vrbova@volny.cz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Tel.: 602647 833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0EA5A8-88A6-44A3-8AFE-BD4C6B52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0" y="0"/>
            <a:ext cx="1859286" cy="7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166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740</Words>
  <Application>Microsoft Office PowerPoint</Application>
  <PresentationFormat>Širokoúhlá obrazovka</PresentationFormat>
  <Paragraphs>73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Motiv Office</vt:lpstr>
      <vt:lpstr>Možnosti zajištění energetického využití zbytkových KO  z obcí Kraje Vysočina</vt:lpstr>
      <vt:lpstr>Integrovaný systém nakládání s odpady v Kraji Vysočina</vt:lpstr>
      <vt:lpstr>Cíle projektu ISNOV</vt:lpstr>
      <vt:lpstr>Prezentace aplikace PowerPoint</vt:lpstr>
      <vt:lpstr>Stávající a připravované projekty ZEVO</vt:lpstr>
      <vt:lpstr>Memoranda o podpoře výstavby nových kapacit ZEVO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ISNOV</dc:title>
  <dc:creator>Martina Vrbová</dc:creator>
  <cp:lastModifiedBy>Martina Vrbová</cp:lastModifiedBy>
  <cp:revision>33</cp:revision>
  <dcterms:created xsi:type="dcterms:W3CDTF">2021-06-01T07:52:56Z</dcterms:created>
  <dcterms:modified xsi:type="dcterms:W3CDTF">2021-10-13T21:46:29Z</dcterms:modified>
</cp:coreProperties>
</file>