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14" r:id="rId3"/>
    <p:sldId id="315" r:id="rId4"/>
    <p:sldId id="301" r:id="rId5"/>
    <p:sldId id="316" r:id="rId6"/>
    <p:sldId id="317" r:id="rId7"/>
    <p:sldId id="318" r:id="rId8"/>
    <p:sldId id="319" r:id="rId9"/>
    <p:sldId id="322" r:id="rId10"/>
    <p:sldId id="321" r:id="rId11"/>
    <p:sldId id="323" r:id="rId12"/>
    <p:sldId id="324" r:id="rId13"/>
    <p:sldId id="271" r:id="rId14"/>
    <p:sldId id="287" r:id="rId15"/>
    <p:sldId id="267" r:id="rId16"/>
    <p:sldId id="283" r:id="rId17"/>
    <p:sldId id="284" r:id="rId18"/>
    <p:sldId id="326" r:id="rId19"/>
    <p:sldId id="327" r:id="rId20"/>
    <p:sldId id="302" r:id="rId21"/>
    <p:sldId id="303" r:id="rId22"/>
    <p:sldId id="304" r:id="rId23"/>
    <p:sldId id="305" r:id="rId24"/>
    <p:sldId id="328" r:id="rId25"/>
    <p:sldId id="299" r:id="rId26"/>
    <p:sldId id="300" r:id="rId27"/>
    <p:sldId id="286" r:id="rId28"/>
    <p:sldId id="325" r:id="rId29"/>
    <p:sldId id="329" r:id="rId30"/>
    <p:sldId id="308" r:id="rId31"/>
    <p:sldId id="306" r:id="rId32"/>
    <p:sldId id="309" r:id="rId33"/>
    <p:sldId id="310" r:id="rId34"/>
    <p:sldId id="311" r:id="rId35"/>
    <p:sldId id="312" r:id="rId36"/>
    <p:sldId id="313" r:id="rId37"/>
    <p:sldId id="298" r:id="rId38"/>
    <p:sldId id="297" r:id="rId39"/>
    <p:sldId id="268" r:id="rId40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44:41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4.73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5.10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5.84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6.21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6.55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7.03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7.49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7.87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9:41:51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9:42:37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44:42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9:42:5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1:41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1:45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2352 2 24575,'-281'-1'0,"-335"2"0,485 6 0,1 5 0,0 6 0,-203 55 0,297-65 0,0-1 0,-68 3 0,-73-10 0,-33 2 0,207-1 0,0-1 0,0 1 0,0-1 0,0 1 0,0 0 0,0 0 0,0 1 0,0-1 0,0 1 0,1-1 0,-1 1 0,0 0 0,1 0 0,0 0 0,-1 0 0,1 0 0,0 1 0,-2 2 0,-3 5 0,1 0 0,0 1 0,-6 16 0,-7 12 0,9-20 0,0 1 0,2-1 0,0 2 0,1-1 0,2 1 0,0 0 0,0 1 0,2-1 0,1 1 0,1-1 0,2 34 0,-1-23 0,-1-15 0,1 0 0,1 1 0,0-1 0,1 0 0,1 0 0,0-1 0,1 1 0,1-1 0,11 25 0,4-1 0,-13-25 0,0 0 0,0 0 0,2 0 0,0-1 0,0-1 0,2 0 0,-1 0 0,21 18 0,74 54 0,62 44 0,-67-54 0,-68-49 0,36 23 0,-55-41 0,0-1 0,1 0 0,-1-1 0,1-1 0,0 0 0,23 5 0,287 46 0,-218-43 0,114-1 0,357-14 0,-561 2 0,0-1 0,-1-1 0,1-1 0,-1 0 0,1-1 0,21-9 0,85-46 0,-24 10 0,-24 17 0,1 2 0,2 4 0,143-29 0,-213 55 0,-1-1 0,1 0 0,0-1 0,-1 1 0,1-1 0,-1-1 0,1 1 0,-1-1 0,0 0 0,0-1 0,0 1 0,-1-1 0,1 0 0,-1-1 0,0 1 0,0-1 0,0 0 0,-1 0 0,6-8 0,25-48 0,-3-1 0,28-75 0,-52 117 0,-1 0 0,-1-1 0,0 1 0,-2-1 0,0-1 0,-2 1 0,0 0 0,-2-33 0,-3 28 0,0 0 0,-2 0 0,-1 0 0,-1 1 0,-1 0 0,-19-38 0,22 52 0,-1 0 0,-1 0 0,0 1 0,0 0 0,-1 1 0,0 0 0,-1 0 0,-19-15 0,-3 2 0,-52-28 0,46 29 0,-9-9 0,34 21 0,-1 1 0,-1 0 0,1 0 0,-1 2 0,-1-1 0,-23-6 0,-118-23 0,145 35-151,-1-1-1,1-1 0,0 0 0,0 0 1,0-1-1,0-1 0,1 1 1,-17-12-1,11 2-6674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2:01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2:27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3:14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4:23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4:26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1942 222 24575,'-6'-5'0,"0"1"0,0 0 0,0 0 0,-1 1 0,1 0 0,-1 0 0,-11-3 0,-21-10 0,-20-17 0,-122-47 0,141 66 0,0 3 0,0 1 0,-1 2 0,-56-4 0,-392 7 0,260 8 0,117-6 0,-127 6 0,233-2 0,0-1 0,-1 1 0,1 0 0,-1 0 0,1 1 0,0 0 0,0 0 0,0 0 0,0 1 0,0 0 0,0 0 0,1 1 0,0-1 0,-1 1 0,1 0 0,1 1 0,-1-1 0,1 1 0,-1 0 0,1 0 0,-5 10 0,-6 16 0,2 0 0,1 1 0,1 1 0,-7 40 0,-13 38 0,21-77 0,2 0 0,-7 63 0,4 70 0,8 274 0,4-237 0,-1-189 0,1 1 0,0 0 0,1-1 0,1 1 0,7 24 0,-6-30 0,0 0 0,1 0 0,0 0 0,0-1 0,1 1 0,1-2 0,0 1 0,15 15 0,1-4 0,0-1 0,2-1 0,0-1 0,1-1 0,0-1 0,41 15 0,-22-12 0,1-2 0,0-2 0,64 10 0,6-12 0,0-4 0,152-10 0,-115-1 0,13 4 0,126-4 0,-257-1 0,0-2 0,-1-1 0,56-19 0,29-7 0,-99 29 0,-1-1 0,0 0 0,0-1 0,0-1 0,31-17 0,249-140 0,-281 152 0,0-1 0,-1-1 0,-1-1 0,0 0 0,-1-1 0,20-25 0,69-114 0,-92 134 0,-1-1 0,-1 0 0,-1 0 0,-1-1 0,-1-1 0,0 1 0,-2-1 0,2-27 0,-2-23 0,-4-98 0,-3 75 0,2 87 0,0-1 0,0 1 0,-1 0 0,-1-1 0,0 1 0,0 0 0,-1 0 0,0 0 0,-1 0 0,0 1 0,0 0 0,-1-1 0,0 1 0,-1 1 0,0-1 0,0 1 0,-1 0 0,0 1 0,-1-1 0,1 1 0,-1 1 0,-9-7 0,-18-13 0,13 10 0,0 0 0,-24-12 0,19 14 0,0 1 0,-44-13 0,56 20 0,0 0 0,0 0 0,-19-14 0,21 12 0,-1 1 0,1 0 0,-1 1 0,-15-5 0,19 8 0,1-1 0,-1 0 0,1-1 0,0 0 0,1 0 0,-17-14 0,14 11 0,-1-1 0,-21-10 0,8 7-116,-1-1 241,-42-15 0,59 26-275,1 0 0,0 0 0,-1 0 0,1 1 1,-1 0-1,0 1 0,1 0 0,-1 0 0,-14 3 0,0 3-6676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6:22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6:25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5:59.85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496 249,'22'1,"0"1,0 0,0 2,38 11,80 38,15 4,-105-42,12 3,1-2,109 14,428-21,-407-12,-135 3,0-3,-1-3,82-18,17-11,2 7,0 7,278-1,-372 21,-37-1,1 2,-1 1,49 8,-53-1,-1 0,0 2,0 0,31 21,-24-14,31 26,-18-12,-27-23,1-1,-1 0,2-2,-1 0,0 0,20 1,-14-1,58 10,0-4,87 1,164-12,-144-3,302 3,-325-13,-22-1,107 0,79-2,-295 15,0-2,0-1,-1-2,1-1,-1-2,-1-1,0-1,36-19,-40 19,1 1,-1 1,1 1,1 2,-1 1,1 1,0 1,31 2,131-12,-13 1,551 11,-350 3,-337 0,0 2,75 18,-71-12,-1-2,51 2,202-11,59 3,-290 5,-1 3,96 27,-103-20,1-4,1-2,83 5,-65-15,143 21,-128-8,139 4,98-19,-124-2,-139 4,116-4,-149 0,0-1,0-2,43-13,122-55,-126 44,128-34,251-13,-399 67,0-2,-1-3,77-31,-38 14,2 4,175-28,200 13,-311 30,69-1,-46 1,-20 0,680 11,-432 4,-294 4,0 5,123 27,156 16,63-51,-231-5,2162 2,-2318 3,1 4,121 27,-115-18,103 4,-122-16,85 17,128 44,-208-53,106 7,-78-11,225 12,222-4,-406-16,-123 0,0 0,0 1,1 0,-1 0,0 1,0 1,-1-1,18 9,-23-10,0 1,-1 0,1-1,-1 1,1 0,-1 0,0 1,0-1,0 0,0 1,0-1,0 1,-1 0,1 0,-1-1,0 1,1 0,-2 0,1 0,0 0,0 0,-1 1,0-1,0 0,0 0,0 0,0 0,0 0,-1 0,-1 5,0-3,0 0,0 0,-1 0,1 0,-1 0,-1-1,1 1,-1-1,1 0,-1 0,0 0,0-1,-1 1,1-1,-7 3,-12 7,-43 19,65-32,-45 17,-1-1,-1-2,-1-3,0-2,-82 5,-258-13,172-6,-271-25,442 25,-417-12,229 13,21-12,118 7,22 2,-273-14,-1558 20,900 3,768-4,-262 5,-107 59,6 47,517-92,-2-3,-132 4,-423 36,586-48,-22 7,0 3,0 3,-75 30,103-34,0-2,-1-3,0-1,-62 2,-195-8,174-5,27 1,-213 3,224 3,-130 24,72-8,-305 5,314-26,-133 5,209-1,0 4,-72 17,-211 51,234-57,-122 4,-114-14,-65 3,171 0,-159 12,223-10,-516 65,568-54,-360 57,-8-42,-122 16,449-18,-8 1,-370 30,-6-45,458-23,-110 14,66-4,-187-9,160-5,31 5,-144-4,252-1,1 0,-1-1,1-2,0-1,0-1,1-1,-49-25,52 23,0 1,0 0,-1 2,0 1,-1 1,1 2,-1 0,0 1,-46 1,-353 5,395-5,0-1,-1-2,-48-13,48 10,0 1,0 2,-41-3,-164 10,-91-3,281-4,0-2,-82-24,42 8,56 18,0 1,-30 0,-21-4,52-2,28 10,0 0,-1 0,1-1,-1 1,1 0,0 0,-1-1,1 1,0 0,-1-1,1 1,0 0,0-1,-1 1,1 0,0-1,0 1,0-1,0 1,-1-1,1 1,0 0,0-1,0 1,0-1,0 1,0-1,0 1,0-1,0 1,0 0,1-1,-1 1,0-1,0 1,0 0,0-1,1 1,-1-1,0 1,0 0,1-1,-1 1,0 0,1-1,-1 1,0 0,1 0,-1-1,0 1,1 0,-1 0,1-1,-1 1,0 0,1 0,-1 0,1 0,-1 0,1 0,9-4,-1 0,1 1,0 0,0 1,0 0,19-2,68 3,-57 1,505 3,-345 9,-46 0,87 2,141 3,1233-18,-1529-4,157-27,-45 3,221-5,6-1,-3-33,-387 60,432-93,5 28,-347 60,753-53,-93 15,-363-26,-344 61,158-40,50-10,-174 43,1 5,194-5,-240 22,0-3,128-24,-110 16,1 4,167 5,-146 5,157-3,224 4,-406 5,0 4,136 37,54 9,-183-49,47 8,-120-14,0 1,-1 1,0 0,0 1,-1 0,21 13,-31-16,0 0,0 0,-1 1,1 0,-1-1,4 7,-5-7,1 0,-1 1,1-1,-1 0,1-1,0 1,0-1,1 1,-1-1,0 0,7 3,174 65,-161-63,2-2,-1-1,0-1,1-1,48-3,-34 1,43 4,400 46,-300-20,-44-6,-124-22,65 10,103 2,774-15,-899 3,61 11,-17-1,623 47,-491-37,210 9,-183-34,263 4,-315 13,74 0,-230-15,-2-1,-1 3,79 10,185 38,12 2,-64-24,-217-25,73 13,-45-5,-27-5,237 18,1057-24,-1308 2,-1 2,39 9,-14-2,231 42,-283-51,1 0,-1 1,1-1,-1 1,0-1,1 1,-1 0,0 0,0 1,0-1,-1 0,1 1,4 5,-7-7,1 0,0 0,-1 0,1 0,-1 1,1-1,-1 0,1 0,-1 1,0-1,0 0,0 0,0 1,1-1,-2 0,1 1,0-1,0 0,0 1,-1-1,1 0,0 0,-1 1,1-1,-1 0,0 0,1 0,-1 0,0 0,0 0,0 0,0 0,0 0,0 0,0 0,0 0,0-1,0 1,0 0,0-1,0 1,-2 0,-16 7,-1-1,1-1,-1 0,0-1,-1-2,-35 3,27-2,-625 42,438-33,28-1,-540-10,373-4,49-11,42 0,-1033 10,667 5,485-3,-162 3,31 25,-76 1,276-28,-124 15,116-6,-1-4,-98-6,56-2,-852 4,955-3,-1 0,-28-7,-27-3,-131-15,-23-1,-115-2,213 19,-128-5,-1560 17,1733 2,1 4,-136 28,130-8,69-17,0-2,-43 7,-377 50,243-34,-16 8,-154 17,337-51,0 1,0 3,-39 13,29-7,-55 8,-191 16,-81 14,-148 68,237-50,226-56,-118 14,-64-12,91-8,-385 26,206 5,-22 0,103-27,-194 4,306-11,-151 27,35-2,11-2,-165 9,259-25,95-6,-55 0,103-8,-210 7,174-3,1 2,0 2,-55 17,56-13,-1-2,0-1,-80 4,-123-13,92-2,112 2,-1 3,1 1,-48 10,35-5,0-3,-1-2,-85-5,31-1,-534 3,628 0,0-1,1 0,-1 0,0-1,-12-4,20 5,1-1,-1 1,1 0,-1-1,1 0,0 1,0-2,0 1,0 0,0 0,0-1,0 0,1 1,-1-1,1 0,0 0,0 0,0-1,0 1,-1-4,3 5,0 1,-1 0,1-1,0 1,0 0,0-1,0 1,0 0,0-1,1 1,-1 0,0-1,1 1,-1 0,1-1,-1 1,1 0,0 0,-1 0,1 0,0 0,0 0,0 0,0 0,0 0,0 0,0 0,0 0,2-1,41-17,-34 15,31-9,0 3,1 1,80-7,-74 11,163-10,222 12,-201 6,1370-3,-1201-13,-137 1,-188 8,-1-3,0-4,85-24,328-50,-311 60,537-55,-690 79,-4 1,-1-1,0-1,0 0,1-1,29-10,-7-4,1 3,50-11,2 6,-27 4,105-9,-10 11,95-3,-100 2,-7 1,-74 12,140-9,-32-5,247 11,-234 6,1414-2,-1576 2,62 11,-59-7,44 2,-35-4,0 2,0 1,85 26,-111-25,0 1,21 11,-27-11,0-1,1-1,0-1,34 8,29-5,-50-7,46 9,-34-4,1-2,0-2,82-5,-35-1,3883 4,-3796 12,-33 0,232-11,-195-3,-146 2,65 13,-38-4,1-1,151 12,-77-8,-5 1,-116-15,31 2,-46-1,1 0,-1 0,1 0,-1 0,0 0,1 1,-1-1,1 0,-1 1,0 0,1-1,-1 1,0-1,0 1,1 0,-1 0,0 0,0 0,0 0,0 0,0 0,1 2,-2-2,0 0,0 0,0 0,-1 0,1 0,0 0,-1 0,1 0,-1 0,1 0,-1 0,0 0,1-1,-1 1,0 0,1 0,-1-1,0 1,0-1,0 1,0 0,1-1,-1 0,0 1,0-1,0 1,0-1,0 0,0 0,0 0,-2 1,-37 7,37-8,-199 14,52-6,-220 29,-124-30,293-9,87 1,-268 12,171 5,-217-13,230-5,30 0,-207 4,77 24,-27 0,64-22,-221 11,-213-2,442-15,-136 19,-159-5,349-14,-3020 2,3178 3,-1 1,-72 16,65-10,-72 6,-427-12,292-7,-511 4,738-1,1 2,-1 1,-50 13,-79 36,130-43,-1-1,0-1,0-2,-41 3,-121-4,149-5,-21 0,-115-17,143 11,0-1,1-1,0-3,-55-25,36 10,-1 2,-1 3,-70-18,66 22,1-2,1-3,1-2,-52-32,56 30,26 15,-42-28,54 31,-1 0,0 1,0 1,-1 1,0 0,0 0,0 2,-1 0,-17-1,-19 0,-81 3,102 2,-13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6:12.46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6:17.97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30.34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30.70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1.79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20:47:44.38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3D4C2-8AB3-4D72-B2BD-5697A1C551EC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48056-037F-4AA6-9FF7-3BFCEA587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24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A72AC4-D28C-4F56-9193-069E4A801159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D66479-78CB-4C27-B34E-00D7C09EB6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customXml" Target="../ink/ink16.xml"/><Relationship Id="rId7" Type="http://schemas.openxmlformats.org/officeDocument/2006/relationships/image" Target="../media/image33.png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" Type="http://schemas.openxmlformats.org/officeDocument/2006/relationships/image" Target="../media/image17.png"/><Relationship Id="rId16" Type="http://schemas.openxmlformats.org/officeDocument/2006/relationships/customXml" Target="../ink/ink11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openxmlformats.org/officeDocument/2006/relationships/customXml" Target="../ink/ink9.xml"/><Relationship Id="rId22" Type="http://schemas.openxmlformats.org/officeDocument/2006/relationships/customXml" Target="../ink/ink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customXml" Target="../ink/ink19.xml"/><Relationship Id="rId4" Type="http://schemas.openxmlformats.org/officeDocument/2006/relationships/image" Target="../media/image3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42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customXml" Target="../ink/ink2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2.png"/><Relationship Id="rId5" Type="http://schemas.openxmlformats.org/officeDocument/2006/relationships/customXml" Target="../ink/ink22.xml"/><Relationship Id="rId15" Type="http://schemas.openxmlformats.org/officeDocument/2006/relationships/customXml" Target="../ink/ink29.xml"/><Relationship Id="rId10" Type="http://schemas.openxmlformats.org/officeDocument/2006/relationships/customXml" Target="../ink/ink26.xml"/><Relationship Id="rId4" Type="http://schemas.openxmlformats.org/officeDocument/2006/relationships/image" Target="../media/image40.png"/><Relationship Id="rId9" Type="http://schemas.openxmlformats.org/officeDocument/2006/relationships/customXml" Target="../ink/ink25.xml"/><Relationship Id="rId14" Type="http://schemas.openxmlformats.org/officeDocument/2006/relationships/customXml" Target="../ink/ink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Bookman Old Style" pitchFamily="18" charset="0"/>
              </a:rPr>
              <a:t>Pilotní  projekt „ŽELIVKA“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endParaRPr lang="cs-CZ" sz="6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30. března 2022				JIHLAVA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7365E05-C560-4E03-AF2A-7DD78BEF6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Zastřešujícím cílem práce skupiny je navrhnout 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postup pro zavedení udržitelného hospodaření a péče o povodí nádrže Švihov a stanovit jeho podobu tak, aby bylo 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trvale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 znamená do časově neomezené budoucnosti) zajištěno bezpečné zásobování obyvatelstva napojeného na tento zdroj, uspokojivě kvalitní pitnou vodou, při zachování ekonomické a sociální únosnosti pro obyvatele, zemědělské hospodařící subjekty, průmysl a turismus.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5C7CE45-6237-48AA-A121-C4BD2665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</a:p>
        </p:txBody>
      </p:sp>
    </p:spTree>
    <p:extLst>
      <p:ext uri="{BB962C8B-B14F-4D97-AF65-F5344CB8AC3E}">
        <p14:creationId xmlns:p14="http://schemas.microsoft.com/office/powerpoint/2010/main" val="339536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EE936C-352D-4B4E-8192-049F89BC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 Vysočina zadal VÚB Havlíčkův Brod vypracování pokusu „Ověření účinnosti herbicidů při pěstování brambor v PHO II.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VÝJEZDNÍ ZASEDÁNÍ ZV PS PČR V JIHLAVĚ DNE 9. a 10. května 2018 a přijetí usnesení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Návštěva předsedy vlády a ministrů na ŽELIVCE a v SENAGRU Senožaty – kompenzace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Zahájena jednání o podobě kompenzací za omezení hospodaření – různé varianty – výsledkem PILOTNÍ PROJEKT od 1.6.2019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F42433B-B918-4040-BBCA-F569544C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a výstupy pracovní skupiny v oblasti plošných zdrojů znečištění</a:t>
            </a:r>
          </a:p>
        </p:txBody>
      </p:sp>
    </p:spTree>
    <p:extLst>
      <p:ext uri="{BB962C8B-B14F-4D97-AF65-F5344CB8AC3E}">
        <p14:creationId xmlns:p14="http://schemas.microsoft.com/office/powerpoint/2010/main" val="93304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DB5CE-5141-4012-A0C1-8B1A8F3E3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PILOTNÍ PROJEKT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73832B-E617-4902-B0E6-49DC3CF176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89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Účelem kompenzace je </a:t>
            </a:r>
            <a:r>
              <a:rPr lang="cs-CZ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omezení aplikace prostředků na ochranu rostlin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zemědělských pozemcích v ochranném pásnu vodárenské nádrže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Švihov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řece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Želivce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(dále jen OPVZ VN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Švihov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určité úrovně (řádu) uceleného povodí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kdy intenzivní zemědělské hospodaření vede ke zvýšenému výskytu pesticidů a jejich metabolitů ve vodárenské nádrži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Švihov</a:t>
            </a:r>
            <a:r>
              <a:rPr lang="cs-CZ" b="1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79209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Účel kompenzace 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08E076CC-72F7-4A08-A8A1-2C62C649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ZÁKLADNÍ ÚDAJE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6D64F3-DE9C-4B3A-826A-03367C53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525963"/>
          </a:xfrm>
        </p:spPr>
        <p:txBody>
          <a:bodyPr/>
          <a:lstStyle/>
          <a:p>
            <a:r>
              <a:rPr lang="cs-CZ" dirty="0"/>
              <a:t>18 účastníků</a:t>
            </a:r>
          </a:p>
          <a:p>
            <a:r>
              <a:rPr lang="cs-CZ" dirty="0"/>
              <a:t>12634 ha orné půdy</a:t>
            </a:r>
          </a:p>
          <a:p>
            <a:r>
              <a:rPr lang="cs-CZ" dirty="0"/>
              <a:t>Kraj Vysočina –okresy Pelhřimov a </a:t>
            </a:r>
            <a:r>
              <a:rPr lang="cs-CZ" dirty="0" err="1"/>
              <a:t>Havl</a:t>
            </a:r>
            <a:r>
              <a:rPr lang="cs-CZ" dirty="0"/>
              <a:t>. Brod</a:t>
            </a:r>
          </a:p>
          <a:p>
            <a:r>
              <a:rPr lang="cs-CZ" dirty="0"/>
              <a:t>Středočeský kraj – okresy Benešov a Kutná Hora </a:t>
            </a:r>
          </a:p>
          <a:p>
            <a:r>
              <a:rPr lang="cs-CZ" dirty="0"/>
              <a:t>Cca 2600 ha je v </a:t>
            </a:r>
            <a:r>
              <a:rPr lang="cs-CZ" b="1" u="sng" dirty="0"/>
              <a:t>PHO III.  (tj. na dobrovolné bázi se o tuto plochu rozšířil způsob hospodaření podle principů v PHO II.</a:t>
            </a:r>
          </a:p>
          <a:p>
            <a:r>
              <a:rPr lang="cs-CZ" b="1" u="sng" dirty="0"/>
              <a:t>Pro potřeby projektu platí speciální </a:t>
            </a:r>
            <a:r>
              <a:rPr lang="cs-CZ" sz="3200" b="1" u="sng" dirty="0">
                <a:solidFill>
                  <a:srgbClr val="FF0000"/>
                </a:solidFill>
              </a:rPr>
              <a:t>METODIKA HOSPODAŘENÍ</a:t>
            </a:r>
          </a:p>
        </p:txBody>
      </p:sp>
    </p:spTree>
    <p:extLst>
      <p:ext uri="{BB962C8B-B14F-4D97-AF65-F5344CB8AC3E}">
        <p14:creationId xmlns:p14="http://schemas.microsoft.com/office/powerpoint/2010/main" val="24690151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Pilotní projekt (3 roky, každoroční vyhodnocení)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Týká se povodí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Želivky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orné půdy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Platí pravidla pro hospodaření v OPVZ II </a:t>
            </a:r>
            <a:r>
              <a:rPr lang="cs-CZ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specifická omezení v používání POR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(omezené použití vybraných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ú.l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nebo jejich vyloučení, přestože jsou v PHO II povoleny)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Zachovává pestrou strukturu plodin (biodiverzita)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Může být modelem pro ostatní PHO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Může být modelem pro jiné podpory.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Hlavní znaky projektu podpory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r>
              <a:rPr lang="cs-CZ" sz="3200" b="1" u="sng" dirty="0">
                <a:latin typeface="Times New Roman" pitchFamily="18" charset="0"/>
                <a:cs typeface="Times New Roman" pitchFamily="18" charset="0"/>
              </a:rPr>
              <a:t>Dobrovolnost  </a:t>
            </a:r>
          </a:p>
          <a:p>
            <a:r>
              <a:rPr lang="cs-CZ" sz="3200" b="1" u="sng" dirty="0">
                <a:latin typeface="Times New Roman" pitchFamily="18" charset="0"/>
                <a:cs typeface="Times New Roman" pitchFamily="18" charset="0"/>
              </a:rPr>
              <a:t>Pozitivní motivace (nikoliv sankce)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Vytvořeno nejen shora, ale </a:t>
            </a:r>
            <a:r>
              <a:rPr lang="cs-CZ" sz="3200" u="sng" dirty="0">
                <a:latin typeface="Times New Roman" pitchFamily="18" charset="0"/>
                <a:cs typeface="Times New Roman" pitchFamily="18" charset="0"/>
              </a:rPr>
              <a:t>ve spolupráci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se zemědělci.</a:t>
            </a:r>
          </a:p>
          <a:p>
            <a:r>
              <a:rPr lang="cs-CZ" sz="3200" b="1" u="sng" dirty="0">
                <a:latin typeface="Times New Roman" pitchFamily="18" charset="0"/>
                <a:cs typeface="Times New Roman" pitchFamily="18" charset="0"/>
              </a:rPr>
              <a:t>Rozsah projektu 12 634 ha o.p.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Kontrolováno je 100% přihlášených zemědělců.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>
                <a:latin typeface="Times New Roman" pitchFamily="18" charset="0"/>
                <a:cs typeface="Times New Roman" pitchFamily="18" charset="0"/>
              </a:rPr>
              <a:t>Vyjímečné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 znaky projektu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Nižší zatížení životního prostředí </a:t>
            </a:r>
            <a:r>
              <a:rPr lang="cs-CZ" dirty="0" err="1"/>
              <a:t>pestidcidy</a:t>
            </a:r>
            <a:endParaRPr lang="cs-CZ" dirty="0"/>
          </a:p>
          <a:p>
            <a:r>
              <a:rPr lang="cs-CZ" dirty="0"/>
              <a:t>Kvalitnější voda</a:t>
            </a:r>
          </a:p>
          <a:p>
            <a:r>
              <a:rPr lang="cs-CZ" dirty="0"/>
              <a:t>Efekt společenského uznání pro všechny, kteří se na projektu podílejí a pomáhají mu</a:t>
            </a:r>
          </a:p>
          <a:p>
            <a:pPr>
              <a:buNone/>
            </a:pPr>
            <a:r>
              <a:rPr lang="cs-CZ" dirty="0"/>
              <a:t>			- zemědělci</a:t>
            </a:r>
          </a:p>
          <a:p>
            <a:pPr>
              <a:buNone/>
            </a:pPr>
            <a:r>
              <a:rPr lang="cs-CZ" dirty="0"/>
              <a:t>			- státní podnik Povodí Vltavy</a:t>
            </a:r>
          </a:p>
          <a:p>
            <a:pPr>
              <a:buNone/>
            </a:pPr>
            <a:r>
              <a:rPr lang="cs-CZ" dirty="0"/>
              <a:t>			- krajský úřad , </a:t>
            </a:r>
            <a:r>
              <a:rPr lang="cs-CZ" dirty="0" err="1"/>
              <a:t>MZe</a:t>
            </a:r>
            <a:r>
              <a:rPr lang="cs-CZ" dirty="0"/>
              <a:t> a další instituce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úspěšný projekt přinese: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B9E89FB-9B58-43D1-852F-FC11778E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63800"/>
            <a:ext cx="8280920" cy="51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9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04DFCD7-B6D1-4385-B479-5CA75CCB3C09}"/>
              </a:ext>
            </a:extLst>
          </p:cNvPr>
          <p:cNvSpPr txBox="1"/>
          <p:nvPr/>
        </p:nvSpPr>
        <p:spPr>
          <a:xfrm>
            <a:off x="1043608" y="40466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Aministrativní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podmínky účasti v projektu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B71A4F-5162-48BA-9E7D-333EDE606361}"/>
              </a:ext>
            </a:extLst>
          </p:cNvPr>
          <p:cNvSpPr txBox="1"/>
          <p:nvPr/>
        </p:nvSpPr>
        <p:spPr>
          <a:xfrm>
            <a:off x="539552" y="4725144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1D434C95-4C28-4022-8F12-8111174B9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46449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cs-CZ" sz="2800" dirty="0"/>
              <a:t>Doba trvání projektu 3 roky od 1.7.2019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Forma administrace – Smlouva zemědělského subjektu a státního podniku Povodí Vltavy.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Účast v projektu je dobrovolná</a:t>
            </a:r>
          </a:p>
          <a:p>
            <a:pPr marL="285750" indent="-285750">
              <a:buFontTx/>
              <a:buChar char="-"/>
            </a:pPr>
            <a:r>
              <a:rPr lang="cs-CZ" sz="2800" u="sng" dirty="0"/>
              <a:t>Plnění podmínek stanovených metodikou se každoročně kontroluje u všech účastníků </a:t>
            </a:r>
            <a:r>
              <a:rPr lang="cs-CZ" sz="2800" dirty="0"/>
              <a:t>projektu. Proběhne vyhodnocení a následně přiznání finančních prostředků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BEF33488-2CD3-41D2-ADDC-90600D08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05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C3106-3441-40D5-B6D7-B9A90F638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712222"/>
            <a:ext cx="8640960" cy="2889666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cs-CZ" sz="3600" dirty="0">
                <a:effectLst/>
                <a:latin typeface="Times New Roman" panose="02020603050405020304" pitchFamily="18" charset="0"/>
              </a:rPr>
              <a:t>Vodárenská nádrž „Švihov“ na Želivce</a:t>
            </a:r>
            <a:br>
              <a:rPr lang="cs-CZ" sz="3600" dirty="0">
                <a:effectLst/>
                <a:latin typeface="Times New Roman" panose="02020603050405020304" pitchFamily="18" charset="0"/>
              </a:rPr>
            </a:br>
            <a:r>
              <a:rPr lang="cs-CZ" sz="3600" dirty="0">
                <a:effectLst/>
                <a:latin typeface="Times New Roman" panose="02020603050405020304" pitchFamily="18" charset="0"/>
              </a:rPr>
              <a:t>2. Pracovní skupina Želivka</a:t>
            </a:r>
            <a:br>
              <a:rPr lang="cs-CZ" sz="3600" dirty="0">
                <a:effectLst/>
                <a:latin typeface="Times New Roman" panose="02020603050405020304" pitchFamily="18" charset="0"/>
              </a:rPr>
            </a:br>
            <a:r>
              <a:rPr lang="cs-CZ" sz="3600" dirty="0">
                <a:effectLst/>
                <a:latin typeface="Times New Roman" panose="02020603050405020304" pitchFamily="18" charset="0"/>
              </a:rPr>
              <a:t>3. Pilotní projekt</a:t>
            </a:r>
            <a:br>
              <a:rPr lang="cs-CZ" sz="3600" dirty="0">
                <a:effectLst/>
                <a:latin typeface="Times New Roman" panose="02020603050405020304" pitchFamily="18" charset="0"/>
              </a:rPr>
            </a:br>
            <a:r>
              <a:rPr lang="cs-CZ" sz="3600" dirty="0">
                <a:effectLst/>
                <a:latin typeface="Times New Roman" panose="02020603050405020304" pitchFamily="18" charset="0"/>
              </a:rPr>
              <a:t>4. </a:t>
            </a:r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Předpokládané navazující aktivity</a:t>
            </a:r>
            <a:r>
              <a:rPr lang="cs-C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180F67-6224-4FB1-B7AD-52840656F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2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287F44-A64F-4DBF-A0C9-A30F9325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68" y="2809788"/>
            <a:ext cx="7968504" cy="18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9352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30BCF31-4B48-4EDD-A67F-C791BCE8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0" y="1052736"/>
            <a:ext cx="7775882" cy="41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011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BC84AB6-6D6D-4619-83B1-FB672BB0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47" y="250964"/>
            <a:ext cx="7744906" cy="56681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A43DC9C-EBB5-470E-A140-27BA299BE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5949719"/>
            <a:ext cx="7128792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657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32AC20-E7BE-4EBD-AA10-8D4BEEF79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6" y="548680"/>
            <a:ext cx="7716327" cy="2162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7D06723-C966-4E94-9842-881B9A7E2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36" y="3140968"/>
            <a:ext cx="7497221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2281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6E1E4F3-3684-4630-AD86-F26A89BD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84" y="764703"/>
            <a:ext cx="8165880" cy="55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6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B68F31-668E-47CD-AE65-5A9C84F91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46138"/>
            <a:ext cx="8229600" cy="4953102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239C7C7-52C3-4987-9547-BFDB142F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8258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1338E00-92B1-427E-B708-FC657BD3A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239746" cy="214342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8D0A001-765A-4B9E-8A3E-CC4EA9389CAC}"/>
              </a:ext>
            </a:extLst>
          </p:cNvPr>
          <p:cNvSpPr txBox="1"/>
          <p:nvPr/>
        </p:nvSpPr>
        <p:spPr>
          <a:xfrm flipH="1">
            <a:off x="1619672" y="416001"/>
            <a:ext cx="672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PŘÍKLADY SUBSTITUCÍ (NAHRAZENÍ) PESTICIDŮ</a:t>
            </a:r>
          </a:p>
          <a:p>
            <a:r>
              <a:rPr lang="cs-CZ" dirty="0"/>
              <a:t>(ceny roku 2020)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2C46A8-4637-452F-B458-43D06FF89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20" y="3505815"/>
            <a:ext cx="6239746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0810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357E057-A0F1-49F5-B0C7-398A8B1F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98862"/>
            <a:ext cx="7704856" cy="4647414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6CC1A3-1135-4628-B63A-59EE8CA2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23936"/>
          </a:xfrm>
        </p:spPr>
        <p:txBody>
          <a:bodyPr/>
          <a:lstStyle/>
          <a:p>
            <a:r>
              <a:rPr lang="cs-CZ" dirty="0"/>
              <a:t>   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F97D0B-A243-40DA-BC8E-AA172669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Snížení aplikace </a:t>
            </a:r>
            <a:r>
              <a:rPr lang="cs-CZ" dirty="0" err="1"/>
              <a:t>ú.l</a:t>
            </a:r>
            <a:r>
              <a:rPr lang="cs-CZ" dirty="0"/>
              <a:t>. za rok 2020</a:t>
            </a:r>
          </a:p>
        </p:txBody>
      </p:sp>
    </p:spTree>
    <p:extLst>
      <p:ext uri="{BB962C8B-B14F-4D97-AF65-F5344CB8AC3E}">
        <p14:creationId xmlns:p14="http://schemas.microsoft.com/office/powerpoint/2010/main" val="1904311594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EEE8B6F-A83D-492A-89F3-38F7AA4A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potřeby Povodí Vltavy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Mze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bylo vypracováno Dílčí hodnocení dopadů do hospodaření zemědělských subjektů.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Hodnoceny byly jednotlivé body Metodiky Hospodaření v OPVZ VN Švihov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976CB7-03BE-4908-BB9C-19C6329E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Hodnocení dosavadního průběhu ze strany zemědělců</a:t>
            </a:r>
          </a:p>
        </p:txBody>
      </p:sp>
    </p:spTree>
    <p:extLst>
      <p:ext uri="{BB962C8B-B14F-4D97-AF65-F5344CB8AC3E}">
        <p14:creationId xmlns:p14="http://schemas.microsoft.com/office/powerpoint/2010/main" val="4163994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B460856-4F33-4035-B9AA-278FA800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plán SZP na období 2023-2027   -  AEKO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Použití pro další povrchové zdroje vody               Římov, Opatov, Vrchlice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Pokračování pilotního projektu do doby přechodu na novou SZP 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119F7F8-CF58-4150-9071-706FF80A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Navazující aktivity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70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4A303-842D-4D5B-989A-9116233DE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údaje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ECF4AB-2102-413F-ACB0-83B33C834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484785"/>
            <a:ext cx="8712968" cy="4896542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>
              <a:lnSpc>
                <a:spcPct val="120000"/>
              </a:lnSpc>
              <a:spcBef>
                <a:spcPts val="500"/>
              </a:spcBef>
              <a:buFont typeface="Times New Roman" panose="02020603050405020304" pitchFamily="18" charset="0"/>
              <a:buChar char="-"/>
            </a:pPr>
            <a:r>
              <a:rPr lang="cs-CZ" sz="4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 pitné vody pro 1.5 mil. obyvatel</a:t>
            </a:r>
            <a:endParaRPr lang="cs-CZ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Times New Roman" panose="02020603050405020304" pitchFamily="18" charset="0"/>
              <a:buChar char="-"/>
            </a:pPr>
            <a:r>
              <a:rPr lang="cs-CZ" sz="4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Plocha povodí 1178,5 km</a:t>
            </a:r>
            <a:r>
              <a:rPr lang="cs-CZ" sz="4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cs-CZ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Times New Roman" panose="02020603050405020304" pitchFamily="18" charset="0"/>
              <a:buChar char="-"/>
            </a:pPr>
            <a:r>
              <a:rPr lang="cs-CZ" sz="4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Teoretická doba zdržení vody v nádrži 430 dnů</a:t>
            </a:r>
            <a:endParaRPr lang="cs-CZ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Times New Roman" panose="02020603050405020304" pitchFamily="18" charset="0"/>
              <a:buChar char="-"/>
            </a:pPr>
            <a:r>
              <a:rPr lang="cs-CZ" sz="4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Roční odběr 83 mil m</a:t>
            </a:r>
            <a:r>
              <a:rPr lang="cs-CZ" sz="4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cs-CZ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20000"/>
              </a:lnSpc>
              <a:buFont typeface="Times New Roman" panose="02020603050405020304" pitchFamily="18" charset="0"/>
              <a:buChar char="-"/>
            </a:pPr>
            <a:r>
              <a:rPr lang="cs-CZ" sz="4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Objem nádrže cca 309,0 mil m</a:t>
            </a:r>
            <a:r>
              <a:rPr lang="cs-CZ" sz="4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Plocha nádrže 1396,6 ha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Délka vzdutí 39,1 km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4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Tři představné nádrže – VD Trnávka, Sedlice, Němčice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Výstavba 1965 - 1975</a:t>
            </a:r>
            <a:endParaRPr lang="cs-CZ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660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4014186-AA82-4D5D-A10A-8DE9CE6F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9FEAA5C-E5FD-4C9A-9548-1ABAB8F94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274638"/>
            <a:ext cx="5688631" cy="2683535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B09D4DF-D208-493D-BAAD-938E01FB5195}"/>
              </a:ext>
            </a:extLst>
          </p:cNvPr>
          <p:cNvSpPr txBox="1"/>
          <p:nvPr/>
        </p:nvSpPr>
        <p:spPr>
          <a:xfrm>
            <a:off x="971600" y="371703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úpravách ze dne 28.1.2022</a:t>
            </a:r>
          </a:p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Celé znění na straně 450 - 455</a:t>
            </a:r>
          </a:p>
        </p:txBody>
      </p:sp>
    </p:spTree>
    <p:extLst>
      <p:ext uri="{BB962C8B-B14F-4D97-AF65-F5344CB8AC3E}">
        <p14:creationId xmlns:p14="http://schemas.microsoft.com/office/powerpoint/2010/main" val="17386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F3F8CE-3A6C-451D-B919-B86E585D6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3"/>
            <a:ext cx="83529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69F249-F73D-4078-AE81-776F68960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9766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2F3E2438-58B8-4CF5-81BB-B6F91B2BE844}"/>
                  </a:ext>
                </a:extLst>
              </p14:cNvPr>
              <p14:cNvContentPartPr/>
              <p14:nvPr/>
            </p14:nvContentPartPr>
            <p14:xfrm>
              <a:off x="-2516950" y="501348"/>
              <a:ext cx="360" cy="3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2F3E2438-58B8-4CF5-81BB-B6F91B2BE8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25950" y="4927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2AA01726-392C-4FCF-AB57-8B881281C1AA}"/>
                  </a:ext>
                </a:extLst>
              </p14:cNvPr>
              <p14:cNvContentPartPr/>
              <p14:nvPr/>
            </p14:nvContentPartPr>
            <p14:xfrm>
              <a:off x="-2516950" y="501348"/>
              <a:ext cx="360" cy="36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2AA01726-392C-4FCF-AB57-8B881281C1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25950" y="4927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03E805CA-461F-44DB-B100-AB8641DFD627}"/>
                  </a:ext>
                </a:extLst>
              </p14:cNvPr>
              <p14:cNvContentPartPr/>
              <p14:nvPr/>
            </p14:nvContentPartPr>
            <p14:xfrm>
              <a:off x="254330" y="4718388"/>
              <a:ext cx="7948080" cy="103536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03E805CA-461F-44DB-B100-AB8641DFD6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330" y="4538748"/>
                <a:ext cx="8127720" cy="13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2373192E-3774-4798-9BEB-BCD228336BD0}"/>
                  </a:ext>
                </a:extLst>
              </p14:cNvPr>
              <p14:cNvContentPartPr/>
              <p14:nvPr/>
            </p14:nvContentPartPr>
            <p14:xfrm>
              <a:off x="1494530" y="5643588"/>
              <a:ext cx="360" cy="36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2373192E-3774-4798-9BEB-BCD228336B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4890" y="54639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8FA4DBCD-0480-4391-BED4-F85E16AC3855}"/>
                  </a:ext>
                </a:extLst>
              </p14:cNvPr>
              <p14:cNvContentPartPr/>
              <p14:nvPr/>
            </p14:nvContentPartPr>
            <p14:xfrm>
              <a:off x="1907450" y="5211228"/>
              <a:ext cx="360" cy="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8FA4DBCD-0480-4391-BED4-F85E16AC38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7810" y="503122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899CFBDF-0F33-49E5-B9CB-1EFC0D25FAEA}"/>
                  </a:ext>
                </a:extLst>
              </p14:cNvPr>
              <p14:cNvContentPartPr/>
              <p14:nvPr/>
            </p14:nvContentPartPr>
            <p14:xfrm>
              <a:off x="7099010" y="5053548"/>
              <a:ext cx="360" cy="3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899CFBDF-0F33-49E5-B9CB-1EFC0D25FA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09010" y="487390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801298E1-DE9A-4C12-AA63-59C12FE4E0DD}"/>
                  </a:ext>
                </a:extLst>
              </p14:cNvPr>
              <p14:cNvContentPartPr/>
              <p14:nvPr/>
            </p14:nvContentPartPr>
            <p14:xfrm>
              <a:off x="7099010" y="5053548"/>
              <a:ext cx="360" cy="36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801298E1-DE9A-4C12-AA63-59C12FE4E0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09010" y="487390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23CDA4DC-CF19-4F77-BAFB-2DBEC8A54076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23CDA4DC-CF19-4F77-BAFB-2DBEC8A540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F176C4E3-99BE-4739-9777-158ECEE93EA1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F176C4E3-99BE-4739-9777-158ECEE93E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D981A2A0-58A0-4108-93B6-541F70C42FF9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D981A2A0-58A0-4108-93B6-541F70C42F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03A387B8-1885-49CA-8E21-355AEF692424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03A387B8-1885-49CA-8E21-355AEF6924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DFE0C3D4-0476-4CAD-8514-EA6B3A4EBE68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DFE0C3D4-0476-4CAD-8514-EA6B3A4EBE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201005F6-BD05-492B-B94D-AD9584915031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201005F6-BD05-492B-B94D-AD95849150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E1EBAFEC-53F6-4021-8D5F-CCDDA78FDD71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E1EBAFEC-53F6-4021-8D5F-CCDDA78FDD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EDD0279A-427E-483F-AB85-38173D68571D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EDD0279A-427E-483F-AB85-38173D6857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FF790CB8-E018-4EB3-9DC9-D4C322E6B84C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FF790CB8-E018-4EB3-9DC9-D4C322E6B8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FDEA1099-E66B-49B2-B246-6E58BBC9F93C}"/>
                  </a:ext>
                </a:extLst>
              </p14:cNvPr>
              <p14:cNvContentPartPr/>
              <p14:nvPr/>
            </p14:nvContentPartPr>
            <p14:xfrm>
              <a:off x="7413290" y="4837301"/>
              <a:ext cx="360" cy="36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FDEA1099-E66B-49B2-B246-6E58BBC9F9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3650" y="4657301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857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16F24F4-97B4-41F0-B80D-DAF111FC6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208912" cy="3528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25D75DE7-F375-4501-9BAC-7E4B0A819B09}"/>
                  </a:ext>
                </a:extLst>
              </p14:cNvPr>
              <p14:cNvContentPartPr/>
              <p14:nvPr/>
            </p14:nvContentPartPr>
            <p14:xfrm>
              <a:off x="3853889" y="4139148"/>
              <a:ext cx="3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25D75DE7-F375-4501-9BAC-7E4B0A819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5249" y="41301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F5A88E05-FA6C-4373-82BC-49FC04807DC3}"/>
                  </a:ext>
                </a:extLst>
              </p14:cNvPr>
              <p14:cNvContentPartPr/>
              <p14:nvPr/>
            </p14:nvContentPartPr>
            <p14:xfrm>
              <a:off x="3755690" y="3647748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F5A88E05-FA6C-4373-82BC-49FC04807D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7050" y="36387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FB2185E1-055D-43A6-AEAD-DEC7260EE569}"/>
                  </a:ext>
                </a:extLst>
              </p14:cNvPr>
              <p14:cNvContentPartPr/>
              <p14:nvPr/>
            </p14:nvContentPartPr>
            <p14:xfrm>
              <a:off x="4139090" y="3657221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FB2185E1-055D-43A6-AEAD-DEC7260EE5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0090" y="364858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5595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53BC2BC-AF9A-44EE-BEDC-7539A015B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4296"/>
            <a:ext cx="8208912" cy="66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8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EBE310-4B87-4C87-A6A3-1F1F1A14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980728"/>
            <a:ext cx="7992888" cy="22322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38924E-E676-4844-ABA0-C3C0A483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40" y="2780928"/>
            <a:ext cx="7972000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05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AF20D7D-08D4-4045-A348-1058980E1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332656"/>
            <a:ext cx="9324528" cy="56166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D6F4415-736E-4CFE-8E09-DA521C52BF3A}"/>
                  </a:ext>
                </a:extLst>
              </p14:cNvPr>
              <p14:cNvContentPartPr/>
              <p14:nvPr/>
            </p14:nvContentPartPr>
            <p14:xfrm>
              <a:off x="3785210" y="3283788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D6F4415-736E-4CFE-8E09-DA521C52BF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210" y="32751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EA1E05E-B83B-4C6F-8C06-89BEC8DEFEA5}"/>
                  </a:ext>
                </a:extLst>
              </p14:cNvPr>
              <p14:cNvContentPartPr/>
              <p14:nvPr/>
            </p14:nvContentPartPr>
            <p14:xfrm>
              <a:off x="2938490" y="3283428"/>
              <a:ext cx="1100880" cy="522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EA1E05E-B83B-4C6F-8C06-89BEC8DEFE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9850" y="3274788"/>
                <a:ext cx="11185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F58A2187-EB50-4299-BA03-585B7F96882A}"/>
                  </a:ext>
                </a:extLst>
              </p14:cNvPr>
              <p14:cNvContentPartPr/>
              <p14:nvPr/>
            </p14:nvContentPartPr>
            <p14:xfrm>
              <a:off x="-1445230" y="815988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F58A2187-EB50-4299-BA03-585B7F9688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54230" y="8069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1FBE2342-338D-41D8-89F2-147F683403BA}"/>
                  </a:ext>
                </a:extLst>
              </p14:cNvPr>
              <p14:cNvContentPartPr/>
              <p14:nvPr/>
            </p14:nvContentPartPr>
            <p14:xfrm>
              <a:off x="-1258684" y="1081781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1FBE2342-338D-41D8-89F2-147F683403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67684" y="10727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DBDE9B43-C072-403E-8750-2C6275E2A220}"/>
                  </a:ext>
                </a:extLst>
              </p14:cNvPr>
              <p14:cNvContentPartPr/>
              <p14:nvPr/>
            </p14:nvContentPartPr>
            <p14:xfrm>
              <a:off x="-2379430" y="387394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DBDE9B43-C072-403E-8750-2C6275E2A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88430" y="38649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640605F7-C1E2-4287-9469-61F97CEB015D}"/>
                  </a:ext>
                </a:extLst>
              </p14:cNvPr>
              <p14:cNvContentPartPr/>
              <p14:nvPr/>
            </p14:nvContentPartPr>
            <p14:xfrm>
              <a:off x="3805010" y="1985988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640605F7-C1E2-4287-9469-61F97CEB01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96370" y="19773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26513D3F-A18A-4ABB-90CD-5044F37FB3D0}"/>
                  </a:ext>
                </a:extLst>
              </p14:cNvPr>
              <p14:cNvContentPartPr/>
              <p14:nvPr/>
            </p14:nvContentPartPr>
            <p14:xfrm>
              <a:off x="3106250" y="1906428"/>
              <a:ext cx="984960" cy="6523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26513D3F-A18A-4ABB-90CD-5044F37FB3D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7610" y="1897788"/>
                <a:ext cx="100260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BE370CA-DD1B-4124-9147-1BDD057D4EDD}"/>
                  </a:ext>
                </a:extLst>
              </p14:cNvPr>
              <p14:cNvContentPartPr/>
              <p14:nvPr/>
            </p14:nvContentPartPr>
            <p14:xfrm>
              <a:off x="3116690" y="2094348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BE370CA-DD1B-4124-9147-1BDD057D4E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7690" y="20853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BA48360-AFE4-4045-90CA-FAB7F370497B}"/>
                  </a:ext>
                </a:extLst>
              </p14:cNvPr>
              <p14:cNvContentPartPr/>
              <p14:nvPr/>
            </p14:nvContentPartPr>
            <p14:xfrm>
              <a:off x="3116690" y="2094348"/>
              <a:ext cx="360" cy="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BA48360-AFE4-4045-90CA-FAB7F37049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7690" y="208534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7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F2D8911-54F1-4F25-A2A2-A87740D44C7D}"/>
              </a:ext>
            </a:extLst>
          </p:cNvPr>
          <p:cNvSpPr txBox="1"/>
          <p:nvPr/>
        </p:nvSpPr>
        <p:spPr>
          <a:xfrm>
            <a:off x="611560" y="1052736"/>
            <a:ext cx="80648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Pro fungování tohoto titulu je třeba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Připravit softwarovou aplikaci pro hlášení použití POR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Určit DPB které budou do programu zařazeny (budou tzv. způsobilé pro dotaci)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Určit kdo bude kontrolovat, rozsah kontrol, jaké podklady bude třeba ke kontrole předložit (případně v jaké podobě)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Určit přesně počátek běhu programu. 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AF5C3BC-66DC-4A84-B33A-63ECDCC08E4B}"/>
              </a:ext>
            </a:extLst>
          </p:cNvPr>
          <p:cNvSpPr txBox="1"/>
          <p:nvPr/>
        </p:nvSpPr>
        <p:spPr>
          <a:xfrm>
            <a:off x="683568" y="4293096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ighlight>
                  <a:srgbClr val="FFFF00"/>
                </a:highlight>
              </a:rPr>
              <a:t>Tyto uvedené požadavky jsou nezbytným předpokladem pro rozhodování zda se do programu přihlásit nebo nikoli.</a:t>
            </a:r>
          </a:p>
          <a:p>
            <a:r>
              <a:rPr lang="cs-CZ" sz="2400" dirty="0">
                <a:highlight>
                  <a:srgbClr val="FFFF00"/>
                </a:highlight>
              </a:rPr>
              <a:t>Měly by být zemědělcům známé co nejdříve.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90172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4ECAD8D-913F-4253-B400-83DB88640AED}"/>
              </a:ext>
            </a:extLst>
          </p:cNvPr>
          <p:cNvSpPr txBox="1"/>
          <p:nvPr/>
        </p:nvSpPr>
        <p:spPr>
          <a:xfrm flipH="1">
            <a:off x="1210483" y="548680"/>
            <a:ext cx="672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>
                <a:solidFill>
                  <a:srgbClr val="FF0000"/>
                </a:solidFill>
              </a:rPr>
              <a:t>ZÁVĚRY: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2778DB8-6BA8-4B2D-AADD-6F45CCD8C4E6}"/>
              </a:ext>
            </a:extLst>
          </p:cNvPr>
          <p:cNvSpPr txBox="1"/>
          <p:nvPr/>
        </p:nvSpPr>
        <p:spPr>
          <a:xfrm flipH="1">
            <a:off x="971600" y="948790"/>
            <a:ext cx="73711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PILOTNÍ PROJEKT BYL PRVNÍ KROK</a:t>
            </a:r>
          </a:p>
          <a:p>
            <a:r>
              <a:rPr lang="cs-CZ" b="1" dirty="0">
                <a:solidFill>
                  <a:srgbClr val="FF0000"/>
                </a:solidFill>
              </a:rPr>
              <a:t>AEKO JE DRUHÝ KROK – </a:t>
            </a:r>
            <a:r>
              <a:rPr lang="cs-CZ" b="1" u="sng" dirty="0">
                <a:solidFill>
                  <a:srgbClr val="FF0000"/>
                </a:solidFill>
              </a:rPr>
              <a:t>JEHO NEVÝHODOU JE, ŽE POSTRÁDÁ INDIVIDUÁLNÍ PŘÍSTUP </a:t>
            </a:r>
          </a:p>
          <a:p>
            <a:endParaRPr lang="cs-CZ" dirty="0"/>
          </a:p>
          <a:p>
            <a:r>
              <a:rPr lang="cs-CZ" dirty="0"/>
              <a:t>CO JE TŘEBA K VĚTŠÍMU ROZŠÍŘENÍ</a:t>
            </a:r>
          </a:p>
          <a:p>
            <a:r>
              <a:rPr lang="cs-CZ" dirty="0"/>
              <a:t>-</a:t>
            </a:r>
            <a:r>
              <a:rPr lang="cs-CZ" u="sng" dirty="0"/>
              <a:t>AKTIVNÍ PŘÍSTUP </a:t>
            </a:r>
            <a:r>
              <a:rPr lang="cs-CZ" dirty="0"/>
              <a:t>ZEMĚDĚLCŮ</a:t>
            </a:r>
          </a:p>
          <a:p>
            <a:r>
              <a:rPr lang="cs-CZ" dirty="0"/>
              <a:t>-</a:t>
            </a:r>
            <a:r>
              <a:rPr lang="cs-CZ" u="sng" dirty="0"/>
              <a:t>SPOLUPRÁCE </a:t>
            </a:r>
            <a:r>
              <a:rPr lang="cs-CZ" dirty="0"/>
              <a:t>SE SPRÁVCI POVODÍ, PROVOZOVATELI VODNÍCH ZDROJŮ, SAMOSPRÁVOU</a:t>
            </a:r>
          </a:p>
          <a:p>
            <a:endParaRPr lang="cs-CZ" dirty="0"/>
          </a:p>
          <a:p>
            <a:r>
              <a:rPr lang="cs-CZ" dirty="0"/>
              <a:t>JAKÝ JE PROSTOR :</a:t>
            </a:r>
          </a:p>
          <a:p>
            <a:r>
              <a:rPr lang="cs-CZ" dirty="0"/>
              <a:t>OPVZ II. POVRCHOVÝCH NÁDRŽÍ	  54 500 ha orné půdy</a:t>
            </a:r>
          </a:p>
          <a:p>
            <a:r>
              <a:rPr lang="cs-CZ" dirty="0"/>
              <a:t>		+ OP III. (PHO III.) povrchových zdrojů	</a:t>
            </a:r>
          </a:p>
          <a:p>
            <a:r>
              <a:rPr lang="cs-CZ" dirty="0"/>
              <a:t>OPVZ PODZEMNÍCH ZDROJŮ	215 500 ha orné půdy	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NUTNOSTÍ JE INDIVIDUÁLNÍ PŘÍSTUP K JEDNOTLIVÝM ZDROJŮM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PILOTNÍ PROJEKT SE UKAZUJE JAKO VHODNÝ PRVNÍ KROK PRO ZAVEDENÍ POTŘEBNÝCH OPATŘENÍ, KTERÁ SI NA NĚM MOHOU ÚČASTNÍCI „OSAHAT“ A  JE „ŠITÝ NA MÍRU“ ŘEŠENÉMU ZDROJI VODY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35413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672407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Děkuji za pozornost</a:t>
            </a:r>
          </a:p>
          <a:p>
            <a:pPr>
              <a:buNone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			František Novák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746B9D-5BBB-4CC6-BD6C-2ADF7F29C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26" y="0"/>
            <a:ext cx="6181747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A90A53-3FE7-44D2-9A33-505A6188AEE6}"/>
              </a:ext>
            </a:extLst>
          </p:cNvPr>
          <p:cNvSpPr txBox="1"/>
          <p:nvPr/>
        </p:nvSpPr>
        <p:spPr>
          <a:xfrm flipH="1">
            <a:off x="657279" y="476672"/>
            <a:ext cx="290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OPVZ</a:t>
            </a:r>
          </a:p>
          <a:p>
            <a:r>
              <a:rPr lang="cs-CZ" dirty="0"/>
              <a:t>PHO III, PHO II, ZDOVZ</a:t>
            </a:r>
          </a:p>
        </p:txBody>
      </p:sp>
    </p:spTree>
    <p:extLst>
      <p:ext uri="{BB962C8B-B14F-4D97-AF65-F5344CB8AC3E}">
        <p14:creationId xmlns:p14="http://schemas.microsoft.com/office/powerpoint/2010/main" val="13956139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4C2E22-1E71-4D64-A522-336938150F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7772400" cy="93662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STRUKTURA PHO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B2322D-7CE2-4B1B-B908-0FA77BB008A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9552" y="1341438"/>
            <a:ext cx="8136904" cy="4824412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Souvislá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 III  tvořeno celým hydrologickým povodím řeky Želivka,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 II  vnější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 II vnitřní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 I , jeho hranice vymezuje maximální hladina vzdutí.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Nesouvislá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ZDOVZ  = zóny diferencované ochrany vodního zdroje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PHO v Kraji Vysočina</a:t>
            </a:r>
          </a:p>
          <a:p>
            <a:pPr algn="l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PHO v kraji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Středočeskék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5% PHO v kraji Jihočeském</a:t>
            </a:r>
          </a:p>
        </p:txBody>
      </p:sp>
    </p:spTree>
    <p:extLst>
      <p:ext uri="{BB962C8B-B14F-4D97-AF65-F5344CB8AC3E}">
        <p14:creationId xmlns:p14="http://schemas.microsoft.com/office/powerpoint/2010/main" val="335985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DEEDC-EAFC-47CD-BDB4-BA28FC45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PROBLEMATICKÉ BODY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33F6A-7527-4C53-833C-5931BEB3E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500"/>
              </a:spcBef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Nutrienty: zatížení fosforem, který se uplatňuje jako výhradní eutrofizační živina bodových a plošných zdrojů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Velký podíl zornění, rozsáhlá zemědělská činnost, pěstování brambor, kukuřice, obilovin a řepky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Pesticidy a jejich metabolity používané v zemědělství a na nezemědělských plochách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Kontaminace toků farmaky a dalšími látkami lidské denní potřeby.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Dusičnany v horních partiích přítoků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Průmyslové znečištění: např. papírna CEREPA a některé další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42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F377B0D-3CB5-43E2-9416-3A59BCF1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v prvním pololetí roku 2017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jednání 5. dubna 2017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Vznikla po konferenci „ Za čistou řeku Jihlavu“, která se zabývala potřebou kvalitní vody pro JE Dukovany.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Došlo se k závěru, že když se řeší kvalita vody pro JE, tak by si pozornost zasloužila i pitná voda.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Stále se objevovaly připomínky a podněty zemědělců ke ztíženým podmínkám hospodaření v OPVZ „Švihov“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Hejtman Kraje Vysočina a ředitel Povodí Vltavy dospěli po domluvě k závěru, že nejvhodnějším řešením jak se postavit k podnětům a připomínkám zemědělců, starostů a ostatních obyvatel bude ustavení pracovní skupiny, která se problematikou bude zabývat uceleně. 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264AC3D-264E-4A18-AE1C-A0E1C304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Pracovní skupina Želivka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0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FD4224C-2F06-4A1E-B683-4E547D96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Kraj Vysočina</a:t>
            </a:r>
          </a:p>
          <a:p>
            <a:r>
              <a:rPr lang="cs-CZ" dirty="0"/>
              <a:t>Povodí Vltavy</a:t>
            </a:r>
          </a:p>
          <a:p>
            <a:r>
              <a:rPr lang="cs-CZ" dirty="0"/>
              <a:t>Hlavní město Praha</a:t>
            </a:r>
          </a:p>
          <a:p>
            <a:r>
              <a:rPr lang="cs-CZ" dirty="0"/>
              <a:t>Středočeský kraj, Jihočeský kraj </a:t>
            </a:r>
          </a:p>
          <a:p>
            <a:r>
              <a:rPr lang="cs-CZ" dirty="0"/>
              <a:t>Agrární komora ČR, Zemědělský svaz ČR</a:t>
            </a:r>
          </a:p>
          <a:p>
            <a:r>
              <a:rPr lang="cs-CZ" dirty="0"/>
              <a:t>Poslanecká sněmovna ČR – zemědělský výbor</a:t>
            </a:r>
          </a:p>
          <a:p>
            <a:r>
              <a:rPr lang="cs-CZ" dirty="0"/>
              <a:t>Senát ČR </a:t>
            </a:r>
          </a:p>
          <a:p>
            <a:r>
              <a:rPr lang="cs-CZ" dirty="0"/>
              <a:t>Ministerstvo zemědělství</a:t>
            </a:r>
          </a:p>
          <a:p>
            <a:r>
              <a:rPr lang="cs-CZ" dirty="0"/>
              <a:t>Ministerstvo životního prostředí</a:t>
            </a:r>
          </a:p>
          <a:p>
            <a:r>
              <a:rPr lang="cs-CZ" dirty="0"/>
              <a:t>Želivská provozní</a:t>
            </a:r>
          </a:p>
          <a:p>
            <a:r>
              <a:rPr lang="cs-CZ" dirty="0"/>
              <a:t>Stálí hosté </a:t>
            </a:r>
          </a:p>
          <a:p>
            <a:r>
              <a:rPr lang="cs-CZ" dirty="0"/>
              <a:t>Hosté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2E0DBD4-629A-4D3F-B805-A98EE63C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SLOŽENÍ PRACOVNÍ SKUPINY</a:t>
            </a:r>
          </a:p>
        </p:txBody>
      </p:sp>
    </p:spTree>
    <p:extLst>
      <p:ext uri="{BB962C8B-B14F-4D97-AF65-F5344CB8AC3E}">
        <p14:creationId xmlns:p14="http://schemas.microsoft.com/office/powerpoint/2010/main" val="240867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C524B7-5D43-435A-A034-C1829F3FB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Podskupina zemědělská – pro plošné zdroje znečištění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Podskupina pro monitoring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Podskupina komunální - pro bodové zdroje znečištění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Podskupina  pro tvorbu generelu povodí VN Švihov na ŽELIVCE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8CC2F51-F3CF-4E20-8306-62D068BE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pracovní skupiny</a:t>
            </a:r>
          </a:p>
        </p:txBody>
      </p:sp>
    </p:spTree>
    <p:extLst>
      <p:ext uri="{BB962C8B-B14F-4D97-AF65-F5344CB8AC3E}">
        <p14:creationId xmlns:p14="http://schemas.microsoft.com/office/powerpoint/2010/main" val="1833969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2123</TotalTime>
  <Words>1196</Words>
  <Application>Microsoft Office PowerPoint</Application>
  <PresentationFormat>Předvádění na obrazovce (4:3)</PresentationFormat>
  <Paragraphs>151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Bookman Old Style</vt:lpstr>
      <vt:lpstr>Calibri</vt:lpstr>
      <vt:lpstr>Lucida Sans Unicode</vt:lpstr>
      <vt:lpstr>Times New Roman</vt:lpstr>
      <vt:lpstr>Verdana</vt:lpstr>
      <vt:lpstr>Wingdings 2</vt:lpstr>
      <vt:lpstr>Wingdings 3</vt:lpstr>
      <vt:lpstr>Shluk</vt:lpstr>
      <vt:lpstr>Pilotní  projekt „ŽELIVKA“</vt:lpstr>
      <vt:lpstr>1. Vodárenská nádrž „Švihov“ na Želivce 2. Pracovní skupina Želivka 3. Pilotní projekt 4. Předpokládané navazující aktivity  </vt:lpstr>
      <vt:lpstr>Základní údaje</vt:lpstr>
      <vt:lpstr>Prezentace aplikace PowerPoint</vt:lpstr>
      <vt:lpstr> STRUKTURA PHO</vt:lpstr>
      <vt:lpstr>PROBLEMATICKÉ BODY</vt:lpstr>
      <vt:lpstr>Pracovní skupina Želivka </vt:lpstr>
      <vt:lpstr>SLOŽENÍ PRACOVNÍ SKUPINY</vt:lpstr>
      <vt:lpstr>Činnost pracovní skupiny</vt:lpstr>
      <vt:lpstr>Cíl</vt:lpstr>
      <vt:lpstr>Výsledky a výstupy pracovní skupiny v oblasti plošných zdrojů znečištění</vt:lpstr>
      <vt:lpstr>PILOTNÍ PROJEKT </vt:lpstr>
      <vt:lpstr>Účel kompenzace </vt:lpstr>
      <vt:lpstr>ZÁKLADNÍ ÚDAJE</vt:lpstr>
      <vt:lpstr>Hlavní znaky projektu podpory </vt:lpstr>
      <vt:lpstr>Vyjímečné znaky projektu </vt:lpstr>
      <vt:lpstr>Co úspěšný projekt přinese: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</vt:lpstr>
      <vt:lpstr>Prezentace aplikace PowerPoint</vt:lpstr>
      <vt:lpstr>Snížení aplikace ú.l. za rok 2020</vt:lpstr>
      <vt:lpstr>Hodnocení dosavadního průběhu ze strany zemědělců</vt:lpstr>
      <vt:lpstr> Navazující aktivity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ve vztahu k udržitelnému zemědělství a zachování produkčního zemědělství.</dc:title>
  <dc:creator>predseda</dc:creator>
  <cp:lastModifiedBy>Hejda Milan Ing.</cp:lastModifiedBy>
  <cp:revision>54</cp:revision>
  <cp:lastPrinted>2021-09-03T11:22:38Z</cp:lastPrinted>
  <dcterms:created xsi:type="dcterms:W3CDTF">2019-09-05T10:35:45Z</dcterms:created>
  <dcterms:modified xsi:type="dcterms:W3CDTF">2022-05-04T14:08:05Z</dcterms:modified>
</cp:coreProperties>
</file>