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609492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1218987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828480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2437973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3047467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3656960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4266453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4875946" algn="l" defTabSz="12189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74C81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5"/>
          </a:solidFill>
        </a:fill>
      </a:tcStyle>
    </a:wholeTbl>
    <a:band2H>
      <a:tcTxStyle b="def" i="def"/>
      <a:tcStyle>
        <a:tcBdr/>
        <a:fill>
          <a:solidFill>
            <a:srgbClr val="E8E8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3DC"/>
          </a:solidFill>
        </a:fill>
      </a:tcStyle>
    </a:wholeTbl>
    <a:band2H>
      <a:tcTxStyle b="def" i="def"/>
      <a:tcStyle>
        <a:tcBdr/>
        <a:fill>
          <a:solidFill>
            <a:srgbClr val="EDEA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1D1"/>
          </a:solidFill>
        </a:fill>
      </a:tcStyle>
    </a:wholeTbl>
    <a:band2H>
      <a:tcTxStyle b="def" i="def"/>
      <a:tcStyle>
        <a:tcBdr/>
        <a:fill>
          <a:solidFill>
            <a:srgbClr val="EC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74C81"/>
        </a:fontRef>
        <a:srgbClr val="37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4C81"/>
              </a:solidFill>
              <a:prstDash val="solid"/>
              <a:round/>
            </a:ln>
          </a:top>
          <a:bottom>
            <a:ln w="254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4C81"/>
              </a:solidFill>
              <a:prstDash val="solid"/>
              <a:round/>
            </a:ln>
          </a:top>
          <a:bottom>
            <a:ln w="254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ED7"/>
          </a:solidFill>
        </a:fill>
      </a:tcStyle>
    </a:wholeTbl>
    <a:band2H>
      <a:tcTxStyle b="def" i="def"/>
      <a:tcStyle>
        <a:tcBdr/>
        <a:fill>
          <a:solidFill>
            <a:srgbClr val="E7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4C8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4C8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4C8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374C81"/>
              </a:solidFill>
              <a:prstDash val="solid"/>
              <a:round/>
            </a:ln>
          </a:left>
          <a:right>
            <a:ln w="12700" cap="flat">
              <a:solidFill>
                <a:srgbClr val="374C81"/>
              </a:solidFill>
              <a:prstDash val="solid"/>
              <a:round/>
            </a:ln>
          </a:right>
          <a:top>
            <a:ln w="12700" cap="flat">
              <a:solidFill>
                <a:srgbClr val="374C81"/>
              </a:solidFill>
              <a:prstDash val="solid"/>
              <a:round/>
            </a:ln>
          </a:top>
          <a:bottom>
            <a:ln w="127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solidFill>
                <a:srgbClr val="374C81"/>
              </a:solidFill>
              <a:prstDash val="solid"/>
              <a:round/>
            </a:ln>
          </a:insideH>
          <a:insideV>
            <a:ln w="12700" cap="flat">
              <a:solidFill>
                <a:srgbClr val="374C81"/>
              </a:solidFill>
              <a:prstDash val="solid"/>
              <a:round/>
            </a:ln>
          </a:insideV>
        </a:tcBdr>
        <a:fill>
          <a:solidFill>
            <a:srgbClr val="374C8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374C81"/>
              </a:solidFill>
              <a:prstDash val="solid"/>
              <a:round/>
            </a:ln>
          </a:left>
          <a:right>
            <a:ln w="12700" cap="flat">
              <a:solidFill>
                <a:srgbClr val="374C81"/>
              </a:solidFill>
              <a:prstDash val="solid"/>
              <a:round/>
            </a:ln>
          </a:right>
          <a:top>
            <a:ln w="12700" cap="flat">
              <a:solidFill>
                <a:srgbClr val="374C81"/>
              </a:solidFill>
              <a:prstDash val="solid"/>
              <a:round/>
            </a:ln>
          </a:top>
          <a:bottom>
            <a:ln w="127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solidFill>
                <a:srgbClr val="374C81"/>
              </a:solidFill>
              <a:prstDash val="solid"/>
              <a:round/>
            </a:ln>
          </a:insideH>
          <a:insideV>
            <a:ln w="12700" cap="flat">
              <a:solidFill>
                <a:srgbClr val="374C81"/>
              </a:solidFill>
              <a:prstDash val="solid"/>
              <a:round/>
            </a:ln>
          </a:insideV>
        </a:tcBdr>
        <a:fill>
          <a:solidFill>
            <a:srgbClr val="374C81">
              <a:alpha val="20000"/>
            </a:srgbClr>
          </a:solidFill>
        </a:fill>
      </a:tcStyle>
    </a:firstCol>
    <a:lastRow>
      <a:tcTxStyle b="on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374C81"/>
              </a:solidFill>
              <a:prstDash val="solid"/>
              <a:round/>
            </a:ln>
          </a:left>
          <a:right>
            <a:ln w="12700" cap="flat">
              <a:solidFill>
                <a:srgbClr val="374C81"/>
              </a:solidFill>
              <a:prstDash val="solid"/>
              <a:round/>
            </a:ln>
          </a:right>
          <a:top>
            <a:ln w="50800" cap="flat">
              <a:solidFill>
                <a:srgbClr val="374C81"/>
              </a:solidFill>
              <a:prstDash val="solid"/>
              <a:round/>
            </a:ln>
          </a:top>
          <a:bottom>
            <a:ln w="127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solidFill>
                <a:srgbClr val="374C81"/>
              </a:solidFill>
              <a:prstDash val="solid"/>
              <a:round/>
            </a:ln>
          </a:insideH>
          <a:insideV>
            <a:ln w="12700" cap="flat">
              <a:solidFill>
                <a:srgbClr val="374C8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74C81"/>
        </a:fontRef>
        <a:srgbClr val="374C81"/>
      </a:tcTxStyle>
      <a:tcStyle>
        <a:tcBdr>
          <a:left>
            <a:ln w="12700" cap="flat">
              <a:solidFill>
                <a:srgbClr val="374C81"/>
              </a:solidFill>
              <a:prstDash val="solid"/>
              <a:round/>
            </a:ln>
          </a:left>
          <a:right>
            <a:ln w="12700" cap="flat">
              <a:solidFill>
                <a:srgbClr val="374C81"/>
              </a:solidFill>
              <a:prstDash val="solid"/>
              <a:round/>
            </a:ln>
          </a:right>
          <a:top>
            <a:ln w="12700" cap="flat">
              <a:solidFill>
                <a:srgbClr val="374C81"/>
              </a:solidFill>
              <a:prstDash val="solid"/>
              <a:round/>
            </a:ln>
          </a:top>
          <a:bottom>
            <a:ln w="25400" cap="flat">
              <a:solidFill>
                <a:srgbClr val="374C81"/>
              </a:solidFill>
              <a:prstDash val="solid"/>
              <a:round/>
            </a:ln>
          </a:bottom>
          <a:insideH>
            <a:ln w="12700" cap="flat">
              <a:solidFill>
                <a:srgbClr val="374C81"/>
              </a:solidFill>
              <a:prstDash val="solid"/>
              <a:round/>
            </a:ln>
          </a:insideH>
          <a:insideV>
            <a:ln w="12700" cap="flat">
              <a:solidFill>
                <a:srgbClr val="374C8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8987" latinLnBrk="0">
      <a:defRPr sz="1600">
        <a:latin typeface="+mn-lt"/>
        <a:ea typeface="+mn-ea"/>
        <a:cs typeface="+mn-cs"/>
        <a:sym typeface="Century Gothic"/>
      </a:defRPr>
    </a:lvl1pPr>
    <a:lvl2pPr indent="228600" defTabSz="1218987" latinLnBrk="0">
      <a:defRPr sz="1600">
        <a:latin typeface="+mn-lt"/>
        <a:ea typeface="+mn-ea"/>
        <a:cs typeface="+mn-cs"/>
        <a:sym typeface="Century Gothic"/>
      </a:defRPr>
    </a:lvl2pPr>
    <a:lvl3pPr indent="457200" defTabSz="1218987" latinLnBrk="0">
      <a:defRPr sz="1600">
        <a:latin typeface="+mn-lt"/>
        <a:ea typeface="+mn-ea"/>
        <a:cs typeface="+mn-cs"/>
        <a:sym typeface="Century Gothic"/>
      </a:defRPr>
    </a:lvl3pPr>
    <a:lvl4pPr indent="685800" defTabSz="1218987" latinLnBrk="0">
      <a:defRPr sz="1600">
        <a:latin typeface="+mn-lt"/>
        <a:ea typeface="+mn-ea"/>
        <a:cs typeface="+mn-cs"/>
        <a:sym typeface="Century Gothic"/>
      </a:defRPr>
    </a:lvl4pPr>
    <a:lvl5pPr indent="914400" defTabSz="1218987" latinLnBrk="0">
      <a:defRPr sz="1600">
        <a:latin typeface="+mn-lt"/>
        <a:ea typeface="+mn-ea"/>
        <a:cs typeface="+mn-cs"/>
        <a:sym typeface="Century Gothic"/>
      </a:defRPr>
    </a:lvl5pPr>
    <a:lvl6pPr indent="1143000" defTabSz="1218987" latinLnBrk="0">
      <a:defRPr sz="1600">
        <a:latin typeface="+mn-lt"/>
        <a:ea typeface="+mn-ea"/>
        <a:cs typeface="+mn-cs"/>
        <a:sym typeface="Century Gothic"/>
      </a:defRPr>
    </a:lvl6pPr>
    <a:lvl7pPr indent="1371600" defTabSz="1218987" latinLnBrk="0">
      <a:defRPr sz="1600">
        <a:latin typeface="+mn-lt"/>
        <a:ea typeface="+mn-ea"/>
        <a:cs typeface="+mn-cs"/>
        <a:sym typeface="Century Gothic"/>
      </a:defRPr>
    </a:lvl7pPr>
    <a:lvl8pPr indent="1600200" defTabSz="1218987" latinLnBrk="0">
      <a:defRPr sz="1600">
        <a:latin typeface="+mn-lt"/>
        <a:ea typeface="+mn-ea"/>
        <a:cs typeface="+mn-cs"/>
        <a:sym typeface="Century Gothic"/>
      </a:defRPr>
    </a:lvl8pPr>
    <a:lvl9pPr indent="1828800" defTabSz="1218987" latinLnBrk="0">
      <a:defRPr sz="16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názvu"/>
          <p:cNvSpPr txBox="1"/>
          <p:nvPr>
            <p:ph type="title"/>
          </p:nvPr>
        </p:nvSpPr>
        <p:spPr>
          <a:xfrm>
            <a:off x="4672383" y="1498600"/>
            <a:ext cx="7008574" cy="329882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Text názvu</a:t>
            </a:r>
          </a:p>
        </p:txBody>
      </p:sp>
      <p:sp>
        <p:nvSpPr>
          <p:cNvPr id="13" name="Text úrovně 1…"/>
          <p:cNvSpPr txBox="1"/>
          <p:nvPr>
            <p:ph type="body" sz="quarter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800"/>
            </a:lvl1pPr>
            <a:lvl2pPr marL="0" indent="609492">
              <a:spcBef>
                <a:spcPts val="0"/>
              </a:spcBef>
              <a:buSzTx/>
              <a:buFontTx/>
              <a:buNone/>
              <a:defRPr sz="2800"/>
            </a:lvl2pPr>
            <a:lvl3pPr marL="0" indent="1218987">
              <a:spcBef>
                <a:spcPts val="0"/>
              </a:spcBef>
              <a:buSzTx/>
              <a:buFontTx/>
              <a:buNone/>
              <a:defRPr sz="2800"/>
            </a:lvl3pPr>
            <a:lvl4pPr marL="0" indent="1828480">
              <a:spcBef>
                <a:spcPts val="0"/>
              </a:spcBef>
              <a:buSzTx/>
              <a:buFontTx/>
              <a:buNone/>
              <a:defRPr sz="2800"/>
            </a:lvl4pPr>
            <a:lvl5pPr marL="0" indent="2437973"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xfrm>
            <a:off x="5886661" y="5988050"/>
            <a:ext cx="2841838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6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názvu"/>
          <p:cNvSpPr txBox="1"/>
          <p:nvPr>
            <p:ph type="title"/>
          </p:nvPr>
        </p:nvSpPr>
        <p:spPr>
          <a:xfrm>
            <a:off x="9852632" y="274638"/>
            <a:ext cx="1422031" cy="589756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5" name="Text úrovně 1…"/>
          <p:cNvSpPr txBox="1"/>
          <p:nvPr>
            <p:ph type="body" idx="1"/>
          </p:nvPr>
        </p:nvSpPr>
        <p:spPr>
          <a:xfrm>
            <a:off x="1117309" y="274638"/>
            <a:ext cx="8532178" cy="5897561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áhlaví oddíl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812589" y="4445000"/>
            <a:ext cx="7008574" cy="1930400"/>
          </a:xfrm>
          <a:prstGeom prst="rect">
            <a:avLst/>
          </a:prstGeom>
        </p:spPr>
        <p:txBody>
          <a:bodyPr anchor="t"/>
          <a:lstStyle>
            <a:lvl1pPr>
              <a:defRPr sz="5400"/>
            </a:lvl1pPr>
          </a:lstStyle>
          <a:p>
            <a:pPr/>
            <a:r>
              <a:t>Text názvu</a:t>
            </a:r>
          </a:p>
        </p:txBody>
      </p:sp>
      <p:sp>
        <p:nvSpPr>
          <p:cNvPr id="31" name="Text úrovně 1…"/>
          <p:cNvSpPr txBox="1"/>
          <p:nvPr>
            <p:ph type="body" sz="quarter" idx="1"/>
          </p:nvPr>
        </p:nvSpPr>
        <p:spPr>
          <a:xfrm>
            <a:off x="812589" y="3124200"/>
            <a:ext cx="7008574" cy="12969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sz="2800"/>
            </a:lvl1pPr>
            <a:lvl2pPr marL="0" indent="609492">
              <a:spcBef>
                <a:spcPts val="0"/>
              </a:spcBef>
              <a:buSzTx/>
              <a:buFontTx/>
              <a:buNone/>
              <a:defRPr sz="2800"/>
            </a:lvl2pPr>
            <a:lvl3pPr marL="0" indent="1218987">
              <a:spcBef>
                <a:spcPts val="0"/>
              </a:spcBef>
              <a:buSzTx/>
              <a:buFontTx/>
              <a:buNone/>
              <a:defRPr sz="2800"/>
            </a:lvl3pPr>
            <a:lvl4pPr marL="0" indent="1828480">
              <a:spcBef>
                <a:spcPts val="0"/>
              </a:spcBef>
              <a:buSzTx/>
              <a:buFontTx/>
              <a:buNone/>
              <a:defRPr sz="2800"/>
            </a:lvl4pPr>
            <a:lvl5pPr marL="0" indent="2437973"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" name="Číslo snímku"/>
          <p:cNvSpPr txBox="1"/>
          <p:nvPr>
            <p:ph type="sldNum" sz="quarter" idx="2"/>
          </p:nvPr>
        </p:nvSpPr>
        <p:spPr>
          <a:xfrm>
            <a:off x="5886661" y="5988050"/>
            <a:ext cx="2841838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half" idx="1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Text úrovně 1…"/>
          <p:cNvSpPr txBox="1"/>
          <p:nvPr>
            <p:ph type="body" sz="quarter" idx="1"/>
          </p:nvPr>
        </p:nvSpPr>
        <p:spPr>
          <a:xfrm>
            <a:off x="1121371" y="1608836"/>
            <a:ext cx="4973042" cy="5120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609492">
              <a:spcBef>
                <a:spcPts val="0"/>
              </a:spcBef>
              <a:buSzTx/>
              <a:buFontTx/>
              <a:buNone/>
              <a:defRPr b="1"/>
            </a:lvl2pPr>
            <a:lvl3pPr marL="0" indent="1218987">
              <a:spcBef>
                <a:spcPts val="0"/>
              </a:spcBef>
              <a:buSzTx/>
              <a:buFontTx/>
              <a:buNone/>
              <a:defRPr b="1"/>
            </a:lvl3pPr>
            <a:lvl4pPr marL="0" indent="1828480">
              <a:spcBef>
                <a:spcPts val="0"/>
              </a:spcBef>
              <a:buSzTx/>
              <a:buFontTx/>
              <a:buNone/>
              <a:defRPr b="1"/>
            </a:lvl4pPr>
            <a:lvl5pPr marL="0" indent="2437973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0" name="Zástupný symbol pro text 4"/>
          <p:cNvSpPr/>
          <p:nvPr>
            <p:ph type="body" sz="quarter" idx="13"/>
          </p:nvPr>
        </p:nvSpPr>
        <p:spPr>
          <a:xfrm>
            <a:off x="6301621" y="1608836"/>
            <a:ext cx="4973042" cy="5120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b="1"/>
            </a:pPr>
          </a:p>
        </p:txBody>
      </p:sp>
      <p:sp>
        <p:nvSpPr>
          <p:cNvPr id="5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000"/>
                </a:srgbClr>
              </a:gs>
            </a:gsLst>
            <a:lin ang="7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Text názvu"/>
          <p:cNvSpPr txBox="1"/>
          <p:nvPr>
            <p:ph type="title"/>
          </p:nvPr>
        </p:nvSpPr>
        <p:spPr>
          <a:xfrm>
            <a:off x="304721" y="1701800"/>
            <a:ext cx="3351928" cy="28448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75" name="Text úrovně 1…"/>
          <p:cNvSpPr txBox="1"/>
          <p:nvPr>
            <p:ph type="body" idx="1"/>
          </p:nvPr>
        </p:nvSpPr>
        <p:spPr>
          <a:xfrm>
            <a:off x="4469236" y="482600"/>
            <a:ext cx="6805428" cy="58928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Zástupný symbol pro text 3"/>
          <p:cNvSpPr/>
          <p:nvPr>
            <p:ph type="body" sz="quarter" idx="13"/>
          </p:nvPr>
        </p:nvSpPr>
        <p:spPr>
          <a:xfrm>
            <a:off x="304720" y="4648200"/>
            <a:ext cx="3351929" cy="1727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1600"/>
            </a:pPr>
          </a:p>
        </p:txBody>
      </p:sp>
      <p:sp>
        <p:nvSpPr>
          <p:cNvPr id="7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délník 7"/>
          <p:cNvSpPr/>
          <p:nvPr/>
        </p:nvSpPr>
        <p:spPr>
          <a:xfrm>
            <a:off x="2082257" y="0"/>
            <a:ext cx="8024312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000"/>
                </a:srgbClr>
              </a:gs>
            </a:gsLst>
            <a:lin ang="7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Text názvu"/>
          <p:cNvSpPr txBox="1"/>
          <p:nvPr>
            <p:ph type="title"/>
          </p:nvPr>
        </p:nvSpPr>
        <p:spPr>
          <a:xfrm>
            <a:off x="2437764" y="4800600"/>
            <a:ext cx="7313296" cy="7620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86" name="Zástupný symbol obrázku 2"/>
          <p:cNvSpPr/>
          <p:nvPr>
            <p:ph type="pic" sz="half" idx="13"/>
          </p:nvPr>
        </p:nvSpPr>
        <p:spPr>
          <a:xfrm>
            <a:off x="2437764" y="279400"/>
            <a:ext cx="7313296" cy="4448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Text úrovně 1…"/>
          <p:cNvSpPr txBox="1"/>
          <p:nvPr>
            <p:ph type="body" sz="quarter" idx="1"/>
          </p:nvPr>
        </p:nvSpPr>
        <p:spPr>
          <a:xfrm>
            <a:off x="2437764" y="5562600"/>
            <a:ext cx="7313296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600"/>
            </a:lvl1pPr>
            <a:lvl2pPr marL="0" indent="609492">
              <a:spcBef>
                <a:spcPts val="0"/>
              </a:spcBef>
              <a:buSzTx/>
              <a:buFontTx/>
              <a:buNone/>
              <a:defRPr sz="1600"/>
            </a:lvl2pPr>
            <a:lvl3pPr marL="0" indent="1218987">
              <a:spcBef>
                <a:spcPts val="0"/>
              </a:spcBef>
              <a:buSzTx/>
              <a:buFontTx/>
              <a:buNone/>
              <a:defRPr sz="1600"/>
            </a:lvl3pPr>
            <a:lvl4pPr marL="0" indent="1828480">
              <a:spcBef>
                <a:spcPts val="0"/>
              </a:spcBef>
              <a:buSzTx/>
              <a:buFontTx/>
              <a:buNone/>
              <a:defRPr sz="1600"/>
            </a:lvl4pPr>
            <a:lvl5pPr marL="0" indent="2437973">
              <a:spcBef>
                <a:spcPts val="0"/>
              </a:spcBef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000"/>
                </a:srgbClr>
              </a:gs>
            </a:gsLst>
            <a:lin ang="7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8" tIns="60948" rIns="60948" bIns="60948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8" tIns="60948" rIns="60948" bIns="60948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10971146" y="6409078"/>
            <a:ext cx="303519" cy="312399"/>
          </a:xfrm>
          <a:prstGeom prst="rect">
            <a:avLst/>
          </a:prstGeom>
          <a:ln w="12700">
            <a:miter lim="400000"/>
          </a:ln>
        </p:spPr>
        <p:txBody>
          <a:bodyPr wrap="none" lIns="60948" tIns="60948" rIns="60948" bIns="60948" anchor="b">
            <a:spAutoFit/>
          </a:bodyPr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218987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04746" marR="0" indent="-304746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1pPr>
      <a:lvl2pPr marL="792341" marR="0" indent="-365696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2pPr>
      <a:lvl3pPr marL="1259619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3pPr>
      <a:lvl4pPr marL="1686265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4pPr>
      <a:lvl5pPr marL="2112910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5pPr>
      <a:lvl6pPr marL="2539555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6pPr>
      <a:lvl7pPr marL="2966201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7pPr>
      <a:lvl8pPr marL="3392846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8pPr>
      <a:lvl9pPr marL="3880441" marR="0" indent="-406329" algn="l" defTabSz="1218987" rtl="0" latinLnBrk="0">
        <a:lnSpc>
          <a:spcPct val="95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374C81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609492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1218987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828480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2437973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3047467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3656960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4266453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4875946" algn="r" defTabSz="12189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irasko@zslb.cz" TargetMode="External"/><Relationship Id="rId3" Type="http://schemas.openxmlformats.org/officeDocument/2006/relationships/hyperlink" Target="http://www.facebook.com/jaroslav.jirasko1" TargetMode="External"/><Relationship Id="rId4" Type="http://schemas.openxmlformats.org/officeDocument/2006/relationships/hyperlink" Target="mailto:vaclav.trojan@pedf.cuni.cz" TargetMode="External"/><Relationship Id="rId5" Type="http://schemas.openxmlformats.org/officeDocument/2006/relationships/hyperlink" Target="http://www.facebook.com/vaclav.trojan.79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adpis 1"/>
          <p:cNvSpPr txBox="1"/>
          <p:nvPr>
            <p:ph type="ctrTitle"/>
          </p:nvPr>
        </p:nvSpPr>
        <p:spPr>
          <a:xfrm>
            <a:off x="4698886" y="1001192"/>
            <a:ext cx="7008575" cy="230425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Řízení změny v pedagogickém procesu</a:t>
            </a:r>
          </a:p>
        </p:txBody>
      </p:sp>
      <p:sp>
        <p:nvSpPr>
          <p:cNvPr id="116" name="Podnadpis 2"/>
          <p:cNvSpPr txBox="1"/>
          <p:nvPr>
            <p:ph type="subTitle" sz="quarter" idx="1"/>
          </p:nvPr>
        </p:nvSpPr>
        <p:spPr>
          <a:xfrm>
            <a:off x="4672383" y="4365104"/>
            <a:ext cx="7008574" cy="1807097"/>
          </a:xfrm>
          <a:prstGeom prst="rect">
            <a:avLst/>
          </a:prstGeom>
        </p:spPr>
        <p:txBody>
          <a:bodyPr/>
          <a:lstStyle/>
          <a:p>
            <a:pPr/>
            <a:r>
              <a:t>Václav Trojan/Jaroslav Jirásko</a:t>
            </a:r>
          </a:p>
          <a:p>
            <a:pPr/>
          </a:p>
          <a:p>
            <a:pPr/>
          </a:p>
          <a:p>
            <a:pPr>
              <a:defRPr sz="2000"/>
            </a:pPr>
            <a:r>
              <a:t>Jihlava, pondělí 6. května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Osm zásad realizace změny </a:t>
            </a:r>
            <a:br/>
            <a:r>
              <a:t>+ osm možných chyb (John Kotter)</a:t>
            </a:r>
          </a:p>
        </p:txBody>
      </p:sp>
      <p:sp>
        <p:nvSpPr>
          <p:cNvPr id="148" name="Zástupný symbol pro obsah 3"/>
          <p:cNvSpPr txBox="1"/>
          <p:nvPr>
            <p:ph type="body" sz="half" idx="1"/>
          </p:nvPr>
        </p:nvSpPr>
        <p:spPr>
          <a:xfrm>
            <a:off x="1117309" y="1701800"/>
            <a:ext cx="4977105" cy="4470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6000"/>
              </a:lnSpc>
              <a:defRPr sz="2000"/>
            </a:pPr>
            <a:r>
              <a:t>Vyvolání vědomí naléhavosti</a:t>
            </a:r>
          </a:p>
          <a:p>
            <a:pPr>
              <a:lnSpc>
                <a:spcPct val="76000"/>
              </a:lnSpc>
              <a:defRPr sz="2000"/>
            </a:pPr>
            <a:r>
              <a:t>Sestavení koalice schopné prosadit a realizovat změny</a:t>
            </a:r>
          </a:p>
          <a:p>
            <a:pPr>
              <a:lnSpc>
                <a:spcPct val="76000"/>
              </a:lnSpc>
              <a:defRPr sz="2000"/>
            </a:pPr>
            <a:r>
              <a:t>Vytvoření vize a strategie</a:t>
            </a:r>
          </a:p>
          <a:p>
            <a:pPr>
              <a:lnSpc>
                <a:spcPct val="76000"/>
              </a:lnSpc>
              <a:defRPr sz="2000"/>
            </a:pPr>
            <a:r>
              <a:t>Komunikace vize</a:t>
            </a:r>
          </a:p>
          <a:p>
            <a:pPr>
              <a:lnSpc>
                <a:spcPct val="76000"/>
              </a:lnSpc>
              <a:defRPr sz="2000"/>
            </a:pPr>
            <a:r>
              <a:t>Delegování v širokém měřítku</a:t>
            </a:r>
          </a:p>
          <a:p>
            <a:pPr>
              <a:lnSpc>
                <a:spcPct val="76000"/>
              </a:lnSpc>
              <a:defRPr sz="2000"/>
            </a:pPr>
            <a:r>
              <a:t>Vytváření krátkodobých vítězství</a:t>
            </a:r>
          </a:p>
          <a:p>
            <a:pPr>
              <a:lnSpc>
                <a:spcPct val="76000"/>
              </a:lnSpc>
              <a:defRPr sz="2000"/>
            </a:pPr>
            <a:r>
              <a:t>Využití výsledků a podpora dalších změn</a:t>
            </a:r>
          </a:p>
          <a:p>
            <a:pPr>
              <a:lnSpc>
                <a:spcPct val="76000"/>
              </a:lnSpc>
              <a:defRPr sz="2000"/>
            </a:pPr>
            <a:r>
              <a:t>Zakotvení nových přístupů do firemní kultury</a:t>
            </a:r>
          </a:p>
        </p:txBody>
      </p:sp>
      <p:sp>
        <p:nvSpPr>
          <p:cNvPr id="149" name="Zástupný symbol pro obsah 1"/>
          <p:cNvSpPr txBox="1"/>
          <p:nvPr/>
        </p:nvSpPr>
        <p:spPr>
          <a:xfrm>
            <a:off x="6297559" y="1701800"/>
            <a:ext cx="4977104" cy="447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8" tIns="60948" rIns="60948" bIns="60948">
            <a:normAutofit fontScale="100000" lnSpcReduction="0"/>
          </a:bodyPr>
          <a:lstStyle/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Přílišně sebeuspokojení a arogance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Neschopnost vytvořit silnou koalici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Podcenění síly vize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Nedostatečná komunikace vize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Dovolit překážkám, aby zablokovaly vizi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Neschopnost vytvářet krátkodobá vítězství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Příliš časné vyhlášení vítězství</a:t>
            </a:r>
          </a:p>
          <a:p>
            <a:pPr marL="304746" indent="-304746">
              <a:lnSpc>
                <a:spcPct val="76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pPr>
            <a:r>
              <a:t>Zanedbat pevné zakotvení ve firemní kultuře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Fáze řízení změny ve škole (Trojan)</a:t>
            </a:r>
          </a:p>
        </p:txBody>
      </p:sp>
      <p:grpSp>
        <p:nvGrpSpPr>
          <p:cNvPr id="176" name="Skupina 9"/>
          <p:cNvGrpSpPr/>
          <p:nvPr/>
        </p:nvGrpSpPr>
        <p:grpSpPr>
          <a:xfrm>
            <a:off x="1917949" y="1985797"/>
            <a:ext cx="6480720" cy="4593279"/>
            <a:chOff x="0" y="0"/>
            <a:chExt cx="6480719" cy="4593277"/>
          </a:xfrm>
        </p:grpSpPr>
        <p:grpSp>
          <p:nvGrpSpPr>
            <p:cNvPr id="154" name="Volný tvar 10"/>
            <p:cNvGrpSpPr/>
            <p:nvPr/>
          </p:nvGrpSpPr>
          <p:grpSpPr>
            <a:xfrm>
              <a:off x="2423293" y="-1"/>
              <a:ext cx="1762593" cy="803060"/>
              <a:chOff x="0" y="0"/>
              <a:chExt cx="1762591" cy="803058"/>
            </a:xfrm>
          </p:grpSpPr>
          <p:sp>
            <p:nvSpPr>
              <p:cNvPr id="152" name="Tvar"/>
              <p:cNvSpPr/>
              <p:nvPr/>
            </p:nvSpPr>
            <p:spPr>
              <a:xfrm>
                <a:off x="0" y="-1"/>
                <a:ext cx="1762592" cy="803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768CC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3" name="destabilizace"/>
              <p:cNvSpPr txBox="1"/>
              <p:nvPr/>
            </p:nvSpPr>
            <p:spPr>
              <a:xfrm>
                <a:off x="-1" y="9132"/>
                <a:ext cx="1762593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155" name="Volný tvar 11"/>
            <p:cNvSpPr/>
            <p:nvPr/>
          </p:nvSpPr>
          <p:spPr>
            <a:xfrm>
              <a:off x="4398209" y="577695"/>
              <a:ext cx="588295" cy="26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8" name="Volný tvar 12"/>
            <p:cNvGrpSpPr/>
            <p:nvPr/>
          </p:nvGrpSpPr>
          <p:grpSpPr>
            <a:xfrm>
              <a:off x="4718128" y="947059"/>
              <a:ext cx="1762592" cy="803197"/>
              <a:chOff x="0" y="0"/>
              <a:chExt cx="1762591" cy="803195"/>
            </a:xfrm>
          </p:grpSpPr>
          <p:sp>
            <p:nvSpPr>
              <p:cNvPr id="156" name="Tvar"/>
              <p:cNvSpPr/>
              <p:nvPr/>
            </p:nvSpPr>
            <p:spPr>
              <a:xfrm>
                <a:off x="0" y="-1"/>
                <a:ext cx="1762592" cy="803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7" name="analýza a rozhodování"/>
              <p:cNvSpPr txBox="1"/>
              <p:nvPr/>
            </p:nvSpPr>
            <p:spPr>
              <a:xfrm>
                <a:off x="-1" y="9200"/>
                <a:ext cx="1762593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159" name="Volný tvar 13"/>
            <p:cNvSpPr/>
            <p:nvPr/>
          </p:nvSpPr>
          <p:spPr>
            <a:xfrm>
              <a:off x="5837251" y="1931284"/>
              <a:ext cx="56394" cy="55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62" name="Volný tvar 14"/>
            <p:cNvGrpSpPr/>
            <p:nvPr/>
          </p:nvGrpSpPr>
          <p:grpSpPr>
            <a:xfrm>
              <a:off x="4698546" y="2662996"/>
              <a:ext cx="1762592" cy="803060"/>
              <a:chOff x="0" y="0"/>
              <a:chExt cx="1762591" cy="803058"/>
            </a:xfrm>
          </p:grpSpPr>
          <p:sp>
            <p:nvSpPr>
              <p:cNvPr id="160" name="Tvar"/>
              <p:cNvSpPr/>
              <p:nvPr/>
            </p:nvSpPr>
            <p:spPr>
              <a:xfrm>
                <a:off x="0" y="-1"/>
                <a:ext cx="1762592" cy="803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1" name="plánování"/>
              <p:cNvSpPr txBox="1"/>
              <p:nvPr/>
            </p:nvSpPr>
            <p:spPr>
              <a:xfrm>
                <a:off x="-1" y="163436"/>
                <a:ext cx="1762593" cy="476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163" name="Volný tvar 15"/>
            <p:cNvSpPr/>
            <p:nvPr/>
          </p:nvSpPr>
          <p:spPr>
            <a:xfrm>
              <a:off x="4377050" y="3607320"/>
              <a:ext cx="653619" cy="3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66" name="Volný tvar 16"/>
            <p:cNvGrpSpPr/>
            <p:nvPr/>
          </p:nvGrpSpPr>
          <p:grpSpPr>
            <a:xfrm>
              <a:off x="2304234" y="3682753"/>
              <a:ext cx="1970359" cy="910525"/>
              <a:chOff x="0" y="0"/>
              <a:chExt cx="1970358" cy="910523"/>
            </a:xfrm>
          </p:grpSpPr>
          <p:sp>
            <p:nvSpPr>
              <p:cNvPr id="164" name="Tvar"/>
              <p:cNvSpPr/>
              <p:nvPr/>
            </p:nvSpPr>
            <p:spPr>
              <a:xfrm>
                <a:off x="0" y="53732"/>
                <a:ext cx="1970359" cy="803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5" name="implementace"/>
              <p:cNvSpPr txBox="1"/>
              <p:nvPr/>
            </p:nvSpPr>
            <p:spPr>
              <a:xfrm>
                <a:off x="0" y="0"/>
                <a:ext cx="1970359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167" name="Volný tvar 17"/>
            <p:cNvSpPr/>
            <p:nvPr/>
          </p:nvSpPr>
          <p:spPr>
            <a:xfrm>
              <a:off x="1406232" y="3567004"/>
              <a:ext cx="702279" cy="37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70" name="Volný tvar 18"/>
            <p:cNvGrpSpPr/>
            <p:nvPr/>
          </p:nvGrpSpPr>
          <p:grpSpPr>
            <a:xfrm>
              <a:off x="0" y="2608223"/>
              <a:ext cx="1762592" cy="803060"/>
              <a:chOff x="0" y="0"/>
              <a:chExt cx="1762591" cy="803058"/>
            </a:xfrm>
          </p:grpSpPr>
          <p:sp>
            <p:nvSpPr>
              <p:cNvPr id="168" name="Tvar"/>
              <p:cNvSpPr/>
              <p:nvPr/>
            </p:nvSpPr>
            <p:spPr>
              <a:xfrm>
                <a:off x="0" y="-1"/>
                <a:ext cx="1762592" cy="803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9" name="reflexe"/>
              <p:cNvSpPr txBox="1"/>
              <p:nvPr/>
            </p:nvSpPr>
            <p:spPr>
              <a:xfrm>
                <a:off x="-1" y="163436"/>
                <a:ext cx="1762593" cy="476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171" name="Volný tvar 19"/>
            <p:cNvSpPr/>
            <p:nvPr/>
          </p:nvSpPr>
          <p:spPr>
            <a:xfrm>
              <a:off x="666575" y="2059378"/>
              <a:ext cx="16191" cy="41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74" name="Volný tvar 20"/>
            <p:cNvGrpSpPr/>
            <p:nvPr/>
          </p:nvGrpSpPr>
          <p:grpSpPr>
            <a:xfrm>
              <a:off x="20365" y="1120849"/>
              <a:ext cx="1762592" cy="803197"/>
              <a:chOff x="0" y="0"/>
              <a:chExt cx="1762591" cy="803195"/>
            </a:xfrm>
          </p:grpSpPr>
          <p:sp>
            <p:nvSpPr>
              <p:cNvPr id="172" name="Tvar"/>
              <p:cNvSpPr/>
              <p:nvPr/>
            </p:nvSpPr>
            <p:spPr>
              <a:xfrm>
                <a:off x="0" y="-1"/>
                <a:ext cx="1762592" cy="803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3" name="stabilizace"/>
              <p:cNvSpPr txBox="1"/>
              <p:nvPr/>
            </p:nvSpPr>
            <p:spPr>
              <a:xfrm>
                <a:off x="-1" y="163505"/>
                <a:ext cx="1762593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175" name="Volný tvar 21"/>
            <p:cNvSpPr/>
            <p:nvPr/>
          </p:nvSpPr>
          <p:spPr>
            <a:xfrm>
              <a:off x="1454179" y="581289"/>
              <a:ext cx="704785" cy="38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Vnější impulsy změny</a:t>
            </a:r>
          </a:p>
        </p:txBody>
      </p:sp>
      <p:sp>
        <p:nvSpPr>
          <p:cNvPr id="179" name="Zástupný symbol pro obsah 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Původ vně školy</a:t>
            </a:r>
          </a:p>
          <a:p>
            <a:pPr/>
            <a:r>
              <a:t>Rozhodnutí zřizovatele</a:t>
            </a:r>
          </a:p>
          <a:p>
            <a:pPr/>
            <a:r>
              <a:t>Změna legislativy</a:t>
            </a:r>
          </a:p>
          <a:p>
            <a:pPr/>
            <a:r>
              <a:t>Závěr kontroly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Vnitřní impulsy změny</a:t>
            </a:r>
          </a:p>
        </p:txBody>
      </p:sp>
      <p:sp>
        <p:nvSpPr>
          <p:cNvPr id="182" name="Zástupný symbol pro obsah 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Původ uvnitř školy</a:t>
            </a:r>
          </a:p>
          <a:p>
            <a:pPr/>
            <a:r>
              <a:t>Impulsy od pracovníků, rodičů či žáků</a:t>
            </a:r>
          </a:p>
          <a:p>
            <a:pPr/>
            <a:r>
              <a:t>Základní faktory úspěšné změny</a:t>
            </a:r>
          </a:p>
          <a:p>
            <a:pPr/>
            <a:r>
              <a:t>Vysoká šance na přijetí pracovníky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5"/>
          <p:cNvSpPr txBox="1"/>
          <p:nvPr>
            <p:ph type="body" idx="4294967295"/>
          </p:nvPr>
        </p:nvSpPr>
        <p:spPr>
          <a:xfrm>
            <a:off x="-1" y="548680"/>
            <a:ext cx="8682040" cy="5615583"/>
          </a:xfrm>
          <a:prstGeom prst="rect">
            <a:avLst/>
          </a:prstGeom>
        </p:spPr>
        <p:txBody>
          <a:bodyPr/>
          <a:lstStyle/>
          <a:p>
            <a:pPr marL="457062" indent="-457062">
              <a:buFontTx/>
              <a:buChar char="➢"/>
            </a:pPr>
            <a:r>
              <a:t>Vnější impulsy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Složitější pro pochopení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Cizí element, rozhodnutí „od zeleného stolu“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Problematika ztotožnění se</a:t>
            </a:r>
          </a:p>
          <a:p>
            <a:pPr marL="457062" indent="-457062">
              <a:buFontTx/>
              <a:buChar char="➢"/>
            </a:pPr>
            <a:r>
              <a:t>Vnitřní impulsy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Přicházejí zevnitř školy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Důležité pro posun školy</a:t>
            </a:r>
          </a:p>
          <a:p>
            <a:pPr lvl="1" marL="914125" indent="-457062">
              <a:spcBef>
                <a:spcPts val="0"/>
              </a:spcBef>
              <a:buFontTx/>
              <a:buChar char="➢"/>
              <a:defRPr sz="2000"/>
            </a:pPr>
            <a:r>
              <a:t>Lépe přijímány</a:t>
            </a:r>
          </a:p>
        </p:txBody>
      </p:sp>
      <p:graphicFrame>
        <p:nvGraphicFramePr>
          <p:cNvPr id="185" name="Tabulka 2"/>
          <p:cNvGraphicFramePr/>
          <p:nvPr/>
        </p:nvGraphicFramePr>
        <p:xfrm>
          <a:off x="0" y="3431359"/>
          <a:ext cx="12188826" cy="328145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062942"/>
                <a:gridCol w="4062942"/>
                <a:gridCol w="4062942"/>
              </a:tblGrid>
              <a:tr h="127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Druh impulsu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Výhody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Nevýhody</a:t>
                      </a:r>
                    </a:p>
                  </a:txBody>
                  <a:tcPr marL="0" marR="0" marT="0" marB="0" anchor="t" anchorCtr="0" horzOverflow="overflow"/>
                </a:tc>
              </a:tr>
              <a:tr h="1401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Vnitřní impulsy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Vyšší míra ztotožnění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Znalost prostředí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Směřuje ke zlepšení dílčí oblasti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Subjektivita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Neuvědomění se rizik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Provozní slepota</a:t>
                      </a:r>
                    </a:p>
                  </a:txBody>
                  <a:tcPr marL="0" marR="0" marT="0" marB="0" anchor="t" anchorCtr="0" horzOverflow="overflow"/>
                </a:tc>
              </a:tr>
              <a:tr h="1752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Vnější impulsy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Přináší něco neočekávaného mimo rámec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Objektivní podhled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Nadhled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Menší míra ztotožnění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Menší znalost prostředí</a:t>
                      </a:r>
                      <a:endParaRPr sz="1800"/>
                    </a:p>
                    <a:p>
                      <a:pPr marL="342900" indent="-342900" algn="l">
                        <a:lnSpc>
                          <a:spcPct val="115000"/>
                        </a:lnSpc>
                        <a:buSzPct val="100000"/>
                        <a:buFont typeface="Symbol"/>
                        <a:buChar char="·"/>
                        <a:defRPr sz="2000"/>
                      </a:pPr>
                      <a:r>
                        <a:t>Nemusí směřovat ke zlepšení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Praktické zkušenosti se zaváděním změny ve škole </a:t>
            </a:r>
          </a:p>
        </p:txBody>
      </p:sp>
      <p:sp>
        <p:nvSpPr>
          <p:cNvPr id="188" name="Zástupný symbol pro obsah 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b="1"/>
              <a:t>Profesní portfolia ve škole</a:t>
            </a:r>
            <a:r>
              <a:t> - nástroj pro hodnocení a sebehodnocení pedagogických pracovníků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Destabilizační fáze</a:t>
            </a:r>
          </a:p>
        </p:txBody>
      </p:sp>
      <p:sp>
        <p:nvSpPr>
          <p:cNvPr id="191" name="Zástupný symbol pro obsah 3"/>
          <p:cNvSpPr txBox="1"/>
          <p:nvPr>
            <p:ph type="body" sz="half" idx="1"/>
          </p:nvPr>
        </p:nvSpPr>
        <p:spPr>
          <a:xfrm>
            <a:off x="1079209" y="1625600"/>
            <a:ext cx="4977105" cy="4470400"/>
          </a:xfrm>
          <a:prstGeom prst="rect">
            <a:avLst/>
          </a:prstGeom>
        </p:spPr>
        <p:txBody>
          <a:bodyPr/>
          <a:lstStyle/>
          <a:p>
            <a:pPr/>
            <a:r>
              <a:t>Vnitřní impulz </a:t>
            </a:r>
          </a:p>
          <a:p>
            <a:pPr marL="0" indent="0">
              <a:buSzTx/>
              <a:buFontTx/>
              <a:buNone/>
            </a:pPr>
            <a:r>
              <a:t>     Nespokojenost s finančním            ohodnocením</a:t>
            </a:r>
          </a:p>
          <a:p>
            <a:pPr marL="0" indent="0">
              <a:buSzTx/>
              <a:buFontTx/>
              <a:buNone/>
            </a:pPr>
            <a:r>
              <a:t>Workshopy na téma : </a:t>
            </a:r>
          </a:p>
          <a:p>
            <a:pPr marL="0" indent="0">
              <a:buSzTx/>
              <a:buFontTx/>
              <a:buNone/>
            </a:pPr>
            <a:r>
              <a:t>“Co s tím?”  </a:t>
            </a:r>
          </a:p>
        </p:txBody>
      </p:sp>
      <p:grpSp>
        <p:nvGrpSpPr>
          <p:cNvPr id="216" name="Skupina 6"/>
          <p:cNvGrpSpPr/>
          <p:nvPr/>
        </p:nvGrpSpPr>
        <p:grpSpPr>
          <a:xfrm>
            <a:off x="4722088" y="1703136"/>
            <a:ext cx="6552576" cy="5042136"/>
            <a:chOff x="0" y="0"/>
            <a:chExt cx="6552575" cy="5042134"/>
          </a:xfrm>
        </p:grpSpPr>
        <p:grpSp>
          <p:nvGrpSpPr>
            <p:cNvPr id="194" name="Volný tvar 8"/>
            <p:cNvGrpSpPr/>
            <p:nvPr/>
          </p:nvGrpSpPr>
          <p:grpSpPr>
            <a:xfrm>
              <a:off x="2450162" y="-1"/>
              <a:ext cx="1782135" cy="890169"/>
              <a:chOff x="0" y="0"/>
              <a:chExt cx="1782134" cy="890167"/>
            </a:xfrm>
          </p:grpSpPr>
          <p:sp>
            <p:nvSpPr>
              <p:cNvPr id="192" name="Tvar"/>
              <p:cNvSpPr/>
              <p:nvPr/>
            </p:nvSpPr>
            <p:spPr>
              <a:xfrm>
                <a:off x="-1" y="0"/>
                <a:ext cx="1782136" cy="89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3" name="destabilizace"/>
              <p:cNvSpPr txBox="1"/>
              <p:nvPr/>
            </p:nvSpPr>
            <p:spPr>
              <a:xfrm>
                <a:off x="-1" y="52686"/>
                <a:ext cx="1782136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195" name="Volný tvar 9"/>
            <p:cNvSpPr/>
            <p:nvPr/>
          </p:nvSpPr>
          <p:spPr>
            <a:xfrm>
              <a:off x="4446975" y="640359"/>
              <a:ext cx="594817" cy="28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8" name="Volný tvar 10"/>
            <p:cNvGrpSpPr/>
            <p:nvPr/>
          </p:nvGrpSpPr>
          <p:grpSpPr>
            <a:xfrm>
              <a:off x="4770441" y="1049788"/>
              <a:ext cx="1782135" cy="890321"/>
              <a:chOff x="0" y="0"/>
              <a:chExt cx="1782134" cy="890319"/>
            </a:xfrm>
          </p:grpSpPr>
          <p:sp>
            <p:nvSpPr>
              <p:cNvPr id="196" name="Tvar"/>
              <p:cNvSpPr/>
              <p:nvPr/>
            </p:nvSpPr>
            <p:spPr>
              <a:xfrm>
                <a:off x="-1" y="0"/>
                <a:ext cx="1782136" cy="890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7" name="analýza a rozhodování"/>
              <p:cNvSpPr txBox="1"/>
              <p:nvPr/>
            </p:nvSpPr>
            <p:spPr>
              <a:xfrm>
                <a:off x="-1" y="52762"/>
                <a:ext cx="1782136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199" name="Volný tvar 11"/>
            <p:cNvSpPr/>
            <p:nvPr/>
          </p:nvSpPr>
          <p:spPr>
            <a:xfrm>
              <a:off x="5901972" y="2140773"/>
              <a:ext cx="57019" cy="6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2" name="Volný tvar 12"/>
            <p:cNvGrpSpPr/>
            <p:nvPr/>
          </p:nvGrpSpPr>
          <p:grpSpPr>
            <a:xfrm>
              <a:off x="4750641" y="2951856"/>
              <a:ext cx="1782135" cy="890168"/>
              <a:chOff x="0" y="0"/>
              <a:chExt cx="1782134" cy="890167"/>
            </a:xfrm>
          </p:grpSpPr>
          <p:sp>
            <p:nvSpPr>
              <p:cNvPr id="200" name="Tvar"/>
              <p:cNvSpPr/>
              <p:nvPr/>
            </p:nvSpPr>
            <p:spPr>
              <a:xfrm>
                <a:off x="-1" y="0"/>
                <a:ext cx="1782136" cy="89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1" name="plánování"/>
              <p:cNvSpPr txBox="1"/>
              <p:nvPr/>
            </p:nvSpPr>
            <p:spPr>
              <a:xfrm>
                <a:off x="-1" y="206991"/>
                <a:ext cx="1782136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203" name="Volný tvar 13"/>
            <p:cNvSpPr/>
            <p:nvPr/>
          </p:nvSpPr>
          <p:spPr>
            <a:xfrm>
              <a:off x="4425581" y="3998612"/>
              <a:ext cx="660866" cy="38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6" name="Volný tvar 14"/>
            <p:cNvGrpSpPr/>
            <p:nvPr/>
          </p:nvGrpSpPr>
          <p:grpSpPr>
            <a:xfrm>
              <a:off x="2397892" y="4131610"/>
              <a:ext cx="1924096" cy="910525"/>
              <a:chOff x="0" y="0"/>
              <a:chExt cx="1924095" cy="910523"/>
            </a:xfrm>
          </p:grpSpPr>
          <p:sp>
            <p:nvSpPr>
              <p:cNvPr id="204" name="Tvar"/>
              <p:cNvSpPr/>
              <p:nvPr/>
            </p:nvSpPr>
            <p:spPr>
              <a:xfrm>
                <a:off x="0" y="10178"/>
                <a:ext cx="1924096" cy="89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5" name="implementace"/>
              <p:cNvSpPr txBox="1"/>
              <p:nvPr/>
            </p:nvSpPr>
            <p:spPr>
              <a:xfrm>
                <a:off x="0" y="0"/>
                <a:ext cx="1924095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207" name="Volný tvar 15"/>
            <p:cNvSpPr/>
            <p:nvPr/>
          </p:nvSpPr>
          <p:spPr>
            <a:xfrm>
              <a:off x="1421823" y="3953922"/>
              <a:ext cx="710066" cy="41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0" name="Volný tvar 16"/>
            <p:cNvGrpSpPr/>
            <p:nvPr/>
          </p:nvGrpSpPr>
          <p:grpSpPr>
            <a:xfrm>
              <a:off x="-1" y="2891142"/>
              <a:ext cx="1782136" cy="890168"/>
              <a:chOff x="0" y="0"/>
              <a:chExt cx="1782134" cy="890167"/>
            </a:xfrm>
          </p:grpSpPr>
          <p:sp>
            <p:nvSpPr>
              <p:cNvPr id="208" name="Tvar"/>
              <p:cNvSpPr/>
              <p:nvPr/>
            </p:nvSpPr>
            <p:spPr>
              <a:xfrm>
                <a:off x="-1" y="0"/>
                <a:ext cx="1782136" cy="89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9" name="reflexe"/>
              <p:cNvSpPr txBox="1"/>
              <p:nvPr/>
            </p:nvSpPr>
            <p:spPr>
              <a:xfrm>
                <a:off x="-1" y="206991"/>
                <a:ext cx="1782136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211" name="Volný tvar 17"/>
            <p:cNvSpPr/>
            <p:nvPr/>
          </p:nvSpPr>
          <p:spPr>
            <a:xfrm>
              <a:off x="673965" y="2282762"/>
              <a:ext cx="16371" cy="4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4" name="Volný tvar 18"/>
            <p:cNvGrpSpPr/>
            <p:nvPr/>
          </p:nvGrpSpPr>
          <p:grpSpPr>
            <a:xfrm>
              <a:off x="20591" y="1242430"/>
              <a:ext cx="1782135" cy="890320"/>
              <a:chOff x="0" y="0"/>
              <a:chExt cx="1782134" cy="890319"/>
            </a:xfrm>
          </p:grpSpPr>
          <p:sp>
            <p:nvSpPr>
              <p:cNvPr id="212" name="Tvar"/>
              <p:cNvSpPr/>
              <p:nvPr/>
            </p:nvSpPr>
            <p:spPr>
              <a:xfrm>
                <a:off x="-1" y="0"/>
                <a:ext cx="1782136" cy="890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stabilizace"/>
              <p:cNvSpPr txBox="1"/>
              <p:nvPr/>
            </p:nvSpPr>
            <p:spPr>
              <a:xfrm>
                <a:off x="-1" y="207067"/>
                <a:ext cx="1782136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215" name="Volný tvar 19"/>
            <p:cNvSpPr/>
            <p:nvPr/>
          </p:nvSpPr>
          <p:spPr>
            <a:xfrm>
              <a:off x="1470302" y="644343"/>
              <a:ext cx="712600" cy="42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7" name="Čára"/>
          <p:cNvSpPr/>
          <p:nvPr/>
        </p:nvSpPr>
        <p:spPr>
          <a:xfrm>
            <a:off x="1152127" y="2463800"/>
            <a:ext cx="377449" cy="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Analýza a rozhodování</a:t>
            </a:r>
          </a:p>
        </p:txBody>
      </p:sp>
      <p:sp>
        <p:nvSpPr>
          <p:cNvPr id="220" name="Zástupný symbol pro obsah 3"/>
          <p:cNvSpPr txBox="1"/>
          <p:nvPr>
            <p:ph type="body" sz="half" idx="1"/>
          </p:nvPr>
        </p:nvSpPr>
        <p:spPr>
          <a:xfrm>
            <a:off x="1117309" y="1701800"/>
            <a:ext cx="4977105" cy="4470400"/>
          </a:xfrm>
          <a:prstGeom prst="rect">
            <a:avLst/>
          </a:prstGeom>
        </p:spPr>
        <p:txBody>
          <a:bodyPr/>
          <a:lstStyle/>
          <a:p>
            <a:pPr/>
            <a:r>
              <a:t>SWOT analýzy</a:t>
            </a:r>
          </a:p>
          <a:p>
            <a:pPr/>
            <a:r>
              <a:t>Q - analýza</a:t>
            </a:r>
          </a:p>
          <a:p>
            <a:pPr/>
            <a:r>
              <a:t>Představení možných řešení,</a:t>
            </a:r>
          </a:p>
          <a:p>
            <a:pPr marL="0" indent="0">
              <a:buSzTx/>
              <a:buFontTx/>
              <a:buNone/>
            </a:pPr>
            <a:r>
              <a:t>workshop na téma “portfolio”</a:t>
            </a:r>
          </a:p>
          <a:p>
            <a:pPr/>
            <a:r>
              <a:t>Stanovení společného cíle </a:t>
            </a:r>
          </a:p>
          <a:p>
            <a:pPr marL="0" indent="0">
              <a:buSzTx/>
              <a:buFontTx/>
              <a:buNone/>
            </a:pPr>
            <a:r>
              <a:t>a rozhodnutí o realizaci</a:t>
            </a:r>
          </a:p>
        </p:txBody>
      </p:sp>
      <p:sp>
        <p:nvSpPr>
          <p:cNvPr id="221" name="Obdélník 5"/>
          <p:cNvSpPr txBox="1"/>
          <p:nvPr/>
        </p:nvSpPr>
        <p:spPr>
          <a:xfrm>
            <a:off x="8528322" y="6311150"/>
            <a:ext cx="262841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CZ.02.3.68/0.0/0.0/15_001/0000283</a:t>
            </a:r>
          </a:p>
        </p:txBody>
      </p:sp>
      <p:grpSp>
        <p:nvGrpSpPr>
          <p:cNvPr id="246" name="Skupina 6"/>
          <p:cNvGrpSpPr/>
          <p:nvPr/>
        </p:nvGrpSpPr>
        <p:grpSpPr>
          <a:xfrm>
            <a:off x="5806380" y="1473199"/>
            <a:ext cx="6382445" cy="5117722"/>
            <a:chOff x="0" y="0"/>
            <a:chExt cx="6382444" cy="5117720"/>
          </a:xfrm>
        </p:grpSpPr>
        <p:grpSp>
          <p:nvGrpSpPr>
            <p:cNvPr id="224" name="Volný tvar 8"/>
            <p:cNvGrpSpPr/>
            <p:nvPr/>
          </p:nvGrpSpPr>
          <p:grpSpPr>
            <a:xfrm>
              <a:off x="2386546" y="0"/>
              <a:ext cx="1735864" cy="904837"/>
              <a:chOff x="0" y="0"/>
              <a:chExt cx="1735863" cy="904836"/>
            </a:xfrm>
          </p:grpSpPr>
          <p:sp>
            <p:nvSpPr>
              <p:cNvPr id="222" name="Tvar"/>
              <p:cNvSpPr/>
              <p:nvPr/>
            </p:nvSpPr>
            <p:spPr>
              <a:xfrm>
                <a:off x="0" y="-1"/>
                <a:ext cx="1735864" cy="90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destabilizace"/>
              <p:cNvSpPr txBox="1"/>
              <p:nvPr/>
            </p:nvSpPr>
            <p:spPr>
              <a:xfrm>
                <a:off x="-1" y="60021"/>
                <a:ext cx="1735865" cy="7847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225" name="Volný tvar 9"/>
            <p:cNvSpPr/>
            <p:nvPr/>
          </p:nvSpPr>
          <p:spPr>
            <a:xfrm>
              <a:off x="4331514" y="650911"/>
              <a:ext cx="579374" cy="29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8" name="Volný tvar 10"/>
            <p:cNvGrpSpPr/>
            <p:nvPr/>
          </p:nvGrpSpPr>
          <p:grpSpPr>
            <a:xfrm>
              <a:off x="4646581" y="1067088"/>
              <a:ext cx="1735864" cy="904992"/>
              <a:chOff x="0" y="0"/>
              <a:chExt cx="1735863" cy="904990"/>
            </a:xfrm>
          </p:grpSpPr>
          <p:sp>
            <p:nvSpPr>
              <p:cNvPr id="226" name="Tvar"/>
              <p:cNvSpPr/>
              <p:nvPr/>
            </p:nvSpPr>
            <p:spPr>
              <a:xfrm>
                <a:off x="0" y="0"/>
                <a:ext cx="1735864" cy="904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7" name="analýza a rozhodování"/>
              <p:cNvSpPr txBox="1"/>
              <p:nvPr/>
            </p:nvSpPr>
            <p:spPr>
              <a:xfrm>
                <a:off x="-1" y="60098"/>
                <a:ext cx="173586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229" name="Volný tvar 11"/>
            <p:cNvSpPr/>
            <p:nvPr/>
          </p:nvSpPr>
          <p:spPr>
            <a:xfrm>
              <a:off x="5748733" y="2176051"/>
              <a:ext cx="55539" cy="62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2" name="Volný tvar 12"/>
            <p:cNvGrpSpPr/>
            <p:nvPr/>
          </p:nvGrpSpPr>
          <p:grpSpPr>
            <a:xfrm>
              <a:off x="4627296" y="3000498"/>
              <a:ext cx="1735864" cy="904838"/>
              <a:chOff x="0" y="0"/>
              <a:chExt cx="1735863" cy="904836"/>
            </a:xfrm>
          </p:grpSpPr>
          <p:sp>
            <p:nvSpPr>
              <p:cNvPr id="230" name="Tvar"/>
              <p:cNvSpPr/>
              <p:nvPr/>
            </p:nvSpPr>
            <p:spPr>
              <a:xfrm>
                <a:off x="0" y="-1"/>
                <a:ext cx="1735864" cy="90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1" name="plánování"/>
              <p:cNvSpPr txBox="1"/>
              <p:nvPr/>
            </p:nvSpPr>
            <p:spPr>
              <a:xfrm>
                <a:off x="-1" y="214326"/>
                <a:ext cx="173586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233" name="Volný tvar 13"/>
            <p:cNvSpPr/>
            <p:nvPr/>
          </p:nvSpPr>
          <p:spPr>
            <a:xfrm>
              <a:off x="4310675" y="4064504"/>
              <a:ext cx="643708" cy="38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6" name="Volný tvar 14"/>
            <p:cNvGrpSpPr/>
            <p:nvPr/>
          </p:nvGrpSpPr>
          <p:grpSpPr>
            <a:xfrm>
              <a:off x="2335633" y="4207196"/>
              <a:ext cx="1874139" cy="910525"/>
              <a:chOff x="0" y="0"/>
              <a:chExt cx="1874138" cy="910523"/>
            </a:xfrm>
          </p:grpSpPr>
          <p:sp>
            <p:nvSpPr>
              <p:cNvPr id="234" name="Tvar"/>
              <p:cNvSpPr/>
              <p:nvPr/>
            </p:nvSpPr>
            <p:spPr>
              <a:xfrm>
                <a:off x="0" y="2843"/>
                <a:ext cx="1874139" cy="90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5" name="implementace"/>
              <p:cNvSpPr txBox="1"/>
              <p:nvPr/>
            </p:nvSpPr>
            <p:spPr>
              <a:xfrm>
                <a:off x="0" y="0"/>
                <a:ext cx="1874139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237" name="Volný tvar 15"/>
            <p:cNvSpPr/>
            <p:nvPr/>
          </p:nvSpPr>
          <p:spPr>
            <a:xfrm>
              <a:off x="1384907" y="4019078"/>
              <a:ext cx="691630" cy="42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40" name="Volný tvar 16"/>
            <p:cNvGrpSpPr/>
            <p:nvPr/>
          </p:nvGrpSpPr>
          <p:grpSpPr>
            <a:xfrm>
              <a:off x="0" y="2938784"/>
              <a:ext cx="1735864" cy="904837"/>
              <a:chOff x="0" y="0"/>
              <a:chExt cx="1735863" cy="904836"/>
            </a:xfrm>
          </p:grpSpPr>
          <p:sp>
            <p:nvSpPr>
              <p:cNvPr id="238" name="Tvar"/>
              <p:cNvSpPr/>
              <p:nvPr/>
            </p:nvSpPr>
            <p:spPr>
              <a:xfrm>
                <a:off x="0" y="-1"/>
                <a:ext cx="1735864" cy="90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reflexe"/>
              <p:cNvSpPr txBox="1"/>
              <p:nvPr/>
            </p:nvSpPr>
            <p:spPr>
              <a:xfrm>
                <a:off x="-1" y="214326"/>
                <a:ext cx="173586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241" name="Volný tvar 17"/>
            <p:cNvSpPr/>
            <p:nvPr/>
          </p:nvSpPr>
          <p:spPr>
            <a:xfrm>
              <a:off x="656467" y="2320379"/>
              <a:ext cx="15946" cy="46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44" name="Volný tvar 18"/>
            <p:cNvGrpSpPr/>
            <p:nvPr/>
          </p:nvGrpSpPr>
          <p:grpSpPr>
            <a:xfrm>
              <a:off x="20056" y="1262903"/>
              <a:ext cx="1735864" cy="904992"/>
              <a:chOff x="0" y="0"/>
              <a:chExt cx="1735863" cy="904990"/>
            </a:xfrm>
          </p:grpSpPr>
          <p:sp>
            <p:nvSpPr>
              <p:cNvPr id="242" name="Tvar"/>
              <p:cNvSpPr/>
              <p:nvPr/>
            </p:nvSpPr>
            <p:spPr>
              <a:xfrm>
                <a:off x="0" y="0"/>
                <a:ext cx="1735864" cy="904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stabilizace"/>
              <p:cNvSpPr txBox="1"/>
              <p:nvPr/>
            </p:nvSpPr>
            <p:spPr>
              <a:xfrm>
                <a:off x="-1" y="214403"/>
                <a:ext cx="173586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245" name="Volný tvar 19"/>
            <p:cNvSpPr/>
            <p:nvPr/>
          </p:nvSpPr>
          <p:spPr>
            <a:xfrm>
              <a:off x="1432127" y="654960"/>
              <a:ext cx="694098" cy="43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Plánování</a:t>
            </a:r>
          </a:p>
        </p:txBody>
      </p:sp>
      <p:sp>
        <p:nvSpPr>
          <p:cNvPr id="249" name="Zástupný symbol pro obsah 3"/>
          <p:cNvSpPr txBox="1"/>
          <p:nvPr>
            <p:ph type="body" sz="half" idx="1"/>
          </p:nvPr>
        </p:nvSpPr>
        <p:spPr>
          <a:xfrm>
            <a:off x="558509" y="1689100"/>
            <a:ext cx="4977105" cy="4470400"/>
          </a:xfrm>
          <a:prstGeom prst="rect">
            <a:avLst/>
          </a:prstGeom>
        </p:spPr>
        <p:txBody>
          <a:bodyPr/>
          <a:lstStyle/>
          <a:p>
            <a:pPr/>
            <a:r>
              <a:t>SMART metoda </a:t>
            </a:r>
            <a:r>
              <a:rPr sz="1200"/>
              <a:t>(</a:t>
            </a:r>
            <a:r>
              <a:rPr sz="1100"/>
              <a:t>specifický, měřitelný, akceptovtelný, reálný, časově ohraničený)</a:t>
            </a:r>
          </a:p>
          <a:p>
            <a:pPr marL="0" indent="0">
              <a:buSzTx/>
              <a:buFontTx/>
              <a:buNone/>
            </a:pPr>
            <a:r>
              <a:t>Bylo stanoveno, že kromě dalších změn v hodnocení pracovníků budeme používat </a:t>
            </a:r>
            <a:r>
              <a:rPr b="1"/>
              <a:t>profesní portfolia učitelů.</a:t>
            </a:r>
            <a:endParaRPr b="1"/>
          </a:p>
          <a:p>
            <a:pPr marL="0" indent="0">
              <a:buSzTx/>
              <a:buFontTx/>
              <a:buNone/>
            </a:pPr>
            <a:r>
              <a:rPr b="1"/>
              <a:t>Cíl : </a:t>
            </a:r>
            <a:endParaRPr b="1"/>
          </a:p>
          <a:p>
            <a:pPr marL="0" indent="0">
              <a:buSzTx/>
              <a:buFontTx/>
              <a:buNone/>
            </a:pPr>
            <a:r>
              <a:rPr b="1"/>
              <a:t>Zavést PP od 1.9.2013, pilotáž do 1.9.2014, </a:t>
            </a:r>
          </a:p>
        </p:txBody>
      </p:sp>
      <p:grpSp>
        <p:nvGrpSpPr>
          <p:cNvPr id="274" name="Skupina 6"/>
          <p:cNvGrpSpPr/>
          <p:nvPr/>
        </p:nvGrpSpPr>
        <p:grpSpPr>
          <a:xfrm>
            <a:off x="5446340" y="1701799"/>
            <a:ext cx="6552729" cy="4917796"/>
            <a:chOff x="0" y="0"/>
            <a:chExt cx="6552727" cy="4917794"/>
          </a:xfrm>
        </p:grpSpPr>
        <p:grpSp>
          <p:nvGrpSpPr>
            <p:cNvPr id="252" name="Volný tvar 8"/>
            <p:cNvGrpSpPr/>
            <p:nvPr/>
          </p:nvGrpSpPr>
          <p:grpSpPr>
            <a:xfrm>
              <a:off x="2450219" y="-1"/>
              <a:ext cx="1782177" cy="866038"/>
              <a:chOff x="0" y="0"/>
              <a:chExt cx="1782175" cy="866036"/>
            </a:xfrm>
          </p:grpSpPr>
          <p:sp>
            <p:nvSpPr>
              <p:cNvPr id="250" name="Tvar"/>
              <p:cNvSpPr/>
              <p:nvPr/>
            </p:nvSpPr>
            <p:spPr>
              <a:xfrm>
                <a:off x="0" y="-1"/>
                <a:ext cx="1782176" cy="86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1" name="destabilizace"/>
              <p:cNvSpPr txBox="1"/>
              <p:nvPr/>
            </p:nvSpPr>
            <p:spPr>
              <a:xfrm>
                <a:off x="0" y="40620"/>
                <a:ext cx="178217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253" name="Volný tvar 9"/>
            <p:cNvSpPr/>
            <p:nvPr/>
          </p:nvSpPr>
          <p:spPr>
            <a:xfrm>
              <a:off x="4447078" y="623000"/>
              <a:ext cx="594831" cy="281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56" name="Volný tvar 10"/>
            <p:cNvGrpSpPr/>
            <p:nvPr/>
          </p:nvGrpSpPr>
          <p:grpSpPr>
            <a:xfrm>
              <a:off x="4770552" y="1021331"/>
              <a:ext cx="1782176" cy="866186"/>
              <a:chOff x="0" y="0"/>
              <a:chExt cx="1782175" cy="866184"/>
            </a:xfrm>
          </p:grpSpPr>
          <p:sp>
            <p:nvSpPr>
              <p:cNvPr id="254" name="Tvar"/>
              <p:cNvSpPr/>
              <p:nvPr/>
            </p:nvSpPr>
            <p:spPr>
              <a:xfrm>
                <a:off x="0" y="0"/>
                <a:ext cx="1782176" cy="866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5" name="analýza a rozhodování"/>
              <p:cNvSpPr txBox="1"/>
              <p:nvPr/>
            </p:nvSpPr>
            <p:spPr>
              <a:xfrm>
                <a:off x="0" y="40695"/>
                <a:ext cx="1782175" cy="7847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257" name="Volný tvar 11"/>
            <p:cNvSpPr/>
            <p:nvPr/>
          </p:nvSpPr>
          <p:spPr>
            <a:xfrm>
              <a:off x="5902109" y="2082742"/>
              <a:ext cx="57021" cy="59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60" name="Volný tvar 12"/>
            <p:cNvGrpSpPr/>
            <p:nvPr/>
          </p:nvGrpSpPr>
          <p:grpSpPr>
            <a:xfrm>
              <a:off x="4750752" y="2871837"/>
              <a:ext cx="1782177" cy="866038"/>
              <a:chOff x="0" y="0"/>
              <a:chExt cx="1782175" cy="866036"/>
            </a:xfrm>
          </p:grpSpPr>
          <p:sp>
            <p:nvSpPr>
              <p:cNvPr id="258" name="Tvar"/>
              <p:cNvSpPr/>
              <p:nvPr/>
            </p:nvSpPr>
            <p:spPr>
              <a:xfrm>
                <a:off x="0" y="-1"/>
                <a:ext cx="1782176" cy="86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9" name="plánování"/>
              <p:cNvSpPr txBox="1"/>
              <p:nvPr/>
            </p:nvSpPr>
            <p:spPr>
              <a:xfrm>
                <a:off x="0" y="194926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261" name="Volný tvar 13"/>
            <p:cNvSpPr/>
            <p:nvPr/>
          </p:nvSpPr>
          <p:spPr>
            <a:xfrm>
              <a:off x="4425684" y="3890218"/>
              <a:ext cx="660881" cy="37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64" name="Volný tvar 14"/>
            <p:cNvGrpSpPr/>
            <p:nvPr/>
          </p:nvGrpSpPr>
          <p:grpSpPr>
            <a:xfrm>
              <a:off x="2397947" y="4007270"/>
              <a:ext cx="1924141" cy="910525"/>
              <a:chOff x="0" y="0"/>
              <a:chExt cx="1924139" cy="910523"/>
            </a:xfrm>
          </p:grpSpPr>
          <p:sp>
            <p:nvSpPr>
              <p:cNvPr id="262" name="Tvar"/>
              <p:cNvSpPr/>
              <p:nvPr/>
            </p:nvSpPr>
            <p:spPr>
              <a:xfrm>
                <a:off x="0" y="22243"/>
                <a:ext cx="1924140" cy="86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implementace"/>
              <p:cNvSpPr txBox="1"/>
              <p:nvPr/>
            </p:nvSpPr>
            <p:spPr>
              <a:xfrm>
                <a:off x="0" y="0"/>
                <a:ext cx="1924139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265" name="Volný tvar 15"/>
            <p:cNvSpPr/>
            <p:nvPr/>
          </p:nvSpPr>
          <p:spPr>
            <a:xfrm>
              <a:off x="1421856" y="3846740"/>
              <a:ext cx="710083" cy="4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68" name="Volný tvar 16"/>
            <p:cNvGrpSpPr/>
            <p:nvPr/>
          </p:nvGrpSpPr>
          <p:grpSpPr>
            <a:xfrm>
              <a:off x="0" y="2812769"/>
              <a:ext cx="1782176" cy="866038"/>
              <a:chOff x="0" y="0"/>
              <a:chExt cx="1782175" cy="866036"/>
            </a:xfrm>
          </p:grpSpPr>
          <p:sp>
            <p:nvSpPr>
              <p:cNvPr id="266" name="Tvar"/>
              <p:cNvSpPr/>
              <p:nvPr/>
            </p:nvSpPr>
            <p:spPr>
              <a:xfrm>
                <a:off x="0" y="-1"/>
                <a:ext cx="1782176" cy="86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reflexe"/>
              <p:cNvSpPr txBox="1"/>
              <p:nvPr/>
            </p:nvSpPr>
            <p:spPr>
              <a:xfrm>
                <a:off x="0" y="194926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269" name="Volný tvar 17"/>
            <p:cNvSpPr/>
            <p:nvPr/>
          </p:nvSpPr>
          <p:spPr>
            <a:xfrm>
              <a:off x="673981" y="2220882"/>
              <a:ext cx="16372" cy="44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72" name="Volný tvar 18"/>
            <p:cNvGrpSpPr/>
            <p:nvPr/>
          </p:nvGrpSpPr>
          <p:grpSpPr>
            <a:xfrm>
              <a:off x="20591" y="1208750"/>
              <a:ext cx="1782177" cy="866186"/>
              <a:chOff x="0" y="0"/>
              <a:chExt cx="1782175" cy="866184"/>
            </a:xfrm>
          </p:grpSpPr>
          <p:sp>
            <p:nvSpPr>
              <p:cNvPr id="270" name="Tvar"/>
              <p:cNvSpPr/>
              <p:nvPr/>
            </p:nvSpPr>
            <p:spPr>
              <a:xfrm>
                <a:off x="0" y="0"/>
                <a:ext cx="1782176" cy="866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1" name="stabilizace"/>
              <p:cNvSpPr txBox="1"/>
              <p:nvPr/>
            </p:nvSpPr>
            <p:spPr>
              <a:xfrm>
                <a:off x="0" y="195000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273" name="Volný tvar 19"/>
            <p:cNvSpPr/>
            <p:nvPr/>
          </p:nvSpPr>
          <p:spPr>
            <a:xfrm>
              <a:off x="1470336" y="626876"/>
              <a:ext cx="712617" cy="41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Implementace</a:t>
            </a:r>
          </a:p>
        </p:txBody>
      </p:sp>
      <p:sp>
        <p:nvSpPr>
          <p:cNvPr id="277" name="Zástupný symbol pro obsah 3"/>
          <p:cNvSpPr txBox="1"/>
          <p:nvPr>
            <p:ph type="body" sz="half" idx="1"/>
          </p:nvPr>
        </p:nvSpPr>
        <p:spPr>
          <a:xfrm>
            <a:off x="647409" y="1651000"/>
            <a:ext cx="4977105" cy="4470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Vzhledem k tomu, že jsme si stanovili “pilotáž”, proběhla implementace poměrně v klidu a bez komplikací nebo konfliktů</a:t>
            </a:r>
          </a:p>
          <a:p>
            <a:pPr marL="0" indent="0">
              <a:buSzTx/>
              <a:buFontTx/>
              <a:buNone/>
            </a:pPr>
            <a:r>
              <a:t>Menší část týmu ale od počátku vyjadřovala “odpor”, nedůvěru, negativní postoj, hledala důvody, proč změna nebude fungovat (byrokracie, neobjektivita, různé pracovní podmínky u různých učitelů….)</a:t>
            </a:r>
          </a:p>
        </p:txBody>
      </p:sp>
      <p:grpSp>
        <p:nvGrpSpPr>
          <p:cNvPr id="302" name="Skupina 6"/>
          <p:cNvGrpSpPr/>
          <p:nvPr/>
        </p:nvGrpSpPr>
        <p:grpSpPr>
          <a:xfrm>
            <a:off x="5446339" y="908720"/>
            <a:ext cx="6624737" cy="5688632"/>
            <a:chOff x="0" y="0"/>
            <a:chExt cx="6624735" cy="5688631"/>
          </a:xfrm>
        </p:grpSpPr>
        <p:grpSp>
          <p:nvGrpSpPr>
            <p:cNvPr id="280" name="Volný tvar 8"/>
            <p:cNvGrpSpPr/>
            <p:nvPr/>
          </p:nvGrpSpPr>
          <p:grpSpPr>
            <a:xfrm>
              <a:off x="2477144" y="0"/>
              <a:ext cx="1801761" cy="1006336"/>
              <a:chOff x="0" y="0"/>
              <a:chExt cx="1801759" cy="1006335"/>
            </a:xfrm>
          </p:grpSpPr>
          <p:sp>
            <p:nvSpPr>
              <p:cNvPr id="278" name="Tvar"/>
              <p:cNvSpPr/>
              <p:nvPr/>
            </p:nvSpPr>
            <p:spPr>
              <a:xfrm>
                <a:off x="-1" y="-1"/>
                <a:ext cx="1801761" cy="100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destabilizace"/>
              <p:cNvSpPr txBox="1"/>
              <p:nvPr/>
            </p:nvSpPr>
            <p:spPr>
              <a:xfrm>
                <a:off x="-1" y="110770"/>
                <a:ext cx="1801761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281" name="Volný tvar 9"/>
            <p:cNvSpPr/>
            <p:nvPr/>
          </p:nvSpPr>
          <p:spPr>
            <a:xfrm>
              <a:off x="4495947" y="723926"/>
              <a:ext cx="601368" cy="32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84" name="Volný tvar 10"/>
            <p:cNvGrpSpPr/>
            <p:nvPr/>
          </p:nvGrpSpPr>
          <p:grpSpPr>
            <a:xfrm>
              <a:off x="4822975" y="1186787"/>
              <a:ext cx="1801761" cy="1006508"/>
              <a:chOff x="0" y="0"/>
              <a:chExt cx="1801759" cy="1006507"/>
            </a:xfrm>
          </p:grpSpPr>
          <p:sp>
            <p:nvSpPr>
              <p:cNvPr id="282" name="Tvar"/>
              <p:cNvSpPr/>
              <p:nvPr/>
            </p:nvSpPr>
            <p:spPr>
              <a:xfrm>
                <a:off x="-1" y="0"/>
                <a:ext cx="1801761" cy="1006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3" name="analýza a rozhodování"/>
              <p:cNvSpPr txBox="1"/>
              <p:nvPr/>
            </p:nvSpPr>
            <p:spPr>
              <a:xfrm>
                <a:off x="-1" y="110856"/>
                <a:ext cx="1801761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285" name="Volný tvar 11"/>
            <p:cNvSpPr/>
            <p:nvPr/>
          </p:nvSpPr>
          <p:spPr>
            <a:xfrm>
              <a:off x="5966967" y="2420146"/>
              <a:ext cx="57647" cy="69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88" name="Volný tvar 12"/>
            <p:cNvGrpSpPr/>
            <p:nvPr/>
          </p:nvGrpSpPr>
          <p:grpSpPr>
            <a:xfrm>
              <a:off x="4802958" y="3337076"/>
              <a:ext cx="1801760" cy="1006336"/>
              <a:chOff x="0" y="0"/>
              <a:chExt cx="1801759" cy="1006335"/>
            </a:xfrm>
          </p:grpSpPr>
          <p:sp>
            <p:nvSpPr>
              <p:cNvPr id="286" name="Tvar"/>
              <p:cNvSpPr/>
              <p:nvPr/>
            </p:nvSpPr>
            <p:spPr>
              <a:xfrm>
                <a:off x="-1" y="-1"/>
                <a:ext cx="1801761" cy="100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7" name="plánování"/>
              <p:cNvSpPr txBox="1"/>
              <p:nvPr/>
            </p:nvSpPr>
            <p:spPr>
              <a:xfrm>
                <a:off x="-1" y="265075"/>
                <a:ext cx="1801761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289" name="Volný tvar 13"/>
            <p:cNvSpPr/>
            <p:nvPr/>
          </p:nvSpPr>
          <p:spPr>
            <a:xfrm>
              <a:off x="4474317" y="4520435"/>
              <a:ext cx="668144" cy="4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92" name="Volný tvar 14"/>
            <p:cNvGrpSpPr/>
            <p:nvPr/>
          </p:nvGrpSpPr>
          <p:grpSpPr>
            <a:xfrm>
              <a:off x="2424298" y="4682296"/>
              <a:ext cx="1945285" cy="1006336"/>
              <a:chOff x="0" y="0"/>
              <a:chExt cx="1945284" cy="1006335"/>
            </a:xfrm>
          </p:grpSpPr>
          <p:sp>
            <p:nvSpPr>
              <p:cNvPr id="290" name="Tvar"/>
              <p:cNvSpPr/>
              <p:nvPr/>
            </p:nvSpPr>
            <p:spPr>
              <a:xfrm>
                <a:off x="-1" y="-1"/>
                <a:ext cx="1945286" cy="100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implementace"/>
              <p:cNvSpPr txBox="1"/>
              <p:nvPr/>
            </p:nvSpPr>
            <p:spPr>
              <a:xfrm>
                <a:off x="0" y="47905"/>
                <a:ext cx="1945284" cy="910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293" name="Volný tvar 15"/>
            <p:cNvSpPr/>
            <p:nvPr/>
          </p:nvSpPr>
          <p:spPr>
            <a:xfrm>
              <a:off x="1437481" y="4469913"/>
              <a:ext cx="717885" cy="47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96" name="Volný tvar 16"/>
            <p:cNvGrpSpPr/>
            <p:nvPr/>
          </p:nvGrpSpPr>
          <p:grpSpPr>
            <a:xfrm>
              <a:off x="-1" y="3268438"/>
              <a:ext cx="1801761" cy="1006336"/>
              <a:chOff x="0" y="0"/>
              <a:chExt cx="1801759" cy="1006335"/>
            </a:xfrm>
          </p:grpSpPr>
          <p:sp>
            <p:nvSpPr>
              <p:cNvPr id="294" name="Tvar"/>
              <p:cNvSpPr/>
              <p:nvPr/>
            </p:nvSpPr>
            <p:spPr>
              <a:xfrm>
                <a:off x="-1" y="-1"/>
                <a:ext cx="1801761" cy="100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5" name="reflexe"/>
              <p:cNvSpPr txBox="1"/>
              <p:nvPr/>
            </p:nvSpPr>
            <p:spPr>
              <a:xfrm>
                <a:off x="-1" y="265075"/>
                <a:ext cx="1801761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297" name="Volný tvar 17"/>
            <p:cNvSpPr/>
            <p:nvPr/>
          </p:nvSpPr>
          <p:spPr>
            <a:xfrm>
              <a:off x="681387" y="2580665"/>
              <a:ext cx="16552" cy="51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00" name="Volný tvar 18"/>
            <p:cNvGrpSpPr/>
            <p:nvPr/>
          </p:nvGrpSpPr>
          <p:grpSpPr>
            <a:xfrm>
              <a:off x="20817" y="1404568"/>
              <a:ext cx="1801761" cy="1006508"/>
              <a:chOff x="0" y="0"/>
              <a:chExt cx="1801759" cy="1006507"/>
            </a:xfrm>
          </p:grpSpPr>
          <p:sp>
            <p:nvSpPr>
              <p:cNvPr id="298" name="Tvar"/>
              <p:cNvSpPr/>
              <p:nvPr/>
            </p:nvSpPr>
            <p:spPr>
              <a:xfrm>
                <a:off x="-1" y="0"/>
                <a:ext cx="1801761" cy="1006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9" name="stabilizace"/>
              <p:cNvSpPr txBox="1"/>
              <p:nvPr/>
            </p:nvSpPr>
            <p:spPr>
              <a:xfrm>
                <a:off x="-1" y="265161"/>
                <a:ext cx="1801761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301" name="Volný tvar 19"/>
            <p:cNvSpPr/>
            <p:nvPr/>
          </p:nvSpPr>
          <p:spPr>
            <a:xfrm>
              <a:off x="1486493" y="728430"/>
              <a:ext cx="720448" cy="47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adpis 1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Oficiální obsah dnešního semináře</a:t>
            </a:r>
          </a:p>
        </p:txBody>
      </p:sp>
      <p:sp>
        <p:nvSpPr>
          <p:cNvPr id="119" name="Zástupný symbol pro obsah 2"/>
          <p:cNvSpPr txBox="1"/>
          <p:nvPr>
            <p:ph type="body" idx="1"/>
          </p:nvPr>
        </p:nvSpPr>
        <p:spPr>
          <a:xfrm>
            <a:off x="1117309" y="1916831"/>
            <a:ext cx="10157354" cy="4255370"/>
          </a:xfrm>
          <a:prstGeom prst="rect">
            <a:avLst/>
          </a:prstGeom>
        </p:spPr>
        <p:txBody>
          <a:bodyPr/>
          <a:lstStyle/>
          <a:p>
            <a:pPr lvl="1" marL="731391" indent="-304746">
              <a:spcBef>
                <a:spcPts val="1000"/>
              </a:spcBef>
              <a:buFont typeface="Courier New"/>
              <a:buChar char="o"/>
              <a:defRPr sz="2000"/>
            </a:pPr>
            <a:r>
              <a:t>Mapování očekávání účastníků a jejich potřeb</a:t>
            </a:r>
          </a:p>
          <a:p>
            <a:pPr lvl="1" marL="731391" indent="-304746">
              <a:spcBef>
                <a:spcPts val="1000"/>
              </a:spcBef>
              <a:buFont typeface="Courier New"/>
              <a:buChar char="o"/>
              <a:defRPr sz="2000"/>
            </a:pPr>
            <a:r>
              <a:t>Řízení změny ve škole</a:t>
            </a:r>
          </a:p>
          <a:p>
            <a:pPr lvl="1" marL="731391" indent="-304746">
              <a:spcBef>
                <a:spcPts val="1000"/>
              </a:spcBef>
              <a:buFont typeface="Courier New"/>
              <a:buChar char="o"/>
              <a:defRPr sz="2000"/>
            </a:pPr>
            <a:r>
              <a:t>Práce s negativními reakcemi</a:t>
            </a:r>
          </a:p>
          <a:p>
            <a:pPr lvl="1" marL="731391" indent="-304746">
              <a:spcBef>
                <a:spcPts val="1000"/>
              </a:spcBef>
              <a:buFont typeface="Courier New"/>
              <a:buChar char="o"/>
              <a:defRPr sz="2000"/>
            </a:pPr>
            <a:r>
              <a:t>Reflexe konkrétních situací</a:t>
            </a:r>
          </a:p>
          <a:p>
            <a:pPr lvl="1" marL="731391" indent="-304746">
              <a:spcBef>
                <a:spcPts val="1000"/>
              </a:spcBef>
              <a:buFont typeface="Courier New"/>
              <a:buChar char="o"/>
              <a:defRPr sz="2000"/>
            </a:pPr>
            <a:r>
              <a:t>Praktická zkušenost se aváděním porfesních portfolií učitelů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Reflexe</a:t>
            </a:r>
          </a:p>
        </p:txBody>
      </p:sp>
      <p:sp>
        <p:nvSpPr>
          <p:cNvPr id="305" name="Zástupný symbol pro obsah 3"/>
          <p:cNvSpPr txBox="1"/>
          <p:nvPr>
            <p:ph type="body" sz="half" idx="1"/>
          </p:nvPr>
        </p:nvSpPr>
        <p:spPr>
          <a:xfrm>
            <a:off x="393409" y="1676400"/>
            <a:ext cx="4977105" cy="44704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/>
            <a:r>
              <a:t>Reflexi jsem provedl po třech letech formou anonymního dotazníku, kde mě zajímalo především to, jak vidí učitelé  důležitost tohoto nástroje, jestli se domnívají, že znají smysl a jak dalece je to zatěžuje po stránce byrokratické</a:t>
            </a:r>
          </a:p>
        </p:txBody>
      </p:sp>
      <p:grpSp>
        <p:nvGrpSpPr>
          <p:cNvPr id="330" name="Skupina 6"/>
          <p:cNvGrpSpPr/>
          <p:nvPr/>
        </p:nvGrpSpPr>
        <p:grpSpPr>
          <a:xfrm>
            <a:off x="5302324" y="1826041"/>
            <a:ext cx="6552728" cy="4804544"/>
            <a:chOff x="0" y="0"/>
            <a:chExt cx="6552727" cy="4804542"/>
          </a:xfrm>
        </p:grpSpPr>
        <p:grpSp>
          <p:nvGrpSpPr>
            <p:cNvPr id="308" name="Volný tvar 8"/>
            <p:cNvGrpSpPr/>
            <p:nvPr/>
          </p:nvGrpSpPr>
          <p:grpSpPr>
            <a:xfrm>
              <a:off x="2450219" y="0"/>
              <a:ext cx="1782177" cy="844059"/>
              <a:chOff x="0" y="0"/>
              <a:chExt cx="1782175" cy="844058"/>
            </a:xfrm>
          </p:grpSpPr>
          <p:sp>
            <p:nvSpPr>
              <p:cNvPr id="306" name="Tvar"/>
              <p:cNvSpPr/>
              <p:nvPr/>
            </p:nvSpPr>
            <p:spPr>
              <a:xfrm>
                <a:off x="0" y="0"/>
                <a:ext cx="1782176" cy="844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7" name="destabilizace"/>
              <p:cNvSpPr txBox="1"/>
              <p:nvPr/>
            </p:nvSpPr>
            <p:spPr>
              <a:xfrm>
                <a:off x="0" y="29631"/>
                <a:ext cx="178217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309" name="Volný tvar 9"/>
            <p:cNvSpPr/>
            <p:nvPr/>
          </p:nvSpPr>
          <p:spPr>
            <a:xfrm>
              <a:off x="4447078" y="607189"/>
              <a:ext cx="594831" cy="27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12" name="Volný tvar 10"/>
            <p:cNvGrpSpPr/>
            <p:nvPr/>
          </p:nvGrpSpPr>
          <p:grpSpPr>
            <a:xfrm>
              <a:off x="4770552" y="995411"/>
              <a:ext cx="1782176" cy="844203"/>
              <a:chOff x="0" y="0"/>
              <a:chExt cx="1782175" cy="844202"/>
            </a:xfrm>
          </p:grpSpPr>
          <p:sp>
            <p:nvSpPr>
              <p:cNvPr id="310" name="Tvar"/>
              <p:cNvSpPr/>
              <p:nvPr/>
            </p:nvSpPr>
            <p:spPr>
              <a:xfrm>
                <a:off x="0" y="-1"/>
                <a:ext cx="1782176" cy="84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1" name="analýza a rozhodování"/>
              <p:cNvSpPr txBox="1"/>
              <p:nvPr/>
            </p:nvSpPr>
            <p:spPr>
              <a:xfrm>
                <a:off x="0" y="29704"/>
                <a:ext cx="178217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313" name="Volný tvar 11"/>
            <p:cNvSpPr/>
            <p:nvPr/>
          </p:nvSpPr>
          <p:spPr>
            <a:xfrm>
              <a:off x="5902109" y="2029885"/>
              <a:ext cx="57021" cy="58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16" name="Volný tvar 12"/>
            <p:cNvGrpSpPr/>
            <p:nvPr/>
          </p:nvGrpSpPr>
          <p:grpSpPr>
            <a:xfrm>
              <a:off x="4750752" y="2798954"/>
              <a:ext cx="1782177" cy="844059"/>
              <a:chOff x="0" y="0"/>
              <a:chExt cx="1782175" cy="844058"/>
            </a:xfrm>
          </p:grpSpPr>
          <p:sp>
            <p:nvSpPr>
              <p:cNvPr id="314" name="Tvar"/>
              <p:cNvSpPr/>
              <p:nvPr/>
            </p:nvSpPr>
            <p:spPr>
              <a:xfrm>
                <a:off x="0" y="0"/>
                <a:ext cx="1782176" cy="844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5" name="plánování"/>
              <p:cNvSpPr txBox="1"/>
              <p:nvPr/>
            </p:nvSpPr>
            <p:spPr>
              <a:xfrm>
                <a:off x="0" y="183937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317" name="Volný tvar 13"/>
            <p:cNvSpPr/>
            <p:nvPr/>
          </p:nvSpPr>
          <p:spPr>
            <a:xfrm>
              <a:off x="4425684" y="3791490"/>
              <a:ext cx="660881" cy="36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0" name="Volný tvar 14"/>
            <p:cNvGrpSpPr/>
            <p:nvPr/>
          </p:nvGrpSpPr>
          <p:grpSpPr>
            <a:xfrm>
              <a:off x="2397947" y="3894018"/>
              <a:ext cx="1924141" cy="910525"/>
              <a:chOff x="0" y="0"/>
              <a:chExt cx="1924139" cy="910523"/>
            </a:xfrm>
          </p:grpSpPr>
          <p:sp>
            <p:nvSpPr>
              <p:cNvPr id="318" name="Tvar"/>
              <p:cNvSpPr/>
              <p:nvPr/>
            </p:nvSpPr>
            <p:spPr>
              <a:xfrm>
                <a:off x="0" y="33233"/>
                <a:ext cx="1924140" cy="844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9" name="implementace"/>
              <p:cNvSpPr txBox="1"/>
              <p:nvPr/>
            </p:nvSpPr>
            <p:spPr>
              <a:xfrm>
                <a:off x="0" y="0"/>
                <a:ext cx="1924139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321" name="Volný tvar 15"/>
            <p:cNvSpPr/>
            <p:nvPr/>
          </p:nvSpPr>
          <p:spPr>
            <a:xfrm>
              <a:off x="1421856" y="3749116"/>
              <a:ext cx="710083" cy="3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4" name="Volný tvar 16"/>
            <p:cNvGrpSpPr/>
            <p:nvPr/>
          </p:nvGrpSpPr>
          <p:grpSpPr>
            <a:xfrm>
              <a:off x="0" y="2741385"/>
              <a:ext cx="1782176" cy="844059"/>
              <a:chOff x="0" y="0"/>
              <a:chExt cx="1782175" cy="844058"/>
            </a:xfrm>
          </p:grpSpPr>
          <p:sp>
            <p:nvSpPr>
              <p:cNvPr id="322" name="Tvar"/>
              <p:cNvSpPr/>
              <p:nvPr/>
            </p:nvSpPr>
            <p:spPr>
              <a:xfrm>
                <a:off x="0" y="0"/>
                <a:ext cx="1782176" cy="844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3" name="reflexe"/>
              <p:cNvSpPr txBox="1"/>
              <p:nvPr/>
            </p:nvSpPr>
            <p:spPr>
              <a:xfrm>
                <a:off x="0" y="183937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325" name="Volný tvar 17"/>
            <p:cNvSpPr/>
            <p:nvPr/>
          </p:nvSpPr>
          <p:spPr>
            <a:xfrm>
              <a:off x="673981" y="2164519"/>
              <a:ext cx="16372" cy="43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8" name="Volný tvar 18"/>
            <p:cNvGrpSpPr/>
            <p:nvPr/>
          </p:nvGrpSpPr>
          <p:grpSpPr>
            <a:xfrm>
              <a:off x="20591" y="1178074"/>
              <a:ext cx="1782177" cy="844203"/>
              <a:chOff x="0" y="0"/>
              <a:chExt cx="1782175" cy="844202"/>
            </a:xfrm>
          </p:grpSpPr>
          <p:sp>
            <p:nvSpPr>
              <p:cNvPr id="326" name="Tvar"/>
              <p:cNvSpPr/>
              <p:nvPr/>
            </p:nvSpPr>
            <p:spPr>
              <a:xfrm>
                <a:off x="0" y="-1"/>
                <a:ext cx="1782176" cy="84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stabilizace"/>
              <p:cNvSpPr txBox="1"/>
              <p:nvPr/>
            </p:nvSpPr>
            <p:spPr>
              <a:xfrm>
                <a:off x="0" y="184008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329" name="Volný tvar 19"/>
            <p:cNvSpPr/>
            <p:nvPr/>
          </p:nvSpPr>
          <p:spPr>
            <a:xfrm>
              <a:off x="1470336" y="610966"/>
              <a:ext cx="712617" cy="40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Stabilizace</a:t>
            </a:r>
          </a:p>
        </p:txBody>
      </p:sp>
      <p:sp>
        <p:nvSpPr>
          <p:cNvPr id="333" name="Zástupný symbol pro obsah 3"/>
          <p:cNvSpPr txBox="1"/>
          <p:nvPr>
            <p:ph type="body" sz="half" idx="1"/>
          </p:nvPr>
        </p:nvSpPr>
        <p:spPr>
          <a:xfrm>
            <a:off x="1117309" y="1701800"/>
            <a:ext cx="4977105" cy="4470400"/>
          </a:xfrm>
          <a:prstGeom prst="rect">
            <a:avLst/>
          </a:prstGeom>
        </p:spPr>
        <p:txBody>
          <a:bodyPr/>
          <a:lstStyle/>
          <a:p>
            <a:pPr/>
            <a:r>
              <a:t>Tým změnu přijal</a:t>
            </a:r>
          </a:p>
          <a:p>
            <a:pPr/>
            <a:r>
              <a:t>Snížení emoční hladiny</a:t>
            </a:r>
          </a:p>
          <a:p>
            <a:pPr/>
            <a:r>
              <a:t>Nadhled</a:t>
            </a:r>
          </a:p>
          <a:p>
            <a:pPr/>
            <a:r>
              <a:t>Možný další impuls (cesta k nové destabilizaci)</a:t>
            </a:r>
          </a:p>
        </p:txBody>
      </p:sp>
      <p:grpSp>
        <p:nvGrpSpPr>
          <p:cNvPr id="358" name="Skupina 6"/>
          <p:cNvGrpSpPr/>
          <p:nvPr/>
        </p:nvGrpSpPr>
        <p:grpSpPr>
          <a:xfrm>
            <a:off x="5590356" y="1268759"/>
            <a:ext cx="6598469" cy="5280042"/>
            <a:chOff x="0" y="0"/>
            <a:chExt cx="6598468" cy="5280040"/>
          </a:xfrm>
        </p:grpSpPr>
        <p:grpSp>
          <p:nvGrpSpPr>
            <p:cNvPr id="336" name="Volný tvar 8"/>
            <p:cNvGrpSpPr/>
            <p:nvPr/>
          </p:nvGrpSpPr>
          <p:grpSpPr>
            <a:xfrm>
              <a:off x="2467322" y="-1"/>
              <a:ext cx="1794617" cy="934056"/>
              <a:chOff x="0" y="0"/>
              <a:chExt cx="1794615" cy="934054"/>
            </a:xfrm>
          </p:grpSpPr>
          <p:sp>
            <p:nvSpPr>
              <p:cNvPr id="334" name="Tvar"/>
              <p:cNvSpPr/>
              <p:nvPr/>
            </p:nvSpPr>
            <p:spPr>
              <a:xfrm>
                <a:off x="0" y="-1"/>
                <a:ext cx="1794616" cy="93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5" name="destabilizace"/>
              <p:cNvSpPr txBox="1"/>
              <p:nvPr/>
            </p:nvSpPr>
            <p:spPr>
              <a:xfrm>
                <a:off x="-1" y="74630"/>
                <a:ext cx="1794617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337" name="Volný tvar 9"/>
            <p:cNvSpPr/>
            <p:nvPr/>
          </p:nvSpPr>
          <p:spPr>
            <a:xfrm>
              <a:off x="4478120" y="671930"/>
              <a:ext cx="598984" cy="30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40" name="Volný tvar 10"/>
            <p:cNvGrpSpPr/>
            <p:nvPr/>
          </p:nvGrpSpPr>
          <p:grpSpPr>
            <a:xfrm>
              <a:off x="4803852" y="1101545"/>
              <a:ext cx="1794616" cy="934215"/>
              <a:chOff x="0" y="0"/>
              <a:chExt cx="1794615" cy="934213"/>
            </a:xfrm>
          </p:grpSpPr>
          <p:sp>
            <p:nvSpPr>
              <p:cNvPr id="338" name="Tvar"/>
              <p:cNvSpPr/>
              <p:nvPr/>
            </p:nvSpPr>
            <p:spPr>
              <a:xfrm>
                <a:off x="0" y="0"/>
                <a:ext cx="1794616" cy="93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9" name="analýza a rozhodování"/>
              <p:cNvSpPr txBox="1"/>
              <p:nvPr/>
            </p:nvSpPr>
            <p:spPr>
              <a:xfrm>
                <a:off x="-1" y="74709"/>
                <a:ext cx="1794617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341" name="Volný tvar 11"/>
            <p:cNvSpPr/>
            <p:nvPr/>
          </p:nvSpPr>
          <p:spPr>
            <a:xfrm>
              <a:off x="5943308" y="2246317"/>
              <a:ext cx="57418" cy="64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44" name="Volný tvar 12"/>
            <p:cNvGrpSpPr/>
            <p:nvPr/>
          </p:nvGrpSpPr>
          <p:grpSpPr>
            <a:xfrm>
              <a:off x="4783914" y="3097387"/>
              <a:ext cx="1794617" cy="934055"/>
              <a:chOff x="0" y="0"/>
              <a:chExt cx="1794615" cy="934054"/>
            </a:xfrm>
          </p:grpSpPr>
          <p:sp>
            <p:nvSpPr>
              <p:cNvPr id="342" name="Tvar"/>
              <p:cNvSpPr/>
              <p:nvPr/>
            </p:nvSpPr>
            <p:spPr>
              <a:xfrm>
                <a:off x="0" y="-1"/>
                <a:ext cx="1794616" cy="93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3" name="plánování"/>
              <p:cNvSpPr txBox="1"/>
              <p:nvPr/>
            </p:nvSpPr>
            <p:spPr>
              <a:xfrm>
                <a:off x="-1" y="228935"/>
                <a:ext cx="1794617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345" name="Volný tvar 13"/>
            <p:cNvSpPr/>
            <p:nvPr/>
          </p:nvSpPr>
          <p:spPr>
            <a:xfrm>
              <a:off x="4456576" y="4195751"/>
              <a:ext cx="665495" cy="40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48" name="Volný tvar 14"/>
            <p:cNvGrpSpPr/>
            <p:nvPr/>
          </p:nvGrpSpPr>
          <p:grpSpPr>
            <a:xfrm>
              <a:off x="2414686" y="4345986"/>
              <a:ext cx="1937572" cy="934055"/>
              <a:chOff x="0" y="0"/>
              <a:chExt cx="1937571" cy="934054"/>
            </a:xfrm>
          </p:grpSpPr>
          <p:sp>
            <p:nvSpPr>
              <p:cNvPr id="346" name="Tvar"/>
              <p:cNvSpPr/>
              <p:nvPr/>
            </p:nvSpPr>
            <p:spPr>
              <a:xfrm>
                <a:off x="-1" y="-1"/>
                <a:ext cx="1937573" cy="93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7" name="implementace"/>
              <p:cNvSpPr txBox="1"/>
              <p:nvPr/>
            </p:nvSpPr>
            <p:spPr>
              <a:xfrm>
                <a:off x="-1" y="11765"/>
                <a:ext cx="1937573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349" name="Volný tvar 15"/>
            <p:cNvSpPr/>
            <p:nvPr/>
          </p:nvSpPr>
          <p:spPr>
            <a:xfrm>
              <a:off x="1431781" y="4148858"/>
              <a:ext cx="715039" cy="4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52" name="Volný tvar 16"/>
            <p:cNvGrpSpPr/>
            <p:nvPr/>
          </p:nvGrpSpPr>
          <p:grpSpPr>
            <a:xfrm>
              <a:off x="-1" y="3033680"/>
              <a:ext cx="1794617" cy="934055"/>
              <a:chOff x="0" y="0"/>
              <a:chExt cx="1794615" cy="934054"/>
            </a:xfrm>
          </p:grpSpPr>
          <p:sp>
            <p:nvSpPr>
              <p:cNvPr id="350" name="Tvar"/>
              <p:cNvSpPr/>
              <p:nvPr/>
            </p:nvSpPr>
            <p:spPr>
              <a:xfrm>
                <a:off x="0" y="-1"/>
                <a:ext cx="1794616" cy="93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4F81BD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1" name="reflexe"/>
              <p:cNvSpPr txBox="1"/>
              <p:nvPr/>
            </p:nvSpPr>
            <p:spPr>
              <a:xfrm>
                <a:off x="-1" y="228935"/>
                <a:ext cx="1794617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353" name="Volný tvar 17"/>
            <p:cNvSpPr/>
            <p:nvPr/>
          </p:nvSpPr>
          <p:spPr>
            <a:xfrm>
              <a:off x="678686" y="2395306"/>
              <a:ext cx="16485" cy="48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56" name="Volný tvar 18"/>
            <p:cNvGrpSpPr/>
            <p:nvPr/>
          </p:nvGrpSpPr>
          <p:grpSpPr>
            <a:xfrm>
              <a:off x="20735" y="1303684"/>
              <a:ext cx="1794617" cy="934215"/>
              <a:chOff x="0" y="0"/>
              <a:chExt cx="1794615" cy="934213"/>
            </a:xfrm>
          </p:grpSpPr>
          <p:sp>
            <p:nvSpPr>
              <p:cNvPr id="354" name="Tvar"/>
              <p:cNvSpPr/>
              <p:nvPr/>
            </p:nvSpPr>
            <p:spPr>
              <a:xfrm>
                <a:off x="0" y="0"/>
                <a:ext cx="1794616" cy="93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0000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5" name="stabilizace"/>
              <p:cNvSpPr txBox="1"/>
              <p:nvPr/>
            </p:nvSpPr>
            <p:spPr>
              <a:xfrm>
                <a:off x="-1" y="229014"/>
                <a:ext cx="1794617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357" name="Volný tvar 19"/>
            <p:cNvSpPr/>
            <p:nvPr/>
          </p:nvSpPr>
          <p:spPr>
            <a:xfrm>
              <a:off x="1480599" y="676110"/>
              <a:ext cx="717591" cy="44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noFill/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Celý cyklus</a:t>
            </a:r>
          </a:p>
        </p:txBody>
      </p:sp>
      <p:sp>
        <p:nvSpPr>
          <p:cNvPr id="361" name="Zástupný symbol pro obsah 3"/>
          <p:cNvSpPr txBox="1"/>
          <p:nvPr>
            <p:ph type="body" sz="half" idx="1"/>
          </p:nvPr>
        </p:nvSpPr>
        <p:spPr>
          <a:xfrm>
            <a:off x="1117309" y="1701800"/>
            <a:ext cx="4977105" cy="4470400"/>
          </a:xfrm>
          <a:prstGeom prst="rect">
            <a:avLst/>
          </a:prstGeom>
        </p:spPr>
        <p:txBody>
          <a:bodyPr/>
          <a:lstStyle/>
          <a:p>
            <a:pPr/>
            <a:r>
              <a:t>Destabilizace</a:t>
            </a:r>
          </a:p>
          <a:p>
            <a:pPr/>
            <a:r>
              <a:t>Analýza a rozhodování</a:t>
            </a:r>
          </a:p>
          <a:p>
            <a:pPr/>
            <a:r>
              <a:t>Plánování</a:t>
            </a:r>
          </a:p>
          <a:p>
            <a:pPr/>
            <a:r>
              <a:t>Implementace</a:t>
            </a:r>
          </a:p>
          <a:p>
            <a:pPr/>
            <a:r>
              <a:t>Reflexe</a:t>
            </a:r>
          </a:p>
          <a:p>
            <a:pPr/>
            <a:r>
              <a:t>Stabilizace </a:t>
            </a:r>
          </a:p>
          <a:p>
            <a:pPr/>
            <a:r>
              <a:t>… a možná destabilizace</a:t>
            </a:r>
          </a:p>
        </p:txBody>
      </p:sp>
      <p:grpSp>
        <p:nvGrpSpPr>
          <p:cNvPr id="386" name="Skupina 6"/>
          <p:cNvGrpSpPr/>
          <p:nvPr/>
        </p:nvGrpSpPr>
        <p:grpSpPr>
          <a:xfrm>
            <a:off x="5518348" y="1826042"/>
            <a:ext cx="6552729" cy="4935820"/>
            <a:chOff x="0" y="0"/>
            <a:chExt cx="6552727" cy="4935819"/>
          </a:xfrm>
        </p:grpSpPr>
        <p:grpSp>
          <p:nvGrpSpPr>
            <p:cNvPr id="364" name="Volný tvar 8"/>
            <p:cNvGrpSpPr/>
            <p:nvPr/>
          </p:nvGrpSpPr>
          <p:grpSpPr>
            <a:xfrm>
              <a:off x="2450219" y="-1"/>
              <a:ext cx="1782177" cy="869537"/>
              <a:chOff x="0" y="0"/>
              <a:chExt cx="1782175" cy="869535"/>
            </a:xfrm>
          </p:grpSpPr>
          <p:sp>
            <p:nvSpPr>
              <p:cNvPr id="362" name="Tvar"/>
              <p:cNvSpPr/>
              <p:nvPr/>
            </p:nvSpPr>
            <p:spPr>
              <a:xfrm>
                <a:off x="0" y="-1"/>
                <a:ext cx="1782176" cy="86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3" name="destabilizace"/>
              <p:cNvSpPr txBox="1"/>
              <p:nvPr/>
            </p:nvSpPr>
            <p:spPr>
              <a:xfrm>
                <a:off x="0" y="42370"/>
                <a:ext cx="178217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destabilizace</a:t>
                </a:r>
              </a:p>
            </p:txBody>
          </p:sp>
        </p:grpSp>
        <p:sp>
          <p:nvSpPr>
            <p:cNvPr id="365" name="Volný tvar 9"/>
            <p:cNvSpPr/>
            <p:nvPr/>
          </p:nvSpPr>
          <p:spPr>
            <a:xfrm>
              <a:off x="4447078" y="625516"/>
              <a:ext cx="594831" cy="28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760" y="5699"/>
                    <a:pt x="15021" y="12959"/>
                    <a:pt x="21600" y="2160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68" name="Volný tvar 10"/>
            <p:cNvGrpSpPr/>
            <p:nvPr/>
          </p:nvGrpSpPr>
          <p:grpSpPr>
            <a:xfrm>
              <a:off x="4770552" y="1025456"/>
              <a:ext cx="1782176" cy="869685"/>
              <a:chOff x="0" y="0"/>
              <a:chExt cx="1782175" cy="869683"/>
            </a:xfrm>
          </p:grpSpPr>
          <p:sp>
            <p:nvSpPr>
              <p:cNvPr id="366" name="Tvar"/>
              <p:cNvSpPr/>
              <p:nvPr/>
            </p:nvSpPr>
            <p:spPr>
              <a:xfrm>
                <a:off x="0" y="-1"/>
                <a:ext cx="1782176" cy="86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7" name="analýza a rozhodování"/>
              <p:cNvSpPr txBox="1"/>
              <p:nvPr/>
            </p:nvSpPr>
            <p:spPr>
              <a:xfrm>
                <a:off x="0" y="42444"/>
                <a:ext cx="1782175" cy="784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analýza a rozhodování</a:t>
                </a:r>
              </a:p>
            </p:txBody>
          </p:sp>
        </p:grpSp>
        <p:sp>
          <p:nvSpPr>
            <p:cNvPr id="369" name="Volný tvar 11"/>
            <p:cNvSpPr/>
            <p:nvPr/>
          </p:nvSpPr>
          <p:spPr>
            <a:xfrm>
              <a:off x="5902109" y="2091154"/>
              <a:ext cx="57021" cy="60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4" y="0"/>
                  </a:moveTo>
                  <a:lnTo>
                    <a:pt x="17433" y="0"/>
                  </a:lnTo>
                  <a:cubicBezTo>
                    <a:pt x="20209" y="2198"/>
                    <a:pt x="21600" y="4404"/>
                    <a:pt x="21600" y="6611"/>
                  </a:cubicBezTo>
                  <a:cubicBezTo>
                    <a:pt x="21600" y="11647"/>
                    <a:pt x="14362" y="16669"/>
                    <a:pt x="0" y="2160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72" name="Volný tvar 12"/>
            <p:cNvGrpSpPr/>
            <p:nvPr/>
          </p:nvGrpSpPr>
          <p:grpSpPr>
            <a:xfrm>
              <a:off x="4750752" y="2883437"/>
              <a:ext cx="1782177" cy="869536"/>
              <a:chOff x="0" y="0"/>
              <a:chExt cx="1782175" cy="869535"/>
            </a:xfrm>
          </p:grpSpPr>
          <p:sp>
            <p:nvSpPr>
              <p:cNvPr id="370" name="Tvar"/>
              <p:cNvSpPr/>
              <p:nvPr/>
            </p:nvSpPr>
            <p:spPr>
              <a:xfrm>
                <a:off x="0" y="-1"/>
                <a:ext cx="1782176" cy="86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1" name="plánování"/>
              <p:cNvSpPr txBox="1"/>
              <p:nvPr/>
            </p:nvSpPr>
            <p:spPr>
              <a:xfrm>
                <a:off x="0" y="196675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>
                <a:lvl1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plánování</a:t>
                </a:r>
              </a:p>
            </p:txBody>
          </p:sp>
        </p:grpSp>
        <p:sp>
          <p:nvSpPr>
            <p:cNvPr id="373" name="Volný tvar 13"/>
            <p:cNvSpPr/>
            <p:nvPr/>
          </p:nvSpPr>
          <p:spPr>
            <a:xfrm>
              <a:off x="4425684" y="3905931"/>
              <a:ext cx="660881" cy="37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67" y="8615"/>
                    <a:pt x="7984" y="15898"/>
                    <a:pt x="0" y="2160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76" name="Volný tvar 14"/>
            <p:cNvGrpSpPr/>
            <p:nvPr/>
          </p:nvGrpSpPr>
          <p:grpSpPr>
            <a:xfrm>
              <a:off x="2397947" y="4025295"/>
              <a:ext cx="1924141" cy="910525"/>
              <a:chOff x="0" y="0"/>
              <a:chExt cx="1924139" cy="910523"/>
            </a:xfrm>
          </p:grpSpPr>
          <p:sp>
            <p:nvSpPr>
              <p:cNvPr id="374" name="Tvar"/>
              <p:cNvSpPr/>
              <p:nvPr/>
            </p:nvSpPr>
            <p:spPr>
              <a:xfrm>
                <a:off x="0" y="20494"/>
                <a:ext cx="1924140" cy="86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5" name="implementace"/>
              <p:cNvSpPr txBox="1"/>
              <p:nvPr/>
            </p:nvSpPr>
            <p:spPr>
              <a:xfrm>
                <a:off x="0" y="0"/>
                <a:ext cx="1924139" cy="910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implementace</a:t>
                </a:r>
              </a:p>
            </p:txBody>
          </p:sp>
        </p:grpSp>
        <p:sp>
          <p:nvSpPr>
            <p:cNvPr id="377" name="Volný tvar 15"/>
            <p:cNvSpPr/>
            <p:nvPr/>
          </p:nvSpPr>
          <p:spPr>
            <a:xfrm>
              <a:off x="1421856" y="3862278"/>
              <a:ext cx="710083" cy="40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13540" y="15999"/>
                    <a:pt x="6243" y="8701"/>
                    <a:pt x="0" y="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80" name="Volný tvar 16"/>
            <p:cNvGrpSpPr/>
            <p:nvPr/>
          </p:nvGrpSpPr>
          <p:grpSpPr>
            <a:xfrm>
              <a:off x="0" y="2824130"/>
              <a:ext cx="1782176" cy="869536"/>
              <a:chOff x="0" y="0"/>
              <a:chExt cx="1782175" cy="869535"/>
            </a:xfrm>
          </p:grpSpPr>
          <p:sp>
            <p:nvSpPr>
              <p:cNvPr id="378" name="Tvar"/>
              <p:cNvSpPr/>
              <p:nvPr/>
            </p:nvSpPr>
            <p:spPr>
              <a:xfrm>
                <a:off x="0" y="-1"/>
                <a:ext cx="1782176" cy="86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9" name="reflexe"/>
              <p:cNvSpPr txBox="1"/>
              <p:nvPr/>
            </p:nvSpPr>
            <p:spPr>
              <a:xfrm>
                <a:off x="0" y="196675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  <a:r>
                  <a:rPr sz="2300"/>
                  <a:t>reflexe</a:t>
                </a:r>
              </a:p>
            </p:txBody>
          </p:sp>
        </p:grpSp>
        <p:sp>
          <p:nvSpPr>
            <p:cNvPr id="381" name="Volný tvar 17"/>
            <p:cNvSpPr/>
            <p:nvPr/>
          </p:nvSpPr>
          <p:spPr>
            <a:xfrm>
              <a:off x="673981" y="2229852"/>
              <a:ext cx="16372" cy="44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1466" y="21600"/>
                  </a:moveTo>
                  <a:lnTo>
                    <a:pt x="21464" y="21600"/>
                  </a:lnTo>
                  <a:cubicBezTo>
                    <a:pt x="7165" y="18019"/>
                    <a:pt x="0" y="14419"/>
                    <a:pt x="0" y="10816"/>
                  </a:cubicBezTo>
                  <a:cubicBezTo>
                    <a:pt x="-3" y="7203"/>
                    <a:pt x="7209" y="3592"/>
                    <a:pt x="21597" y="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84" name="Volný tvar 18"/>
            <p:cNvGrpSpPr/>
            <p:nvPr/>
          </p:nvGrpSpPr>
          <p:grpSpPr>
            <a:xfrm>
              <a:off x="20591" y="1213632"/>
              <a:ext cx="1782177" cy="869685"/>
              <a:chOff x="0" y="0"/>
              <a:chExt cx="1782175" cy="869683"/>
            </a:xfrm>
          </p:grpSpPr>
          <p:sp>
            <p:nvSpPr>
              <p:cNvPr id="382" name="Tvar"/>
              <p:cNvSpPr/>
              <p:nvPr/>
            </p:nvSpPr>
            <p:spPr>
              <a:xfrm>
                <a:off x="0" y="-1"/>
                <a:ext cx="1782176" cy="86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1048" y="0"/>
                      <a:pt x="2340" y="0"/>
                    </a:cubicBezTo>
                    <a:lnTo>
                      <a:pt x="19260" y="0"/>
                    </a:lnTo>
                    <a:cubicBezTo>
                      <a:pt x="20552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552" y="21600"/>
                      <a:pt x="19260" y="21600"/>
                    </a:cubicBezTo>
                    <a:lnTo>
                      <a:pt x="2340" y="21600"/>
                    </a:lnTo>
                    <a:cubicBezTo>
                      <a:pt x="1048" y="21600"/>
                      <a:pt x="0" y="19988"/>
                      <a:pt x="0" y="18000"/>
                    </a:cubicBezTo>
                    <a:lnTo>
                      <a:pt x="0" y="36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2" cap="flat">
                <a:solidFill>
                  <a:srgbClr val="4F81BD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19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stabilizace"/>
              <p:cNvSpPr txBox="1"/>
              <p:nvPr/>
            </p:nvSpPr>
            <p:spPr>
              <a:xfrm>
                <a:off x="0" y="196749"/>
                <a:ext cx="1782175" cy="4761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6642" tIns="66642" rIns="66642" bIns="66642" numCol="1" anchor="ctr">
                <a:spAutoFit/>
              </a:bodyPr>
              <a:lstStyle/>
              <a:p>
                <a:pPr algn="ctr" defTabSz="914125">
                  <a:lnSpc>
                    <a:spcPct val="90000"/>
                  </a:lnSpc>
                  <a:spcBef>
                    <a:spcPts val="400"/>
                  </a:spcBef>
                  <a:defRPr sz="2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stabilizace</a:t>
                </a:r>
                <a:r>
                  <a:rPr sz="1600"/>
                  <a:t> </a:t>
                </a:r>
              </a:p>
            </p:txBody>
          </p:sp>
        </p:grpSp>
        <p:sp>
          <p:nvSpPr>
            <p:cNvPr id="385" name="Volný tvar 19"/>
            <p:cNvSpPr/>
            <p:nvPr/>
          </p:nvSpPr>
          <p:spPr>
            <a:xfrm>
              <a:off x="1470336" y="629408"/>
              <a:ext cx="712617" cy="41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226" y="12904"/>
                    <a:pt x="13525" y="5605"/>
                    <a:pt x="21600" y="0"/>
                  </a:cubicBezTo>
                </a:path>
              </a:pathLst>
            </a:custGeom>
            <a:solidFill>
              <a:schemeClr val="accent5"/>
            </a:solidFill>
            <a:ln w="9528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125">
                <a:defRPr sz="17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" name="Tabulka 3"/>
          <p:cNvGraphicFramePr/>
          <p:nvPr/>
        </p:nvGraphicFramePr>
        <p:xfrm>
          <a:off x="0" y="8878"/>
          <a:ext cx="7750596" cy="684912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11509"/>
                <a:gridCol w="4155554"/>
                <a:gridCol w="2583532"/>
              </a:tblGrid>
              <a:tr h="104506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Stupeň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Vztah ke spolupráci/postoj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Téma komunikace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  <a:tr h="116081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5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Týmová práce/bezelstný údiv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Život je krásný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  <a:tr h="116081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4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Partnerství/kmenová hrdost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My jsme úžasní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  <a:tr h="116081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3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Soutěživost/osamělý válečník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Já jsem úžasný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  <a:tr h="116081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2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Lhostejnost/apatická oběť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Můj život stojí za prd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  <a:tr h="116081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1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Nevraživost/zoufalé nepřátelství</a:t>
                      </a:r>
                    </a:p>
                  </a:txBody>
                  <a:tcPr marL="45708" marR="45708" marT="45708" marB="45708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74C81"/>
                          </a:solidFill>
                        </a:rPr>
                        <a:t>Život stojí za prd</a:t>
                      </a:r>
                    </a:p>
                  </a:txBody>
                  <a:tcPr marL="45708" marR="45708" marT="45708" marB="45708" anchor="t" anchorCtr="0" horzOverflow="overflow"/>
                </a:tc>
              </a:tr>
            </a:tbl>
          </a:graphicData>
        </a:graphic>
      </p:graphicFrame>
      <p:pic>
        <p:nvPicPr>
          <p:cNvPr id="38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4611" y="260647"/>
            <a:ext cx="4032449" cy="645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21818" r="3" b="20192"/>
          <a:stretch>
            <a:fillRect/>
          </a:stretch>
        </p:blipFill>
        <p:spPr>
          <a:xfrm>
            <a:off x="1522427" y="857258"/>
            <a:ext cx="3002266" cy="2541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11877" r="1" b="31652"/>
          <a:stretch>
            <a:fillRect/>
          </a:stretch>
        </p:blipFill>
        <p:spPr>
          <a:xfrm>
            <a:off x="4593273" y="857258"/>
            <a:ext cx="3010536" cy="253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rcRect l="0" t="22108" r="0" b="21052"/>
          <a:stretch>
            <a:fillRect/>
          </a:stretch>
        </p:blipFill>
        <p:spPr>
          <a:xfrm>
            <a:off x="7664133" y="857257"/>
            <a:ext cx="3002250" cy="253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rcRect l="0" t="10993" r="0" b="29112"/>
          <a:stretch>
            <a:fillRect/>
          </a:stretch>
        </p:blipFill>
        <p:spPr>
          <a:xfrm>
            <a:off x="1522428" y="3459076"/>
            <a:ext cx="3002265" cy="2541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Obrázek 7" descr="Obrázek 7"/>
          <p:cNvPicPr>
            <a:picLocks noChangeAspect="1"/>
          </p:cNvPicPr>
          <p:nvPr/>
        </p:nvPicPr>
        <p:blipFill>
          <a:blip r:embed="rId6">
            <a:extLst/>
          </a:blip>
          <a:srcRect l="0" t="20113" r="0" b="23205"/>
          <a:stretch>
            <a:fillRect/>
          </a:stretch>
        </p:blipFill>
        <p:spPr>
          <a:xfrm>
            <a:off x="4593273" y="3459076"/>
            <a:ext cx="3010505" cy="253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Obrázek 5" descr="Obrázek 5"/>
          <p:cNvPicPr>
            <a:picLocks noChangeAspect="1"/>
          </p:cNvPicPr>
          <p:nvPr/>
        </p:nvPicPr>
        <p:blipFill>
          <a:blip r:embed="rId7">
            <a:extLst/>
          </a:blip>
          <a:srcRect l="0" t="6117" r="0" b="36792"/>
          <a:stretch>
            <a:fillRect/>
          </a:stretch>
        </p:blipFill>
        <p:spPr>
          <a:xfrm>
            <a:off x="7672385" y="3459076"/>
            <a:ext cx="2993968" cy="2541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Nadpis 1"/>
          <p:cNvSpPr txBox="1"/>
          <p:nvPr>
            <p:ph type="title"/>
          </p:nvPr>
        </p:nvSpPr>
        <p:spPr>
          <a:xfrm>
            <a:off x="812589" y="4348334"/>
            <a:ext cx="7008574" cy="193040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Jaroslav Jirásko</a:t>
            </a:r>
          </a:p>
          <a:p>
            <a:pPr>
              <a:defRPr sz="2400"/>
            </a:pPr>
            <a:r>
              <a:t>+420 736 681 265</a:t>
            </a:r>
            <a:br/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2" invalidUrl="" action="" tgtFrame="" tooltip="" history="1" highlightClick="0" endSnd="0"/>
              </a:rPr>
              <a:t>jirasko@zslb.cz</a:t>
            </a:r>
          </a:p>
          <a:p>
            <a:pPr>
              <a:defRPr sz="2400"/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3" invalidUrl="" action="" tgtFrame="" tooltip="" history="1" highlightClick="0" endSnd="0"/>
              </a:rPr>
              <a:t>www.facebook.com/jaroslav.jirasko1</a:t>
            </a:r>
          </a:p>
        </p:txBody>
      </p:sp>
      <p:sp>
        <p:nvSpPr>
          <p:cNvPr id="399" name="Zástupný symbol pro text 2"/>
          <p:cNvSpPr txBox="1"/>
          <p:nvPr>
            <p:ph type="body" sz="quarter" idx="1"/>
          </p:nvPr>
        </p:nvSpPr>
        <p:spPr>
          <a:xfrm>
            <a:off x="812589" y="1340769"/>
            <a:ext cx="7008574" cy="864097"/>
          </a:xfrm>
          <a:prstGeom prst="rect">
            <a:avLst/>
          </a:prstGeom>
        </p:spPr>
        <p:txBody>
          <a:bodyPr/>
          <a:lstStyle/>
          <a:p>
            <a:pPr/>
            <a:r>
              <a:t>Poděkování za pozornost a spolupráci</a:t>
            </a:r>
          </a:p>
        </p:txBody>
      </p:sp>
      <p:sp>
        <p:nvSpPr>
          <p:cNvPr id="400" name="Nadpis 1"/>
          <p:cNvSpPr txBox="1"/>
          <p:nvPr/>
        </p:nvSpPr>
        <p:spPr>
          <a:xfrm>
            <a:off x="812589" y="2311400"/>
            <a:ext cx="7008574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8" tIns="60948" rIns="60948" bIns="60948">
            <a:normAutofit fontScale="100000" lnSpcReduction="0"/>
          </a:bodyPr>
          <a:lstStyle/>
          <a:p>
            <a:pPr defTabSz="841101">
              <a:lnSpc>
                <a:spcPct val="85000"/>
              </a:lnSpc>
              <a:defRPr sz="2208"/>
            </a:pPr>
            <a:r>
              <a:t>Václav Trojan</a:t>
            </a:r>
            <a:br/>
            <a:r>
              <a:t>+420 725 362 084</a:t>
            </a:r>
            <a:br/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4" invalidUrl="" action="" tgtFrame="" tooltip="" history="1" highlightClick="0" endSnd="0"/>
              </a:rPr>
              <a:t>vaclav.trojan@pedf.cuni.cz</a:t>
            </a:r>
            <a:br/>
            <a:r>
              <a:rPr sz="1862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5" invalidUrl="" action="" tgtFrame="" tooltip="" history="1" highlightClick="0" endSnd="0"/>
              </a:rPr>
              <a:t>www.facebook.com/vaclav.trojan.79</a:t>
            </a:r>
            <a:b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adpis 1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2. Pedagogické vedení školy (ČŠI)</a:t>
            </a:r>
          </a:p>
        </p:txBody>
      </p:sp>
      <p:sp>
        <p:nvSpPr>
          <p:cNvPr id="122" name="Zástupný symbol pro obsah 2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 marL="443484" indent="-443484" defTabSz="1182417">
              <a:lnSpc>
                <a:spcPct val="76000"/>
              </a:lnSpc>
              <a:spcBef>
                <a:spcPts val="1700"/>
              </a:spcBef>
              <a:buFontTx/>
              <a:buAutoNum type="arabicPeriod" startAt="1"/>
              <a:defRPr sz="2134"/>
            </a:pPr>
            <a:r>
              <a:t>Vedení školy aktivně řídí, pravidelně monitoruje a vyhodnocuje </a:t>
            </a:r>
            <a:r>
              <a:rPr b="1"/>
              <a:t>práci školy a přijímá účinná opatření</a:t>
            </a:r>
            <a:r>
              <a:t> </a:t>
            </a:r>
          </a:p>
          <a:p>
            <a:pPr marL="443484" indent="-443484" defTabSz="1182417">
              <a:lnSpc>
                <a:spcPct val="76000"/>
              </a:lnSpc>
              <a:spcBef>
                <a:spcPts val="1700"/>
              </a:spcBef>
              <a:buFontTx/>
              <a:buAutoNum type="arabicPeriod" startAt="1"/>
              <a:defRPr sz="2134"/>
            </a:pPr>
            <a:r>
              <a:t>Vedení školy aktivně vytváří </a:t>
            </a:r>
            <a:r>
              <a:rPr b="1"/>
              <a:t>zdravé školní klima </a:t>
            </a:r>
            <a:r>
              <a:t>– pečuje o </a:t>
            </a:r>
            <a:r>
              <a:rPr b="1"/>
              <a:t>vztahy</a:t>
            </a:r>
            <a:r>
              <a:t> mezi pedagogy, žáky i vzájemné vztahy mezi pedagogy a žáky a jejich rodiči a o </a:t>
            </a:r>
            <a:r>
              <a:rPr b="1"/>
              <a:t>vzájemnou spolupráci </a:t>
            </a:r>
            <a:r>
              <a:t>všech aktérů </a:t>
            </a:r>
          </a:p>
          <a:p>
            <a:pPr marL="443484" indent="-443484" defTabSz="1182417">
              <a:lnSpc>
                <a:spcPct val="76000"/>
              </a:lnSpc>
              <a:spcBef>
                <a:spcPts val="1700"/>
              </a:spcBef>
              <a:buFontTx/>
              <a:buAutoNum type="arabicPeriod" startAt="1"/>
              <a:defRPr sz="2134"/>
            </a:pPr>
            <a:r>
              <a:t>Vedení školy usiluje o </a:t>
            </a:r>
            <a:r>
              <a:rPr b="1"/>
              <a:t>zajištění optimálních personálních podmínek </a:t>
            </a:r>
            <a:r>
              <a:t>pro vzdělávání, cíleně pečuje o </a:t>
            </a:r>
            <a:r>
              <a:rPr b="1"/>
              <a:t>naplnění relevantních potřeb každého pedagoga</a:t>
            </a:r>
            <a:r>
              <a:t> a jeho </a:t>
            </a:r>
            <a:r>
              <a:rPr b="1"/>
              <a:t>profesní rozvoj</a:t>
            </a:r>
            <a:r>
              <a:t>, vytváří </a:t>
            </a:r>
            <a:r>
              <a:rPr b="1"/>
              <a:t>podmínky pro výměnu pedagogických zkušeností</a:t>
            </a:r>
            <a:r>
              <a:t> s dalšími školami a účinně </a:t>
            </a:r>
            <a:r>
              <a:rPr b="1"/>
              <a:t>podporuje začínající pedagogy </a:t>
            </a:r>
          </a:p>
          <a:p>
            <a:pPr marL="443484" indent="-443484" defTabSz="1182417">
              <a:lnSpc>
                <a:spcPct val="76000"/>
              </a:lnSpc>
              <a:spcBef>
                <a:spcPts val="1700"/>
              </a:spcBef>
              <a:buFontTx/>
              <a:buAutoNum type="arabicPeriod" startAt="1"/>
              <a:defRPr sz="2134"/>
            </a:pPr>
            <a:r>
              <a:t>Vedení školy usiluje o </a:t>
            </a:r>
            <a:r>
              <a:rPr b="1"/>
              <a:t>optimální materiální podmínky vzdělávání </a:t>
            </a:r>
            <a:r>
              <a:t>a pečuje o jejich účelné využívání </a:t>
            </a:r>
          </a:p>
          <a:p>
            <a:pPr marL="443484" indent="-443484" defTabSz="1182417">
              <a:lnSpc>
                <a:spcPct val="76000"/>
              </a:lnSpc>
              <a:spcBef>
                <a:spcPts val="1700"/>
              </a:spcBef>
              <a:buFontTx/>
              <a:buAutoNum type="arabicPeriod" startAt="1"/>
              <a:defRPr sz="2134"/>
            </a:pPr>
            <a:r>
              <a:t>Vedení školy klade důraz na </a:t>
            </a:r>
            <a:r>
              <a:rPr b="1"/>
              <a:t>vlastní profesní rozvoj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adpis 1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Pedagogické NE vedení</a:t>
            </a:r>
          </a:p>
        </p:txBody>
      </p:sp>
      <p:sp>
        <p:nvSpPr>
          <p:cNvPr id="125" name="Zástupný symbol pro obsah 2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Problematická vize, její vytváření a práce s ní</a:t>
            </a:r>
            <a:endParaRPr sz="43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Nespolupráce s rodiči</a:t>
            </a:r>
            <a:endParaRPr sz="43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Profesní rozvoj bez podpory</a:t>
            </a:r>
            <a:endParaRPr sz="43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Formální monitorování vzdělávacích výsledků žáků</a:t>
            </a:r>
            <a:endParaRPr sz="43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Malý zájem o žáky</a:t>
            </a:r>
            <a:r>
              <a:rPr b="0"/>
              <a:t> </a:t>
            </a:r>
            <a:endParaRPr sz="15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Formální rozvoj kurikula</a:t>
            </a:r>
            <a:endParaRPr sz="43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Špatné klima</a:t>
            </a:r>
            <a:r>
              <a:rPr b="0"/>
              <a:t> </a:t>
            </a:r>
            <a:endParaRPr sz="1500"/>
          </a:p>
          <a:p>
            <a:pPr marL="514350" indent="-514350">
              <a:lnSpc>
                <a:spcPct val="76000"/>
              </a:lnSpc>
              <a:buFontTx/>
              <a:buAutoNum type="arabicPeriod" startAt="1"/>
              <a:defRPr b="1" sz="2600"/>
            </a:pPr>
            <a:r>
              <a:t>Nezohledňování potřeb učitelů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adpis 1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Práce ve dvojicích</a:t>
            </a:r>
          </a:p>
        </p:txBody>
      </p:sp>
      <p:sp>
        <p:nvSpPr>
          <p:cNvPr id="128" name="Zástupný symbol pro obsah 1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/>
            <a:r>
              <a:t>Proč změna (ve škole) přináší negativní reakce?</a:t>
            </a:r>
          </a:p>
          <a:p>
            <a:pPr/>
            <a:r>
              <a:t>Lze je eliminovat?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…podělte se o svoje názory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Příčiny odporu</a:t>
            </a:r>
          </a:p>
        </p:txBody>
      </p:sp>
      <p:sp>
        <p:nvSpPr>
          <p:cNvPr id="131" name="Zástupný symbol pro obsah 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 marL="457062" indent="-457062">
              <a:spcBef>
                <a:spcPts val="0"/>
              </a:spcBef>
            </a:pPr>
            <a:r>
              <a:t>Obava, strach z nového</a:t>
            </a:r>
          </a:p>
          <a:p>
            <a:pPr marL="457062" indent="-457062">
              <a:spcBef>
                <a:spcPts val="0"/>
              </a:spcBef>
            </a:pPr>
            <a:r>
              <a:t>Nedůvěra ve vlastní schopnosti</a:t>
            </a:r>
          </a:p>
          <a:p>
            <a:pPr marL="457062" indent="-457062">
              <a:spcBef>
                <a:spcPts val="0"/>
              </a:spcBef>
            </a:pPr>
            <a:r>
              <a:t>Nepochopení potřebnosti změny</a:t>
            </a:r>
          </a:p>
          <a:p>
            <a:pPr marL="457062" indent="-457062">
              <a:spcBef>
                <a:spcPts val="0"/>
              </a:spcBef>
            </a:pPr>
            <a:r>
              <a:t>Předchozí (špatná) zkušenost</a:t>
            </a:r>
          </a:p>
          <a:p>
            <a:pPr marL="457062" indent="-457062">
              <a:spcBef>
                <a:spcPts val="0"/>
              </a:spcBef>
            </a:pPr>
            <a:r>
              <a:t>Rozdílné cíle osobní a školní</a:t>
            </a:r>
          </a:p>
          <a:p>
            <a:pPr marL="457062" indent="-457062">
              <a:spcBef>
                <a:spcPts val="0"/>
              </a:spcBef>
            </a:pPr>
            <a:r>
              <a:t>Rozdílné vnímání změny, nedostatek tolerance</a:t>
            </a:r>
          </a:p>
          <a:p>
            <a:pPr marL="457062" indent="-457062">
              <a:spcBef>
                <a:spcPts val="0"/>
              </a:spcBef>
            </a:pPr>
            <a:r>
              <a:t>Popírání předchozího vývoje (i pouhý pocit)</a:t>
            </a:r>
          </a:p>
          <a:p>
            <a:pPr marL="457062" indent="-457062">
              <a:spcBef>
                <a:spcPts val="0"/>
              </a:spcBef>
            </a:pPr>
            <a:r>
              <a:t>Nevhodné načasování</a:t>
            </a:r>
          </a:p>
          <a:p>
            <a:pPr marL="457062" indent="-457062">
              <a:spcBef>
                <a:spcPts val="0"/>
              </a:spcBef>
            </a:pPr>
            <a:r>
              <a:t>Neznalost kontextu</a:t>
            </a:r>
          </a:p>
          <a:p>
            <a:pPr marL="457062" indent="-457062">
              <a:spcBef>
                <a:spcPts val="0"/>
              </a:spcBef>
            </a:pPr>
            <a:r>
              <a:t>…</a:t>
            </a:r>
          </a:p>
          <a:p>
            <a:pPr marL="457062" indent="-457062">
              <a:spcBef>
                <a:spcPts val="0"/>
              </a:spcBef>
            </a:pPr>
            <a: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pPr/>
            <a:r>
              <a:t>… a jejich možná řešení</a:t>
            </a:r>
          </a:p>
        </p:txBody>
      </p:sp>
      <p:sp>
        <p:nvSpPr>
          <p:cNvPr id="134" name="Zástupný symbol pro obsah 3"/>
          <p:cNvSpPr txBox="1"/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Společná diskuze o možné eliminaci</a:t>
            </a:r>
          </a:p>
          <a:p>
            <a:pPr/>
            <a:r>
              <a:t>Otevřená komunikace </a:t>
            </a:r>
          </a:p>
          <a:p>
            <a:pPr/>
            <a:r>
              <a:t>Podpora (vzdělávání, čas, prostor, finance)</a:t>
            </a:r>
          </a:p>
          <a:p>
            <a:pPr/>
            <a:r>
              <a:t>Zapojení pracovníků</a:t>
            </a:r>
          </a:p>
          <a:p>
            <a:pPr/>
            <a:r>
              <a:t>Inspirace zvenčí (síťování, spolupráce)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56" y="188639"/>
            <a:ext cx="3816425" cy="5571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59" y="404664"/>
            <a:ext cx="2952329" cy="4473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1278" y="1654216"/>
            <a:ext cx="2654604" cy="400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dpis 2"/>
          <p:cNvSpPr txBox="1"/>
          <p:nvPr>
            <p:ph type="title"/>
          </p:nvPr>
        </p:nvSpPr>
        <p:spPr>
          <a:xfrm>
            <a:off x="17288" y="76200"/>
            <a:ext cx="11257375" cy="1397000"/>
          </a:xfrm>
          <a:prstGeom prst="rect">
            <a:avLst/>
          </a:prstGeom>
        </p:spPr>
        <p:txBody>
          <a:bodyPr/>
          <a:lstStyle/>
          <a:p>
            <a:pPr/>
            <a:r>
              <a:t>Aktuálně řízené změny ve škole</a:t>
            </a:r>
          </a:p>
        </p:txBody>
      </p:sp>
      <p:pic>
        <p:nvPicPr>
          <p:cNvPr id="141" name="Zástupný symbol pro obsah 1" descr="Zástupný symbol pro obsah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7" y="1364042"/>
            <a:ext cx="3564387" cy="267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795" y="3789040"/>
            <a:ext cx="3193371" cy="2582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9346" y="133415"/>
            <a:ext cx="3177602" cy="2229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Obrázek 8" descr="Obrázek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8636" y="3696106"/>
            <a:ext cx="3318311" cy="233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Obrázek 9" descr="Obrázek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23865" y="2836381"/>
            <a:ext cx="4182129" cy="2401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nihy 16:9">
  <a:themeElements>
    <a:clrScheme name="Knihy 16:9">
      <a:dk1>
        <a:srgbClr val="81714A"/>
      </a:dk1>
      <a:lt1>
        <a:srgbClr val="374C81"/>
      </a:lt1>
      <a:dk2>
        <a:srgbClr val="A7A7A7"/>
      </a:dk2>
      <a:lt2>
        <a:srgbClr val="535353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00FF"/>
      </a:hlink>
      <a:folHlink>
        <a:srgbClr val="FF00FF"/>
      </a:folHlink>
    </a:clrScheme>
    <a:fontScheme name="Knihy 16:9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Knihy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2189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74C81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89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74C81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nihy 16:9">
  <a:themeElements>
    <a:clrScheme name="Knihy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00FF"/>
      </a:hlink>
      <a:folHlink>
        <a:srgbClr val="FF00FF"/>
      </a:folHlink>
    </a:clrScheme>
    <a:fontScheme name="Knihy 16:9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Knihy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2189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74C81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89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74C81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