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7" r:id="rId6"/>
    <p:sldId id="268" r:id="rId7"/>
    <p:sldId id="259" r:id="rId8"/>
    <p:sldId id="263" r:id="rId9"/>
    <p:sldId id="264" r:id="rId10"/>
    <p:sldId id="265" r:id="rId11"/>
    <p:sldId id="262" r:id="rId12"/>
    <p:sldId id="270" r:id="rId13"/>
    <p:sldId id="271" r:id="rId14"/>
    <p:sldId id="273" r:id="rId15"/>
    <p:sldId id="257" r:id="rId16"/>
    <p:sldId id="272" r:id="rId17"/>
  </p:sldIdLst>
  <p:sldSz cx="10693400" cy="7561263"/>
  <p:notesSz cx="6858000" cy="9144000"/>
  <p:defaultTextStyle>
    <a:defPPr>
      <a:defRPr lang="cs-CZ"/>
    </a:defPPr>
    <a:lvl1pPr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33"/>
    <a:srgbClr val="8CF091"/>
    <a:srgbClr val="DDDDDD"/>
    <a:srgbClr val="25A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737" autoAdjust="0"/>
  </p:normalViewPr>
  <p:slideViewPr>
    <p:cSldViewPr>
      <p:cViewPr varScale="1">
        <p:scale>
          <a:sx n="113" d="100"/>
          <a:sy n="113" d="100"/>
        </p:scale>
        <p:origin x="228" y="12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283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ADF53834-251E-45CD-92FB-5CCC870A92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991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685800"/>
            <a:ext cx="4848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676A4867-240B-4D33-A733-7106E2860C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8186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romova.i@kr-vysocina.cz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is-plavani.msmt.cz/" TargetMode="External"/><Relationship Id="rId4" Type="http://schemas.openxmlformats.org/officeDocument/2006/relationships/hyperlink" Target="mailto:koudelova.h@kr-vysocina.cz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052513" y="684213"/>
            <a:ext cx="4848225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Změna RVP PV 2018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Opatřením ministra školství z prosince 2017 došlo k úpravě RVP PV s účinností od 1. 1. 2018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V </a:t>
            </a:r>
            <a:r>
              <a:rPr lang="cs-CZ" dirty="0" smtClean="0"/>
              <a:t>kapitole 7.6 </a:t>
            </a:r>
            <a:r>
              <a:rPr lang="cs-CZ" b="1" dirty="0" smtClean="0"/>
              <a:t>Personální a pedagogické zajištění </a:t>
            </a:r>
            <a:r>
              <a:rPr lang="cs-CZ" dirty="0" smtClean="0"/>
              <a:t>se zmírňuje zajištění překrývání: </a:t>
            </a:r>
            <a:r>
              <a:rPr lang="cs-CZ" b="1" u="sng" dirty="0" smtClean="0"/>
              <a:t>podle možností a podmínek školy</a:t>
            </a:r>
            <a:r>
              <a:rPr lang="cs-CZ" dirty="0" smtClean="0"/>
              <a:t> je zajištěno překrývání PPČ učitelů ve třídě, optimálně alespoň v rozsahu dvou a půl hodiny (dříve povinně každý den v každé třídě, minimálně 2,5 hodiny)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V kapitole </a:t>
            </a:r>
            <a:r>
              <a:rPr lang="cs-CZ" b="1" dirty="0" smtClean="0"/>
              <a:t>Zásady pro zpracování ŠV</a:t>
            </a:r>
            <a:r>
              <a:rPr lang="cs-CZ" dirty="0" smtClean="0"/>
              <a:t>P  zmírnění původního textu v části organizace vzdělávání - uvedete činnosti, při kterých je zajištěno souběžné </a:t>
            </a:r>
            <a:r>
              <a:rPr lang="cs-CZ" dirty="0" smtClean="0"/>
              <a:t>působení </a:t>
            </a:r>
            <a:r>
              <a:rPr lang="cs-CZ" dirty="0" smtClean="0"/>
              <a:t>dvou učitelů ve třídě (dříve výčet činností a v </a:t>
            </a:r>
            <a:r>
              <a:rPr lang="cs-CZ" dirty="0"/>
              <a:t>k</a:t>
            </a:r>
            <a:r>
              <a:rPr lang="cs-CZ" dirty="0" smtClean="0"/>
              <a:t>aždé třídě</a:t>
            </a:r>
            <a:r>
              <a:rPr lang="cs-CZ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cs-CZ" b="1" dirty="0"/>
              <a:t>Případné úpravy ŠVP, nejpozději do 31. 8. 2018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7204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Seminář </a:t>
            </a:r>
            <a:r>
              <a:rPr lang="cs-CZ" b="1" dirty="0" err="1"/>
              <a:t>eTwinning</a:t>
            </a:r>
            <a:r>
              <a:rPr lang="cs-CZ" b="1" dirty="0"/>
              <a:t> </a:t>
            </a:r>
            <a:r>
              <a:rPr lang="cs-CZ" b="1" dirty="0" smtClean="0"/>
              <a:t>– pozvánky u vstupních dveří</a:t>
            </a:r>
          </a:p>
          <a:p>
            <a:r>
              <a:rPr lang="cs-CZ" b="1" dirty="0" smtClean="0"/>
              <a:t>Plavání – II. Etapa:</a:t>
            </a:r>
          </a:p>
          <a:p>
            <a:pPr marL="171450" indent="-171450">
              <a:buFontTx/>
              <a:buChar char="-"/>
            </a:pPr>
            <a:r>
              <a:rPr lang="cs-CZ" b="1" dirty="0" smtClean="0"/>
              <a:t>do </a:t>
            </a:r>
            <a:r>
              <a:rPr lang="cs-CZ" b="1" dirty="0"/>
              <a:t>16. 11. 2018</a:t>
            </a:r>
            <a:r>
              <a:rPr lang="cs-CZ" dirty="0"/>
              <a:t> </a:t>
            </a:r>
            <a:r>
              <a:rPr lang="cs-CZ" dirty="0" err="1" smtClean="0"/>
              <a:t>info</a:t>
            </a:r>
            <a:r>
              <a:rPr lang="cs-CZ" dirty="0" smtClean="0"/>
              <a:t> o předpokládané vratce elektronicky </a:t>
            </a:r>
            <a:r>
              <a:rPr lang="cs-CZ" dirty="0"/>
              <a:t>na adresu </a:t>
            </a:r>
            <a:r>
              <a:rPr lang="cs-CZ" u="sng" dirty="0" smtClean="0">
                <a:hlinkClick r:id="rId3"/>
              </a:rPr>
              <a:t>bromova.i@kr-vysocina.cz</a:t>
            </a:r>
            <a:endParaRPr lang="cs-CZ" u="sng" dirty="0" smtClean="0"/>
          </a:p>
          <a:p>
            <a:pPr marL="171450" lvl="0" indent="-171450">
              <a:buFontTx/>
              <a:buChar char="-"/>
            </a:pPr>
            <a:r>
              <a:rPr lang="cs-CZ" b="1" u="sng" dirty="0" smtClean="0"/>
              <a:t>Vyúčtování</a:t>
            </a:r>
            <a:r>
              <a:rPr lang="cs-CZ" b="1" dirty="0" smtClean="0"/>
              <a:t> </a:t>
            </a:r>
            <a:r>
              <a:rPr lang="cs-CZ" dirty="0" smtClean="0"/>
              <a:t>+ </a:t>
            </a:r>
            <a:r>
              <a:rPr lang="cs-CZ" b="1" u="sng" dirty="0" smtClean="0"/>
              <a:t>závěrečnou </a:t>
            </a:r>
            <a:r>
              <a:rPr lang="cs-CZ" b="1" u="sng" dirty="0"/>
              <a:t>zprávou</a:t>
            </a:r>
            <a:r>
              <a:rPr lang="cs-CZ" b="1" dirty="0"/>
              <a:t> škola zašle </a:t>
            </a:r>
            <a:r>
              <a:rPr lang="cs-CZ" b="1" u="sng" dirty="0"/>
              <a:t>do 15. 1. 2019</a:t>
            </a:r>
            <a:r>
              <a:rPr lang="cs-CZ" b="1" dirty="0"/>
              <a:t> elektronicky</a:t>
            </a:r>
            <a:r>
              <a:rPr lang="cs-CZ" dirty="0"/>
              <a:t> na e-mailovou adresu </a:t>
            </a:r>
            <a:r>
              <a:rPr lang="cs-CZ" u="sng" dirty="0">
                <a:hlinkClick r:id="rId4"/>
              </a:rPr>
              <a:t>koudelova.h@kr-vysocina.cz</a:t>
            </a:r>
            <a:r>
              <a:rPr lang="cs-CZ" dirty="0"/>
              <a:t> </a:t>
            </a:r>
            <a:r>
              <a:rPr lang="cs-CZ" b="1" dirty="0"/>
              <a:t>a </a:t>
            </a:r>
            <a:r>
              <a:rPr lang="cs-CZ" b="1" dirty="0" smtClean="0"/>
              <a:t>po formální </a:t>
            </a:r>
            <a:r>
              <a:rPr lang="cs-CZ" b="1" dirty="0" err="1" smtClean="0"/>
              <a:t>kotrole</a:t>
            </a:r>
            <a:r>
              <a:rPr lang="cs-CZ" b="1" dirty="0" smtClean="0"/>
              <a:t> </a:t>
            </a:r>
            <a:r>
              <a:rPr lang="cs-CZ" dirty="0" smtClean="0"/>
              <a:t>také</a:t>
            </a:r>
            <a:r>
              <a:rPr lang="cs-CZ" b="1" dirty="0" smtClean="0"/>
              <a:t> písemně.</a:t>
            </a:r>
          </a:p>
          <a:p>
            <a:pPr marL="171450" lvl="0" indent="-171450">
              <a:buFontTx/>
              <a:buChar char="-"/>
            </a:pPr>
            <a:r>
              <a:rPr lang="cs-CZ" b="1" u="sng" dirty="0" smtClean="0"/>
              <a:t>závěrečnou </a:t>
            </a:r>
            <a:r>
              <a:rPr lang="cs-CZ" b="1" u="sng" dirty="0"/>
              <a:t>zprávu</a:t>
            </a:r>
            <a:r>
              <a:rPr lang="cs-CZ" dirty="0"/>
              <a:t> </a:t>
            </a:r>
            <a:r>
              <a:rPr lang="cs-CZ" dirty="0" smtClean="0"/>
              <a:t>vložit </a:t>
            </a:r>
            <a:r>
              <a:rPr lang="cs-CZ" dirty="0"/>
              <a:t>do 15. 2. 2019 </a:t>
            </a:r>
            <a:r>
              <a:rPr lang="cs-CZ" b="1" dirty="0"/>
              <a:t>prostřednictvím webové aplikace</a:t>
            </a:r>
            <a:r>
              <a:rPr lang="cs-CZ" dirty="0"/>
              <a:t> na webových stránkách na adrese: </a:t>
            </a:r>
            <a:r>
              <a:rPr lang="cs-CZ" u="sng" dirty="0">
                <a:hlinkClick r:id="rId5"/>
              </a:rPr>
              <a:t>http://is-plavani.msmt.cz</a:t>
            </a:r>
            <a:r>
              <a:rPr lang="cs-CZ" dirty="0"/>
              <a:t>.</a:t>
            </a:r>
          </a:p>
          <a:p>
            <a:pPr marL="171450" lvl="0" indent="-171450">
              <a:buFontTx/>
              <a:buChar char="-"/>
            </a:pPr>
            <a:r>
              <a:rPr lang="cs-CZ" dirty="0" smtClean="0"/>
              <a:t>Prosba – postupné vyúčtování, po zaplacení poslední fa….</a:t>
            </a:r>
          </a:p>
          <a:p>
            <a:pPr marL="171450" lvl="0" indent="-171450">
              <a:buFontTx/>
              <a:buChar char="-"/>
            </a:pPr>
            <a:r>
              <a:rPr lang="cs-CZ" dirty="0" smtClean="0"/>
              <a:t>ZZ – zveřejnit až po kontrole….. </a:t>
            </a:r>
            <a:endParaRPr lang="cs-CZ" dirty="0"/>
          </a:p>
          <a:p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655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Novela ŠZ </a:t>
            </a:r>
            <a:r>
              <a:rPr lang="cs-CZ" dirty="0" smtClean="0"/>
              <a:t>:</a:t>
            </a:r>
          </a:p>
          <a:p>
            <a:r>
              <a:rPr lang="cs-CZ" dirty="0" smtClean="0"/>
              <a:t>Zákonem č. 168/2018 Sb. ze dne 19. července 2018 – </a:t>
            </a:r>
          </a:p>
          <a:p>
            <a:r>
              <a:rPr lang="cs-CZ" dirty="0" smtClean="0"/>
              <a:t>Účinnost od 1. 9. 2018: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Předškolní vzdělávání se organizuje pro děti ve věku zpravidla od 3 do 6 let, nejdříve však pro děti od 2 let. </a:t>
            </a:r>
            <a:r>
              <a:rPr lang="cs-CZ" b="1" dirty="0" smtClean="0"/>
              <a:t>Dítě mladší 3 let nemá na přijetí do mateřské školy právní nárok.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="1" dirty="0" smtClean="0"/>
              <a:t>Tj. děti, které před začátkem školního roku dosáhnou nejméně třetího roku věku – podmínka – trvalý pobyt /pobyt ve školském obvodu MŠ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20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Přerušení nebo omezení provozu MŠ</a:t>
            </a:r>
            <a:endParaRPr lang="cs-CZ" b="1" dirty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dirty="0" smtClean="0"/>
              <a:t>prosím nepoužívat v praxi „uzavření“ MŠ</a:t>
            </a:r>
          </a:p>
          <a:p>
            <a:pPr marL="171450" indent="-171450"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de o jednostranný úkon ŘŠ podmíněný předchozím projednáním se zřizovatelem, podle něhož ředitel stanoví rozsah omezení nebo přerušení provozu</a:t>
            </a:r>
            <a:endParaRPr lang="cs-CZ" dirty="0"/>
          </a:p>
          <a:p>
            <a:r>
              <a:rPr lang="cs-CZ" b="1" dirty="0" smtClean="0">
                <a:solidFill>
                  <a:srgbClr val="FF0000"/>
                </a:solidFill>
              </a:rPr>
              <a:t>Péče o zdraví a bezpečnost dětí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K  zajištění </a:t>
            </a:r>
            <a:r>
              <a:rPr lang="cs-CZ" b="1" dirty="0" smtClean="0"/>
              <a:t>bezpečnosti dětí při pobytu místo,</a:t>
            </a:r>
            <a:r>
              <a:rPr lang="cs-CZ" dirty="0" smtClean="0"/>
              <a:t> kde se uskutečňuje </a:t>
            </a:r>
            <a:r>
              <a:rPr lang="cs-CZ" b="1" dirty="0" smtClean="0"/>
              <a:t>vzděláván</a:t>
            </a:r>
            <a:r>
              <a:rPr lang="cs-CZ" dirty="0" smtClean="0"/>
              <a:t>í stanoví ředitel mateřské školy počet učitelů MŠ tak, aby </a:t>
            </a:r>
            <a:r>
              <a:rPr lang="cs-CZ" b="1" dirty="0" smtClean="0"/>
              <a:t>na 1 učitele připadlo nejvýše</a:t>
            </a:r>
          </a:p>
          <a:p>
            <a:pPr marL="228600" indent="-228600">
              <a:buAutoNum type="alphaLcParenR"/>
            </a:pPr>
            <a:r>
              <a:rPr lang="cs-CZ" dirty="0" smtClean="0"/>
              <a:t>20 dětí z běžných tříd (</a:t>
            </a:r>
            <a:r>
              <a:rPr lang="cs-CZ" dirty="0" err="1" smtClean="0"/>
              <a:t>výjímečné</a:t>
            </a:r>
            <a:r>
              <a:rPr lang="cs-CZ" dirty="0" smtClean="0"/>
              <a:t> zvýšení o 8)</a:t>
            </a:r>
          </a:p>
          <a:p>
            <a:pPr marL="228600" indent="-228600">
              <a:buAutoNum type="alphaLcParenR"/>
            </a:pPr>
            <a:r>
              <a:rPr lang="cs-CZ" dirty="0" smtClean="0"/>
              <a:t>12 dětí ve třídě, ve kde jsou </a:t>
            </a:r>
            <a:r>
              <a:rPr lang="cs-CZ" b="1" dirty="0" smtClean="0"/>
              <a:t>přítomny</a:t>
            </a:r>
            <a:r>
              <a:rPr lang="cs-CZ" dirty="0" smtClean="0"/>
              <a:t> (dříve „zařazeny“) děti s přiznanými PO 2. – 5. stupně nebo děti mladší 3 let (</a:t>
            </a:r>
            <a:r>
              <a:rPr lang="cs-CZ" dirty="0" err="1" smtClean="0"/>
              <a:t>výjímečné</a:t>
            </a:r>
            <a:r>
              <a:rPr lang="cs-CZ" dirty="0" smtClean="0"/>
              <a:t> zvýšení nejvýše však o 11 dětí)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3292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Jak zjistím, že MŠ je ve výjimce z nejnižšího počtu dětí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Počet MŠ v obci – bez ohledu na zřizovatele, tzn. Pokud je v obci 1 MŠ státní a 1 soukromá – jedná se o 2 MŠ v obci - §2 odst.1 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Do počtu dětí mateřské školy se nezapočítávají děti s individuálním vzděláváním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Povolení výjimky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dirty="0" smtClean="0"/>
              <a:t>častý dotaz, hledáte oporu pro žádost ve vyhlášce, ale toto řeší ŠZ: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ŘŠ požádá svého zřizovatele dle § 23 odst. 4 o povolení výjimky z nejnižšího počtu dětí na daný školní rok. Zřizovatel povolí a zároveň se zaváže, že </a:t>
            </a:r>
            <a:r>
              <a:rPr lang="cs-CZ" dirty="0"/>
              <a:t>uhradí zvýšené výdaje na vzdělávací činnost školy, a </a:t>
            </a:r>
            <a:r>
              <a:rPr lang="cs-CZ" dirty="0" smtClean="0"/>
              <a:t>to </a:t>
            </a:r>
            <a:r>
              <a:rPr lang="cs-CZ" dirty="0"/>
              <a:t>nad výši stanovenou krajským normativem</a:t>
            </a:r>
            <a:r>
              <a:rPr lang="cs-CZ" dirty="0" smtClean="0"/>
              <a:t> – což je nutný předpoklad pro povolení výjimky daný zákonem (zásah do rozpočtu – nejlépe tedy usnesením ze zastupitelstva) – pře zahájením školního roku. Zaslat na </a:t>
            </a:r>
            <a:r>
              <a:rPr lang="cs-CZ" dirty="0" err="1" smtClean="0"/>
              <a:t>KrÚ</a:t>
            </a:r>
            <a:r>
              <a:rPr lang="cs-CZ" dirty="0" smtClean="0"/>
              <a:t> – postačuje </a:t>
            </a:r>
            <a:r>
              <a:rPr lang="cs-CZ" dirty="0" err="1" smtClean="0"/>
              <a:t>scan</a:t>
            </a:r>
            <a:r>
              <a:rPr lang="cs-CZ" dirty="0" smtClean="0"/>
              <a:t> povolení. </a:t>
            </a:r>
            <a:r>
              <a:rPr lang="cs-CZ" b="1" dirty="0" smtClean="0"/>
              <a:t>Nezasílejte povolení výjimky z nejvyššího počtu dětí!!!!!!!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110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Snižování počtu dětí ve třídě:</a:t>
            </a:r>
          </a:p>
          <a:p>
            <a:pPr marL="171450" indent="-171450">
              <a:buFontTx/>
              <a:buChar char="-"/>
            </a:pPr>
            <a:r>
              <a:rPr lang="cs-CZ" b="1" dirty="0" smtClean="0"/>
              <a:t>mínus 2 děti </a:t>
            </a:r>
            <a:r>
              <a:rPr lang="cs-CZ" dirty="0" smtClean="0"/>
              <a:t>za dítě s PO 5., 4. st a 3. st – mentální postižení </a:t>
            </a:r>
          </a:p>
          <a:p>
            <a:pPr marL="171450" indent="-171450">
              <a:buFontTx/>
              <a:buChar char="-"/>
            </a:pPr>
            <a:r>
              <a:rPr lang="cs-CZ" b="1" dirty="0" smtClean="0"/>
              <a:t>mínus 1 dítě </a:t>
            </a:r>
            <a:r>
              <a:rPr lang="cs-CZ" dirty="0" smtClean="0"/>
              <a:t>za 3. st PO .     </a:t>
            </a:r>
            <a:r>
              <a:rPr lang="cs-CZ" b="1" dirty="0" smtClean="0"/>
              <a:t>Nejvýše však o 5</a:t>
            </a:r>
            <a:r>
              <a:rPr lang="cs-CZ" dirty="0" smtClean="0"/>
              <a:t>!!!!!!</a:t>
            </a:r>
          </a:p>
          <a:p>
            <a:r>
              <a:rPr lang="cs-CZ" b="1" dirty="0" smtClean="0"/>
              <a:t>Snížení se neuplatní u MŠ</a:t>
            </a:r>
            <a:r>
              <a:rPr lang="cs-CZ" dirty="0" smtClean="0"/>
              <a:t>, které v jeho plnění </a:t>
            </a:r>
            <a:r>
              <a:rPr lang="cs-CZ" b="1" dirty="0" smtClean="0"/>
              <a:t>brání plnění povinného předškolního vzdělávání </a:t>
            </a:r>
            <a:r>
              <a:rPr lang="cs-CZ" dirty="0" smtClean="0"/>
              <a:t>(v předchozím znění přednostní přijetí) dítěte nebo dojde-li ke změně stupně PO u dítěte již zařazeného ve třídě v průběhu školního roku</a:t>
            </a:r>
          </a:p>
          <a:p>
            <a:r>
              <a:rPr lang="cs-CZ" dirty="0" smtClean="0"/>
              <a:t>Odpočet vždy od 24, tj. nejvyššího počtu dětí ve třídě MŠ. </a:t>
            </a:r>
          </a:p>
          <a:p>
            <a:r>
              <a:rPr lang="cs-CZ" dirty="0" smtClean="0"/>
              <a:t>Pozor: uplatním odpočet, zároveň však mohu požádat o výjimku až o 4 děti,</a:t>
            </a:r>
          </a:p>
          <a:p>
            <a:r>
              <a:rPr lang="cs-CZ" dirty="0" smtClean="0"/>
              <a:t>Př. 24 – 2 = třídu mohu naplnit na 22 dětí, ale mohu požádat o výjimku až na 26 dětí. 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Phmax</a:t>
            </a:r>
            <a:r>
              <a:rPr lang="cs-CZ" b="1" dirty="0" smtClean="0">
                <a:solidFill>
                  <a:srgbClr val="FF0000"/>
                </a:solidFill>
              </a:rPr>
              <a:t> = maximální týdenní počet hodin přímé pedagogické činnosti    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                </a:t>
            </a:r>
            <a:r>
              <a:rPr lang="cs-CZ" b="1" dirty="0" smtClean="0"/>
              <a:t>financovaný ze státního rozpočtu</a:t>
            </a:r>
          </a:p>
          <a:p>
            <a:r>
              <a:rPr lang="cs-CZ" b="1" dirty="0" smtClean="0"/>
              <a:t>Více – Ing. Vlachová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6198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Pozor </a:t>
            </a:r>
            <a:r>
              <a:rPr lang="cs-CZ" dirty="0" smtClean="0"/>
              <a:t>na účinnost – až od 1. 9. 2020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564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551512" cy="4693096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Zápis do MŠ</a:t>
            </a:r>
          </a:p>
          <a:p>
            <a:r>
              <a:rPr lang="cs-CZ" dirty="0" smtClean="0"/>
              <a:t>- </a:t>
            </a:r>
            <a:r>
              <a:rPr lang="cs-CZ" sz="1100" dirty="0" smtClean="0"/>
              <a:t>Pozor – rozhodnutí až po 16. květnu!!!! K 1. 9. – </a:t>
            </a:r>
            <a:r>
              <a:rPr lang="cs-CZ" sz="1100" dirty="0" err="1" smtClean="0"/>
              <a:t>né</a:t>
            </a:r>
            <a:r>
              <a:rPr lang="cs-CZ" sz="1100" dirty="0" smtClean="0"/>
              <a:t> jinak!!!!!!! </a:t>
            </a:r>
            <a:r>
              <a:rPr lang="cs-CZ" sz="1100" dirty="0" err="1" smtClean="0"/>
              <a:t>Šk</a:t>
            </a:r>
            <a:r>
              <a:rPr lang="cs-CZ" sz="1100" dirty="0" smtClean="0"/>
              <a:t>. Rok začíná vždy 1. 9. , </a:t>
            </a:r>
            <a:r>
              <a:rPr lang="cs-CZ" sz="1100" dirty="0" err="1" smtClean="0"/>
              <a:t>pokudje</a:t>
            </a:r>
            <a:r>
              <a:rPr lang="cs-CZ" sz="1100" dirty="0" smtClean="0"/>
              <a:t> to so –ne, pak je </a:t>
            </a:r>
            <a:r>
              <a:rPr lang="cs-CZ" sz="1100" dirty="0" err="1" smtClean="0"/>
              <a:t>tořešeno</a:t>
            </a:r>
            <a:r>
              <a:rPr lang="cs-CZ" sz="1100" dirty="0" smtClean="0"/>
              <a:t> změnou organizace škol. Roku – MŠMT stanoví.</a:t>
            </a:r>
          </a:p>
          <a:p>
            <a:r>
              <a:rPr lang="cs-CZ" sz="1100" b="1" dirty="0" smtClean="0">
                <a:solidFill>
                  <a:srgbClr val="FF0000"/>
                </a:solidFill>
              </a:rPr>
              <a:t>Stanovisko </a:t>
            </a:r>
            <a:r>
              <a:rPr lang="cs-CZ" sz="1100" b="1" dirty="0">
                <a:solidFill>
                  <a:srgbClr val="FF0000"/>
                </a:solidFill>
              </a:rPr>
              <a:t>k dokládání splnění povinného očkování při přijímání dětí do </a:t>
            </a:r>
            <a:r>
              <a:rPr lang="cs-CZ" sz="1100" b="1" dirty="0" smtClean="0">
                <a:solidFill>
                  <a:srgbClr val="FF0000"/>
                </a:solidFill>
              </a:rPr>
              <a:t>MŠ:</a:t>
            </a:r>
          </a:p>
          <a:p>
            <a:pPr marL="171450" indent="-171450">
              <a:buFontTx/>
              <a:buChar char="-"/>
            </a:pPr>
            <a:r>
              <a:rPr lang="cs-CZ" sz="1100" dirty="0" smtClean="0"/>
              <a:t>povinnost </a:t>
            </a:r>
            <a:r>
              <a:rPr lang="cs-CZ" sz="1100" i="1" dirty="0" smtClean="0"/>
              <a:t>přijmout </a:t>
            </a:r>
            <a:r>
              <a:rPr lang="cs-CZ" sz="1100" i="1" dirty="0"/>
              <a:t>pouze dítě, které se podrobilo stanoveným pravidelným očkováním, má doklad, že je proti nákaze imunní nebo se nemůže očkování podrobit pro trvalou kontraindikaci, </a:t>
            </a:r>
            <a:endParaRPr lang="cs-CZ" sz="1100" i="1" dirty="0" smtClean="0"/>
          </a:p>
          <a:p>
            <a:pPr marL="171450" indent="-171450">
              <a:buFontTx/>
              <a:buChar char="-"/>
            </a:pPr>
            <a:r>
              <a:rPr lang="cs-CZ" sz="1100" i="1" dirty="0" smtClean="0"/>
              <a:t>dokládá </a:t>
            </a:r>
            <a:r>
              <a:rPr lang="cs-CZ" sz="1100" i="1" dirty="0"/>
              <a:t>zákonný zástupce dítěte řediteli mateřské </a:t>
            </a:r>
            <a:r>
              <a:rPr lang="cs-CZ" sz="1100" i="1" dirty="0" smtClean="0"/>
              <a:t>školy -</a:t>
            </a:r>
            <a:r>
              <a:rPr lang="cs-CZ" sz="1100" dirty="0" smtClean="0"/>
              <a:t> </a:t>
            </a:r>
            <a:r>
              <a:rPr lang="cs-CZ" sz="1100" b="1" dirty="0"/>
              <a:t>Rozhodující pro přijetí dítěte k předškolnímu vzdělávání je aktuální stav </a:t>
            </a:r>
            <a:r>
              <a:rPr lang="cs-CZ" sz="1100" b="1" dirty="0" err="1"/>
              <a:t>proočkovanosti</a:t>
            </a:r>
            <a:r>
              <a:rPr lang="cs-CZ" sz="1100" b="1" dirty="0"/>
              <a:t> dítěte</a:t>
            </a:r>
            <a:r>
              <a:rPr lang="cs-CZ" sz="1100" dirty="0"/>
              <a:t> v době rozhodnutí ředitele školy ve správním řízení. Zásadní je tedy informace, kterou uvede </a:t>
            </a:r>
            <a:r>
              <a:rPr lang="cs-CZ" sz="1100" dirty="0" smtClean="0"/>
              <a:t> </a:t>
            </a:r>
            <a:r>
              <a:rPr lang="cs-CZ" sz="1100" dirty="0"/>
              <a:t>lékař </a:t>
            </a:r>
            <a:r>
              <a:rPr lang="cs-CZ" sz="1100" dirty="0" smtClean="0"/>
              <a:t> </a:t>
            </a:r>
            <a:r>
              <a:rPr lang="cs-CZ" sz="1100" dirty="0"/>
              <a:t>v žádosti o přijetí k předškolnímu vzdělávání (či evidenčním listu dítěte). </a:t>
            </a:r>
            <a:r>
              <a:rPr lang="cs-CZ" sz="1100" dirty="0" smtClean="0"/>
              <a:t>Pozor </a:t>
            </a:r>
            <a:r>
              <a:rPr lang="cs-CZ" sz="1100" dirty="0" err="1" smtClean="0"/>
              <a:t>nas</a:t>
            </a:r>
            <a:r>
              <a:rPr lang="cs-CZ" sz="1100" dirty="0" smtClean="0"/>
              <a:t> přesnou formulaci v žádosti. Ředitel </a:t>
            </a:r>
            <a:r>
              <a:rPr lang="cs-CZ" sz="1100" dirty="0"/>
              <a:t>školy však </a:t>
            </a:r>
            <a:r>
              <a:rPr lang="cs-CZ" sz="1100" b="1" dirty="0"/>
              <a:t>není kompetentní k posouzení</a:t>
            </a:r>
            <a:r>
              <a:rPr lang="cs-CZ" sz="1100" dirty="0"/>
              <a:t> počtu či složení jednotlivých vakcín, a proto uvádí praktický lékař pro děti a dorost informaci o tom, zda je či není dítě vzhledem ke svému věku očkováno řádně dle očkovacího kalendáře České republiky</a:t>
            </a:r>
            <a:r>
              <a:rPr lang="cs-CZ" sz="1100" dirty="0" smtClean="0"/>
              <a:t>. – </a:t>
            </a:r>
            <a:r>
              <a:rPr lang="cs-CZ" sz="1100" dirty="0">
                <a:solidFill>
                  <a:srgbClr val="FF0000"/>
                </a:solidFill>
              </a:rPr>
              <a:t>d</a:t>
            </a:r>
            <a:r>
              <a:rPr lang="cs-CZ" sz="1100" dirty="0" smtClean="0">
                <a:solidFill>
                  <a:srgbClr val="FF0000"/>
                </a:solidFill>
              </a:rPr>
              <a:t>oporučení usnesením přerušit správní řízení na dobu nezbytně nutnou, nejdéle však do…….. – dodá – dítě přijímám, nedodá do 31. 8. – důvod pro nepřijetí. Netýká se dětí s povinností předškolního vzdělávání.</a:t>
            </a:r>
            <a:endParaRPr lang="cs-CZ" sz="1100" dirty="0" smtClean="0"/>
          </a:p>
          <a:p>
            <a:pPr marL="171450" indent="-171450">
              <a:buFontTx/>
              <a:buChar char="-"/>
            </a:pPr>
            <a:r>
              <a:rPr lang="cs-CZ" sz="1100" dirty="0" smtClean="0"/>
              <a:t> </a:t>
            </a:r>
            <a:r>
              <a:rPr lang="cs-CZ" sz="1100" dirty="0"/>
              <a:t>Pokud je dítě při přijímacím řízení očkováno řádně vzhledem ke svému věku, ale přes to ještě není doočkováno</a:t>
            </a:r>
            <a:r>
              <a:rPr lang="cs-CZ" sz="1100" b="1" dirty="0"/>
              <a:t>, může ředitel mateřské školy vyžadovat doklad o doočkování. </a:t>
            </a:r>
            <a:r>
              <a:rPr lang="cs-CZ" sz="1100" dirty="0"/>
              <a:t>Toto se bude týkat především přijímání dětí od dvou let věku, které ještě v době přijímání nemusí mít ukončen celý proces povinného očkování. Tuto povinnost zákonného zástupce může ředitel školy zapracovat do školního řádu mateřské </a:t>
            </a:r>
            <a:r>
              <a:rPr lang="cs-CZ" dirty="0"/>
              <a:t>školy.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9879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§ 34a odst. 2 jasně stanoví: Dítě</a:t>
            </a:r>
            <a:r>
              <a:rPr lang="cs-CZ" dirty="0">
                <a:solidFill>
                  <a:srgbClr val="FF0000"/>
                </a:solidFill>
              </a:rPr>
              <a:t>, pro které je předškolní vzdělávání povinné, se vzdělává </a:t>
            </a:r>
            <a:r>
              <a:rPr lang="cs-CZ" dirty="0" smtClean="0">
                <a:solidFill>
                  <a:srgbClr val="FF0000"/>
                </a:solidFill>
              </a:rPr>
              <a:t>v MŠ </a:t>
            </a:r>
            <a:r>
              <a:rPr lang="cs-CZ" dirty="0">
                <a:solidFill>
                  <a:srgbClr val="FF0000"/>
                </a:solidFill>
              </a:rPr>
              <a:t>zřízené obcí nebo svazkem obcí se sídlem ve školském obvodu, v němž má dítě místo trvalého pobytu, v případě cizince místo pobytu (dále jen "spádová mateřská škola"), </a:t>
            </a:r>
            <a:r>
              <a:rPr lang="cs-CZ" b="1" dirty="0">
                <a:solidFill>
                  <a:srgbClr val="FF0000"/>
                </a:solidFill>
              </a:rPr>
              <a:t>pokud zákonný zástupce nezvolí pro dítě jinou mateřskou školu</a:t>
            </a:r>
            <a:r>
              <a:rPr lang="cs-CZ" dirty="0">
                <a:solidFill>
                  <a:srgbClr val="FF0000"/>
                </a:solidFill>
              </a:rPr>
              <a:t> nebo </a:t>
            </a:r>
            <a:r>
              <a:rPr lang="cs-CZ" b="1" dirty="0">
                <a:solidFill>
                  <a:srgbClr val="FF0000"/>
                </a:solidFill>
              </a:rPr>
              <a:t>jiný způsob povinného předškolního </a:t>
            </a:r>
            <a:r>
              <a:rPr lang="cs-CZ" b="1" dirty="0" smtClean="0">
                <a:solidFill>
                  <a:srgbClr val="FF0000"/>
                </a:solidFill>
              </a:rPr>
              <a:t>vzdělávání.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/>
          </a:p>
          <a:p>
            <a:r>
              <a:rPr lang="cs-CZ" dirty="0"/>
              <a:t>Pro dítě, které do začátku školního roku dovrší pěti let, je předškolní vzdělávání povinné. Tato povinnost se však nevztahuje na děti – občany České republiky, které pobývají v cizině. Pokud by se dítě do České republiky v průběhu školního roku vrátilo nebo pobývalo v kuse na našem území déle, než 90 dní, </a:t>
            </a:r>
            <a:r>
              <a:rPr lang="cs-CZ" dirty="0" smtClean="0"/>
              <a:t>jsou ZZ </a:t>
            </a:r>
            <a:r>
              <a:rPr lang="cs-CZ" dirty="0"/>
              <a:t>povinni své dítě přihlásit k </a:t>
            </a:r>
            <a:r>
              <a:rPr lang="cs-CZ" dirty="0" smtClean="0"/>
              <a:t>povinnému PV, </a:t>
            </a:r>
            <a:r>
              <a:rPr lang="cs-CZ" dirty="0"/>
              <a:t>případně zvolit jiný způsob plnění této </a:t>
            </a:r>
            <a:r>
              <a:rPr lang="cs-CZ" dirty="0" smtClean="0"/>
              <a:t>povinnost -  </a:t>
            </a:r>
            <a:r>
              <a:rPr lang="cs-CZ" dirty="0"/>
              <a:t>individuální vzdělávání dítěte.</a:t>
            </a:r>
          </a:p>
          <a:p>
            <a:r>
              <a:rPr lang="cs-CZ" dirty="0" err="1" smtClean="0"/>
              <a:t>Většinoiu</a:t>
            </a:r>
            <a:r>
              <a:rPr lang="cs-CZ" dirty="0" smtClean="0"/>
              <a:t> ZZ sami kontaktují MŠ –při dlouhodobém pobytu  </a:t>
            </a:r>
            <a:r>
              <a:rPr lang="cs-CZ" dirty="0"/>
              <a:t>v cizině </a:t>
            </a:r>
            <a:r>
              <a:rPr lang="cs-CZ" dirty="0" smtClean="0"/>
              <a:t>doporučit aby informovali </a:t>
            </a:r>
            <a:r>
              <a:rPr lang="cs-CZ" dirty="0"/>
              <a:t>ředitele spádové mateřské školy podle místa trvalého pobytu na území ČR o tom, že v příštím školním roce </a:t>
            </a:r>
            <a:r>
              <a:rPr lang="cs-CZ" dirty="0" smtClean="0"/>
              <a:t>budou </a:t>
            </a:r>
            <a:r>
              <a:rPr lang="cs-CZ" dirty="0"/>
              <a:t>pobývat v cizině a na dítě se tedy povinné předškolní vzdělávání nebude vztahovat. </a:t>
            </a:r>
            <a:r>
              <a:rPr lang="cs-CZ" dirty="0" smtClean="0"/>
              <a:t>Ze </a:t>
            </a:r>
            <a:r>
              <a:rPr lang="cs-CZ" dirty="0"/>
              <a:t>zákona </a:t>
            </a:r>
            <a:r>
              <a:rPr lang="cs-CZ" dirty="0" smtClean="0"/>
              <a:t>ZZ </a:t>
            </a:r>
            <a:r>
              <a:rPr lang="cs-CZ" dirty="0"/>
              <a:t>však tato povinnost nevyplývá. Tudíž </a:t>
            </a:r>
            <a:r>
              <a:rPr lang="cs-CZ" dirty="0" smtClean="0"/>
              <a:t>nemusí </a:t>
            </a:r>
            <a:r>
              <a:rPr lang="cs-CZ" dirty="0"/>
              <a:t>ani české mateřské škole nic dokládat.</a:t>
            </a:r>
          </a:p>
          <a:p>
            <a:r>
              <a:rPr lang="cs-CZ" dirty="0"/>
              <a:t>Pokud bude dítě v cizině i v době zahájení povinné školní docházky (v ČR po dovršení 6 let), je nutné zajistit jeho vzdělávání v souladu s § 38 školského zákona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9284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§ 124 Příplatek za vedení</a:t>
            </a:r>
          </a:p>
          <a:p>
            <a:r>
              <a:rPr lang="cs-CZ" dirty="0" smtClean="0"/>
              <a:t>(1) Vedoucímu </a:t>
            </a:r>
            <a:r>
              <a:rPr lang="cs-CZ" dirty="0"/>
              <a:t>zaměstnanci přísluší příplatek za vedení, a to podle stupně </a:t>
            </a:r>
            <a:r>
              <a:rPr lang="cs-CZ" dirty="0" smtClean="0"/>
              <a:t>ří</a:t>
            </a:r>
          </a:p>
          <a:p>
            <a:r>
              <a:rPr lang="cs-CZ" dirty="0" err="1" smtClean="0"/>
              <a:t>zení</a:t>
            </a:r>
            <a:r>
              <a:rPr lang="cs-CZ" dirty="0" smtClean="0"/>
              <a:t> </a:t>
            </a:r>
            <a:r>
              <a:rPr lang="cs-CZ" dirty="0"/>
              <a:t>a náročnosti řídící práce</a:t>
            </a:r>
            <a:r>
              <a:rPr lang="cs-CZ" dirty="0" smtClean="0"/>
              <a:t>.</a:t>
            </a:r>
          </a:p>
          <a:p>
            <a:r>
              <a:rPr lang="cs-CZ" dirty="0"/>
              <a:t>1. stupeň řízení:</a:t>
            </a:r>
            <a:br>
              <a:rPr lang="cs-CZ" dirty="0"/>
            </a:br>
            <a:r>
              <a:rPr lang="cs-CZ" dirty="0"/>
              <a:t>Vedoucí zaměstnanec, který řídí práci podřízených </a:t>
            </a:r>
            <a:r>
              <a:rPr lang="cs-CZ" dirty="0" smtClean="0"/>
              <a:t>zaměstnanců 5 </a:t>
            </a:r>
            <a:r>
              <a:rPr lang="cs-CZ" dirty="0"/>
              <a:t>až </a:t>
            </a:r>
            <a:r>
              <a:rPr lang="cs-CZ" dirty="0" smtClean="0"/>
              <a:t>30%</a:t>
            </a:r>
            <a:endParaRPr lang="cs-CZ" dirty="0"/>
          </a:p>
          <a:p>
            <a:endParaRPr lang="cs-CZ" dirty="0" smtClean="0"/>
          </a:p>
          <a:p>
            <a:r>
              <a:rPr lang="cs-CZ" dirty="0"/>
              <a:t>(4) Zaměstnanci, který není vedoucím zaměstnancem, avšak je podle organizačního předpisu oprávněn organizovat, řídit a kontrolovat práci jiných zaměstnanců a dávat jim k tomu účelu závazné pokyny, přísluší podle náročnosti řídící práce příplatek za vedení v rámci rozpětí 5 až 15 % platového tarifu nejvyššího platového stupně v platové třídě, do které je zaměstnanec zařazen.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4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11B16-7DA4-4B55-97C5-4203A62435A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3DC0A-14A6-4C61-8638-44411F64F3B3}" type="datetime1">
              <a:rPr lang="cs-CZ" altLang="cs-CZ"/>
              <a:pPr>
                <a:defRPr/>
              </a:pPr>
              <a:t>30.10.2018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26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AFF7D-F8F1-4496-AF40-688050FC0AE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E5D20-202F-430A-8A28-F659128FAE8E}" type="datetime1">
              <a:rPr lang="cs-CZ" altLang="cs-CZ"/>
              <a:pPr>
                <a:defRPr/>
              </a:pPr>
              <a:t>30.10.2018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677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177800"/>
            <a:ext cx="1939925" cy="64119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19250" y="177800"/>
            <a:ext cx="5667375" cy="641191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D57B0-19CD-477D-8E93-1F7431187EC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3C37E-8AFF-47D6-817E-0862137521D9}" type="datetime1">
              <a:rPr lang="cs-CZ" altLang="cs-CZ"/>
              <a:pPr>
                <a:defRPr/>
              </a:pPr>
              <a:t>30.10.2018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770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053CE-B7DC-4C44-AE1C-F4E0A81456E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C2160-E4F9-4B98-B89F-3D75DC6B76A9}" type="datetime1">
              <a:rPr lang="cs-CZ" altLang="cs-CZ"/>
              <a:pPr>
                <a:defRPr/>
              </a:pPr>
              <a:t>30.10.2018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999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CA27C-E549-4AFE-A422-C8A7A193C9C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F88A0-BE8F-40D8-80FC-CA5AEEC441C3}" type="datetime1">
              <a:rPr lang="cs-CZ" altLang="cs-CZ"/>
              <a:pPr>
                <a:defRPr/>
              </a:pPr>
              <a:t>30.10.2018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750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19250" y="1619250"/>
            <a:ext cx="380365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75300" y="1619250"/>
            <a:ext cx="380365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3BF30-5732-484E-8EF8-A7B6EC20A40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84AD-77AC-4B60-998A-179B679BDE6B}" type="datetime1">
              <a:rPr lang="cs-CZ" altLang="cs-CZ"/>
              <a:pPr>
                <a:defRPr/>
              </a:pPr>
              <a:t>30.10.2018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014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5AB21-DCFB-4070-AC84-EC1443F1339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1627D-2BE7-46B4-AEB2-936110D0ABE3}" type="datetime1">
              <a:rPr lang="cs-CZ" altLang="cs-CZ"/>
              <a:pPr>
                <a:defRPr/>
              </a:pPr>
              <a:t>30.10.2018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168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02FE0-0DBD-4A51-8259-F49F2E33B2F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115F-8CCE-4384-908B-0DF05CC5882D}" type="datetime1">
              <a:rPr lang="cs-CZ" altLang="cs-CZ"/>
              <a:pPr>
                <a:defRPr/>
              </a:pPr>
              <a:t>30.10.2018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232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018BC6-53BC-4519-B652-4354FE4EC43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06B64-602B-4987-9BBA-D4A658CE44C4}" type="datetime1">
              <a:rPr lang="cs-CZ" altLang="cs-CZ"/>
              <a:pPr>
                <a:defRPr/>
              </a:pPr>
              <a:t>30.10.2018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630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33883-C706-4C4D-A89D-B852661C148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7E1F5-22F3-42C2-ACD2-CB01E4B63F2A}" type="datetime1">
              <a:rPr lang="cs-CZ" altLang="cs-CZ"/>
              <a:pPr>
                <a:defRPr/>
              </a:pPr>
              <a:t>30.10.2018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67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14351-8DF4-4F6F-9803-77ED748DF66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3BE51-A83E-4677-9459-E3E37D82AC78}" type="datetime1">
              <a:rPr lang="cs-CZ" altLang="cs-CZ"/>
              <a:pPr>
                <a:defRPr/>
              </a:pPr>
              <a:t>30.10.2018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356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zad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36525"/>
            <a:ext cx="10902951" cy="770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2225" y="177800"/>
            <a:ext cx="42354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Nadpis prezentace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619250"/>
            <a:ext cx="77597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Název oddílu – úroveň 1</a:t>
            </a:r>
          </a:p>
          <a:p>
            <a:pPr lvl="1"/>
            <a:r>
              <a:rPr lang="cs-CZ" altLang="cs-CZ" dirty="0"/>
              <a:t>Text oddílu – úroveň 2</a:t>
            </a:r>
          </a:p>
          <a:p>
            <a:pPr lvl="2"/>
            <a:r>
              <a:rPr lang="cs-CZ" altLang="cs-CZ" dirty="0"/>
              <a:t>Text oddílu – úroveň 3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8278813" y="7124700"/>
            <a:ext cx="2181225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cs-CZ" altLang="cs-CZ" sz="1400" dirty="0" smtClean="0">
                <a:solidFill>
                  <a:schemeClr val="bg2"/>
                </a:solidFill>
              </a:rPr>
              <a:t>Mgr.</a:t>
            </a:r>
            <a:r>
              <a:rPr lang="cs-CZ" altLang="cs-CZ" sz="1400" baseline="0" dirty="0" smtClean="0">
                <a:solidFill>
                  <a:schemeClr val="bg2"/>
                </a:solidFill>
              </a:rPr>
              <a:t> H</a:t>
            </a:r>
            <a:r>
              <a:rPr lang="cs-CZ" altLang="cs-CZ" sz="1400" dirty="0" smtClean="0">
                <a:solidFill>
                  <a:schemeClr val="bg2"/>
                </a:solidFill>
              </a:rPr>
              <a:t>ana </a:t>
            </a:r>
            <a:r>
              <a:rPr lang="cs-CZ" altLang="cs-CZ" sz="1400" dirty="0">
                <a:solidFill>
                  <a:schemeClr val="bg2"/>
                </a:solidFill>
              </a:rPr>
              <a:t>Koudelová</a:t>
            </a: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6638" y="7124700"/>
            <a:ext cx="13160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40EF82CE-10D1-4862-9A8E-A01181FD887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0" y="7124700"/>
            <a:ext cx="16383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6615D37-5C99-4195-B9D9-FD624ACAC71F}" type="datetime1">
              <a:rPr lang="cs-CZ" altLang="cs-CZ"/>
              <a:pPr>
                <a:defRPr/>
              </a:pPr>
              <a:t>30.10.2018</a:t>
            </a:fld>
            <a:endParaRPr lang="cs-CZ" altLang="cs-CZ"/>
          </a:p>
        </p:txBody>
      </p:sp>
      <p:pic>
        <p:nvPicPr>
          <p:cNvPr id="1032" name="Picture 11" descr="Logo bar po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6948488"/>
            <a:ext cx="108108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9pPr>
    </p:titleStyle>
    <p:bodyStyle>
      <a:lvl1pPr algn="l" defTabSz="182563" rtl="0" eaLnBrk="1" fontAlgn="base" hangingPunct="1">
        <a:lnSpc>
          <a:spcPct val="113000"/>
        </a:lnSpc>
        <a:spcBef>
          <a:spcPct val="0"/>
        </a:spcBef>
        <a:spcAft>
          <a:spcPct val="0"/>
        </a:spcAft>
        <a:defRPr sz="2200" b="1">
          <a:solidFill>
            <a:srgbClr val="25A939"/>
          </a:solidFill>
          <a:latin typeface="+mn-lt"/>
          <a:ea typeface="+mn-ea"/>
          <a:cs typeface="+mn-cs"/>
        </a:defRPr>
      </a:lvl1pPr>
      <a:lvl2pPr marL="720725" indent="-457200" algn="l" defTabSz="182563" rtl="0" eaLnBrk="1" fontAlgn="base" hangingPunct="1">
        <a:lnSpc>
          <a:spcPct val="125000"/>
        </a:lnSpc>
        <a:spcBef>
          <a:spcPct val="0"/>
        </a:spcBef>
        <a:spcAft>
          <a:spcPct val="20000"/>
        </a:spcAft>
        <a:buClr>
          <a:srgbClr val="25A939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1524000" indent="-263525" algn="l" defTabSz="182563" rtl="0" eaLnBrk="1" fontAlgn="base" hangingPunct="1">
        <a:spcBef>
          <a:spcPct val="0"/>
        </a:spcBef>
        <a:spcAft>
          <a:spcPct val="0"/>
        </a:spcAft>
        <a:buClr>
          <a:srgbClr val="25A93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2292350" indent="-228600" algn="l" defTabSz="182563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7003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31575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6147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40719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5291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edlarovapavla@gmai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-plavani.msmt.cz/" TargetMode="External"/><Relationship Id="rId4" Type="http://schemas.openxmlformats.org/officeDocument/2006/relationships/hyperlink" Target="https://www.etwinning.cz/metodicke-seminare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oudelova.h@kr-vysocina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so.ochrance.cz/Nalezene/Edit/594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pozadi_uv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94" y="-193675"/>
            <a:ext cx="10974388" cy="775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18012" y="1744663"/>
            <a:ext cx="6113263" cy="765175"/>
          </a:xfrm>
          <a:noFill/>
        </p:spPr>
        <p:txBody>
          <a:bodyPr wrap="none"/>
          <a:lstStyle/>
          <a:p>
            <a:pPr eaLnBrk="1" hangingPunct="1"/>
            <a:r>
              <a:rPr lang="cs-CZ" altLang="cs-CZ" sz="4800" b="0" dirty="0"/>
              <a:t>Předškolní vzdělávání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02047" y="2772519"/>
            <a:ext cx="5257800" cy="2804294"/>
          </a:xfrm>
          <a:noFill/>
        </p:spPr>
        <p:txBody>
          <a:bodyPr wrap="none"/>
          <a:lstStyle/>
          <a:p>
            <a:pPr algn="r" eaLnBrk="1" hangingPunct="1"/>
            <a:endParaRPr lang="cs-CZ" altLang="cs-CZ" b="0" dirty="0">
              <a:solidFill>
                <a:srgbClr val="DDDDDD"/>
              </a:solidFill>
            </a:endParaRPr>
          </a:p>
          <a:p>
            <a:pPr algn="l" eaLnBrk="1" hangingPunct="1"/>
            <a:r>
              <a:rPr lang="cs-CZ" altLang="cs-CZ" b="0" dirty="0" smtClean="0">
                <a:solidFill>
                  <a:srgbClr val="DDDDDD"/>
                </a:solidFill>
              </a:rPr>
              <a:t>Mgr</a:t>
            </a:r>
            <a:r>
              <a:rPr lang="cs-CZ" altLang="cs-CZ" b="0" dirty="0">
                <a:solidFill>
                  <a:srgbClr val="DDDDDD"/>
                </a:solidFill>
              </a:rPr>
              <a:t>. Hana Koudelová</a:t>
            </a:r>
          </a:p>
          <a:p>
            <a:pPr algn="l" eaLnBrk="1" hangingPunct="1"/>
            <a:endParaRPr lang="cs-CZ" altLang="cs-CZ" b="0" dirty="0">
              <a:solidFill>
                <a:srgbClr val="DDDDDD"/>
              </a:solidFill>
            </a:endParaRPr>
          </a:p>
          <a:p>
            <a:pPr algn="l" eaLnBrk="1" hangingPunct="1"/>
            <a:endParaRPr lang="cs-CZ" altLang="cs-CZ" b="0" dirty="0">
              <a:solidFill>
                <a:srgbClr val="DDDDDD"/>
              </a:solidFill>
            </a:endParaRPr>
          </a:p>
          <a:p>
            <a:pPr algn="l" eaLnBrk="1" hangingPunct="1"/>
            <a:r>
              <a:rPr lang="cs-CZ" altLang="cs-CZ" sz="1800" b="0" dirty="0">
                <a:solidFill>
                  <a:srgbClr val="DDDDDD"/>
                </a:solidFill>
              </a:rPr>
              <a:t>Kontakty: </a:t>
            </a:r>
          </a:p>
          <a:p>
            <a:pPr algn="l" eaLnBrk="1" hangingPunct="1"/>
            <a:r>
              <a:rPr lang="cs-CZ" altLang="cs-CZ" sz="1800" b="0" dirty="0">
                <a:solidFill>
                  <a:srgbClr val="DDDDDD"/>
                </a:solidFill>
              </a:rPr>
              <a:t>email: koudelova.h@kr-vysocina.cz</a:t>
            </a:r>
            <a:endParaRPr lang="cs-CZ" altLang="cs-CZ" sz="1800" b="0" dirty="0">
              <a:solidFill>
                <a:srgbClr val="92D050"/>
              </a:solidFill>
            </a:endParaRPr>
          </a:p>
          <a:p>
            <a:pPr algn="l" eaLnBrk="1" hangingPunct="1"/>
            <a:r>
              <a:rPr lang="cs-CZ" altLang="cs-CZ" sz="1800" b="0" dirty="0">
                <a:solidFill>
                  <a:srgbClr val="DDDDDD"/>
                </a:solidFill>
              </a:rPr>
              <a:t>tel.: 564 602 949</a:t>
            </a:r>
          </a:p>
          <a:p>
            <a:pPr algn="l" eaLnBrk="1" hangingPunct="1"/>
            <a:endParaRPr lang="cs-CZ" altLang="cs-CZ" sz="1800" b="0" dirty="0">
              <a:solidFill>
                <a:srgbClr val="DDDDDD"/>
              </a:solidFill>
            </a:endParaRPr>
          </a:p>
          <a:p>
            <a:pPr algn="l" eaLnBrk="1" hangingPunct="1"/>
            <a:r>
              <a:rPr lang="cs-CZ" altLang="cs-CZ" sz="1800" b="0" dirty="0">
                <a:solidFill>
                  <a:srgbClr val="DDDDDD"/>
                </a:solidFill>
              </a:rPr>
              <a:t>																					</a:t>
            </a:r>
            <a:r>
              <a:rPr lang="cs-CZ" altLang="cs-CZ" sz="1800" b="0" dirty="0" smtClean="0">
                <a:solidFill>
                  <a:srgbClr val="DDDDDD"/>
                </a:solidFill>
              </a:rPr>
              <a:t>říjen – listopad 2018</a:t>
            </a:r>
            <a:endParaRPr lang="cs-CZ" altLang="cs-CZ" sz="1800" b="0" dirty="0">
              <a:solidFill>
                <a:srgbClr val="DDDDDD"/>
              </a:solidFill>
            </a:endParaRPr>
          </a:p>
        </p:txBody>
      </p:sp>
      <p:pic>
        <p:nvPicPr>
          <p:cNvPr id="2053" name="Picture 14" descr="Logo bar p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6516688"/>
            <a:ext cx="2087562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10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30.10.2018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044328"/>
            <a:ext cx="8119938" cy="5545386"/>
          </a:xfrm>
          <a:noFill/>
        </p:spPr>
        <p:txBody>
          <a:bodyPr/>
          <a:lstStyle/>
          <a:p>
            <a:pPr eaLnBrk="1" hangingPunct="1"/>
            <a:r>
              <a:rPr lang="cs-CZ" altLang="cs-CZ" dirty="0" smtClean="0"/>
              <a:t>Vedoucí učitelka </a:t>
            </a:r>
            <a:r>
              <a:rPr lang="cs-CZ" altLang="cs-CZ" dirty="0" smtClean="0"/>
              <a:t>MŠ </a:t>
            </a:r>
            <a:r>
              <a:rPr lang="cs-CZ" altLang="cs-CZ" dirty="0" smtClean="0">
                <a:solidFill>
                  <a:srgbClr val="FF0000"/>
                </a:solidFill>
              </a:rPr>
              <a:t>x</a:t>
            </a:r>
            <a:r>
              <a:rPr lang="cs-CZ" altLang="cs-CZ" dirty="0" smtClean="0"/>
              <a:t> </a:t>
            </a:r>
            <a:r>
              <a:rPr lang="cs-CZ" altLang="cs-CZ" dirty="0" smtClean="0"/>
              <a:t>Zástupkyně </a:t>
            </a:r>
            <a:r>
              <a:rPr lang="cs-CZ" altLang="cs-CZ" dirty="0" smtClean="0"/>
              <a:t>ředitele MŠ  </a:t>
            </a:r>
            <a:endParaRPr lang="cs-CZ" altLang="cs-CZ" dirty="0"/>
          </a:p>
          <a:p>
            <a:pPr marL="263525" lvl="1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dirty="0" smtClean="0">
                <a:solidFill>
                  <a:srgbClr val="333333"/>
                </a:solidFill>
              </a:rPr>
              <a:t>			</a:t>
            </a:r>
            <a:endParaRPr lang="cs-CZ" altLang="cs-CZ" dirty="0" smtClean="0">
              <a:solidFill>
                <a:srgbClr val="333333"/>
              </a:solidFill>
            </a:endParaRPr>
          </a:p>
          <a:p>
            <a:pPr marL="263525" lvl="1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dirty="0" smtClean="0">
                <a:solidFill>
                  <a:srgbClr val="333333"/>
                </a:solidFill>
              </a:rPr>
              <a:t>Stanovisko </a:t>
            </a:r>
            <a:r>
              <a:rPr lang="cs-CZ" altLang="cs-CZ" dirty="0" smtClean="0">
                <a:solidFill>
                  <a:srgbClr val="333333"/>
                </a:solidFill>
              </a:rPr>
              <a:t>MŠMT</a:t>
            </a:r>
            <a:r>
              <a:rPr lang="cs-CZ" altLang="cs-CZ" dirty="0" smtClean="0">
                <a:solidFill>
                  <a:srgbClr val="333333"/>
                </a:solidFill>
              </a:rPr>
              <a:t>:</a:t>
            </a:r>
          </a:p>
          <a:p>
            <a:pPr marL="263525" lvl="1" indent="0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>
              <a:solidFill>
                <a:srgbClr val="333333"/>
              </a:solidFill>
            </a:endParaRPr>
          </a:p>
          <a:p>
            <a:pPr marL="1587500" lvl="2" indent="-247650"/>
            <a:r>
              <a:rPr lang="cs-CZ" altLang="cs-CZ" b="1" dirty="0" smtClean="0">
                <a:solidFill>
                  <a:srgbClr val="333333"/>
                </a:solidFill>
              </a:rPr>
              <a:t>Samostatná MŠ</a:t>
            </a:r>
            <a:r>
              <a:rPr lang="cs-CZ" altLang="cs-CZ" dirty="0">
                <a:solidFill>
                  <a:srgbClr val="333333"/>
                </a:solidFill>
              </a:rPr>
              <a:t>: (jeden druh školy – mateřská</a:t>
            </a:r>
            <a:r>
              <a:rPr lang="cs-CZ" altLang="cs-CZ" dirty="0" smtClean="0">
                <a:solidFill>
                  <a:srgbClr val="333333"/>
                </a:solidFill>
              </a:rPr>
              <a:t>) - </a:t>
            </a:r>
            <a:r>
              <a:rPr lang="cs-CZ" altLang="cs-CZ" dirty="0">
                <a:solidFill>
                  <a:srgbClr val="333333"/>
                </a:solidFill>
              </a:rPr>
              <a:t>více </a:t>
            </a:r>
            <a:r>
              <a:rPr lang="cs-CZ" altLang="cs-CZ" dirty="0" smtClean="0">
                <a:solidFill>
                  <a:srgbClr val="333333"/>
                </a:solidFill>
              </a:rPr>
              <a:t>pracovišť – </a:t>
            </a:r>
            <a:r>
              <a:rPr lang="cs-CZ" altLang="cs-CZ" u="sng" dirty="0" smtClean="0">
                <a:solidFill>
                  <a:srgbClr val="333333"/>
                </a:solidFill>
              </a:rPr>
              <a:t>zástupce ředitele MŠ </a:t>
            </a:r>
            <a:r>
              <a:rPr lang="cs-CZ" altLang="cs-CZ" dirty="0" smtClean="0">
                <a:solidFill>
                  <a:srgbClr val="333333"/>
                </a:solidFill>
              </a:rPr>
              <a:t>– jmenováním, </a:t>
            </a:r>
            <a:r>
              <a:rPr lang="cs-CZ" altLang="cs-CZ" b="1" dirty="0" smtClean="0">
                <a:solidFill>
                  <a:srgbClr val="333333"/>
                </a:solidFill>
              </a:rPr>
              <a:t>snížení</a:t>
            </a:r>
            <a:r>
              <a:rPr lang="cs-CZ" altLang="cs-CZ" dirty="0" smtClean="0">
                <a:solidFill>
                  <a:srgbClr val="333333"/>
                </a:solidFill>
              </a:rPr>
              <a:t> PPČ dle zástupce pro </a:t>
            </a:r>
            <a:r>
              <a:rPr lang="cs-CZ" altLang="cs-CZ" dirty="0" smtClean="0">
                <a:solidFill>
                  <a:srgbClr val="333333"/>
                </a:solidFill>
              </a:rPr>
              <a:t>MŠ </a:t>
            </a:r>
          </a:p>
          <a:p>
            <a:pPr marL="1339850" lvl="2" indent="0">
              <a:buNone/>
            </a:pPr>
            <a:endParaRPr lang="cs-CZ" altLang="cs-CZ" dirty="0" smtClean="0">
              <a:solidFill>
                <a:srgbClr val="333333"/>
              </a:solidFill>
            </a:endParaRPr>
          </a:p>
          <a:p>
            <a:pPr marL="1587500" lvl="2" indent="-247650"/>
            <a:r>
              <a:rPr lang="cs-CZ" altLang="cs-CZ" b="1" dirty="0" smtClean="0">
                <a:solidFill>
                  <a:srgbClr val="333333"/>
                </a:solidFill>
              </a:rPr>
              <a:t>MŠ součástí ZŠ: </a:t>
            </a:r>
            <a:r>
              <a:rPr lang="cs-CZ" dirty="0"/>
              <a:t>(dva druhy školy </a:t>
            </a:r>
            <a:r>
              <a:rPr lang="cs-CZ" dirty="0" smtClean="0"/>
              <a:t>– základní </a:t>
            </a:r>
            <a:r>
              <a:rPr lang="cs-CZ" dirty="0"/>
              <a:t>a mateřská</a:t>
            </a:r>
            <a:r>
              <a:rPr lang="cs-CZ" dirty="0" smtClean="0"/>
              <a:t>) -  </a:t>
            </a:r>
            <a:r>
              <a:rPr lang="cs-CZ" altLang="cs-CZ" u="sng" dirty="0" smtClean="0">
                <a:solidFill>
                  <a:srgbClr val="333333"/>
                </a:solidFill>
              </a:rPr>
              <a:t>učitelka pověřená řízením MŠ </a:t>
            </a:r>
            <a:r>
              <a:rPr lang="cs-CZ" altLang="cs-CZ" dirty="0" smtClean="0">
                <a:solidFill>
                  <a:srgbClr val="333333"/>
                </a:solidFill>
              </a:rPr>
              <a:t>– dle NV č. 75/2005, § 3 odst. 1 „</a:t>
            </a:r>
            <a:r>
              <a:rPr lang="cs-CZ" dirty="0" smtClean="0"/>
              <a:t>Pedagogickému </a:t>
            </a:r>
            <a:r>
              <a:rPr lang="cs-CZ" dirty="0"/>
              <a:t>pracovníkovi, který není jmenován do funkce zástupce ředitele školy, ale řídí některou ze škol, jejíž činnost daná právnická osoba vykonává, </a:t>
            </a:r>
            <a:r>
              <a:rPr lang="cs-CZ" b="1" dirty="0"/>
              <a:t>může</a:t>
            </a:r>
            <a:r>
              <a:rPr lang="cs-CZ" dirty="0"/>
              <a:t> ředitel školy snížit týdenní rozsah přímé pedagogické činnosti až do výše stanovené tímto nařízením pro zástupce ředitele školy, kterou řídí</a:t>
            </a:r>
            <a:r>
              <a:rPr lang="cs-CZ" dirty="0" smtClean="0"/>
              <a:t>.“ </a:t>
            </a:r>
            <a:endParaRPr lang="cs-CZ" dirty="0"/>
          </a:p>
          <a:p>
            <a:pPr marL="1587500" lvl="2" indent="-247650"/>
            <a:endParaRPr lang="cs-CZ" altLang="cs-CZ" dirty="0" smtClean="0">
              <a:solidFill>
                <a:srgbClr val="333333"/>
              </a:solidFill>
            </a:endParaRPr>
          </a:p>
          <a:p>
            <a:pPr marL="1339850" lvl="2" indent="0">
              <a:buNone/>
            </a:pPr>
            <a:endParaRPr lang="cs-CZ" altLang="cs-CZ" dirty="0" smtClean="0"/>
          </a:p>
          <a:p>
            <a:pPr lvl="1" eaLnBrk="1" hangingPunct="1"/>
            <a:endParaRPr lang="cs-CZ" altLang="cs-CZ" dirty="0">
              <a:solidFill>
                <a:srgbClr val="333333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3ECCF1E-2B24-49D5-85FB-AC021BCB4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nejčastějších dotazů</a:t>
            </a:r>
          </a:p>
        </p:txBody>
      </p:sp>
    </p:spTree>
    <p:extLst>
      <p:ext uri="{BB962C8B-B14F-4D97-AF65-F5344CB8AC3E}">
        <p14:creationId xmlns:p14="http://schemas.microsoft.com/office/powerpoint/2010/main" val="245919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11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30.10.2018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828303"/>
            <a:ext cx="7903914" cy="5761411"/>
          </a:xfrm>
          <a:noFill/>
        </p:spPr>
        <p:txBody>
          <a:bodyPr/>
          <a:lstStyle/>
          <a:p>
            <a:pPr eaLnBrk="1" hangingPunct="1"/>
            <a:r>
              <a:rPr lang="cs-CZ" altLang="cs-CZ" dirty="0" smtClean="0"/>
              <a:t>Seminář e-</a:t>
            </a:r>
            <a:r>
              <a:rPr lang="cs-CZ" altLang="cs-CZ" dirty="0" err="1" smtClean="0"/>
              <a:t>T</a:t>
            </a:r>
            <a:r>
              <a:rPr lang="cs-CZ" altLang="cs-CZ" dirty="0" err="1" smtClean="0"/>
              <a:t>winning</a:t>
            </a:r>
            <a:endParaRPr lang="cs-CZ" altLang="cs-CZ" dirty="0" smtClean="0"/>
          </a:p>
          <a:p>
            <a:r>
              <a:rPr lang="cs-CZ" sz="1800" b="0" dirty="0" smtClean="0">
                <a:solidFill>
                  <a:srgbClr val="333333"/>
                </a:solidFill>
              </a:rPr>
              <a:t>		pro </a:t>
            </a:r>
            <a:r>
              <a:rPr lang="cs-CZ" sz="1800" b="0" dirty="0">
                <a:solidFill>
                  <a:srgbClr val="333333"/>
                </a:solidFill>
              </a:rPr>
              <a:t>učitele MŠ, ZŠ i SŠ, kteří se zajímají o mezinárodní spolupráci. </a:t>
            </a:r>
            <a:endParaRPr lang="cs-CZ" sz="1800" b="0" dirty="0" smtClean="0">
              <a:solidFill>
                <a:srgbClr val="333333"/>
              </a:solidFill>
            </a:endParaRPr>
          </a:p>
          <a:p>
            <a:r>
              <a:rPr lang="cs-CZ" sz="1800" b="0" dirty="0">
                <a:solidFill>
                  <a:srgbClr val="333333"/>
                </a:solidFill>
              </a:rPr>
              <a:t>	</a:t>
            </a:r>
            <a:r>
              <a:rPr lang="cs-CZ" sz="1800" b="0" dirty="0" smtClean="0">
                <a:solidFill>
                  <a:srgbClr val="333333"/>
                </a:solidFill>
              </a:rPr>
              <a:t>	Připravuje</a:t>
            </a:r>
            <a:r>
              <a:rPr lang="cs-CZ" sz="1800" b="0" dirty="0">
                <a:solidFill>
                  <a:srgbClr val="333333"/>
                </a:solidFill>
              </a:rPr>
              <a:t> pedagogické pracovníky škol na realizaci mezinárodních </a:t>
            </a:r>
            <a:endParaRPr lang="cs-CZ" sz="1800" b="0" dirty="0" smtClean="0">
              <a:solidFill>
                <a:srgbClr val="333333"/>
              </a:solidFill>
            </a:endParaRPr>
          </a:p>
          <a:p>
            <a:r>
              <a:rPr lang="cs-CZ" sz="1800" b="0" dirty="0">
                <a:solidFill>
                  <a:srgbClr val="333333"/>
                </a:solidFill>
              </a:rPr>
              <a:t>	</a:t>
            </a:r>
            <a:r>
              <a:rPr lang="cs-CZ" sz="1800" b="0" dirty="0" smtClean="0">
                <a:solidFill>
                  <a:srgbClr val="333333"/>
                </a:solidFill>
              </a:rPr>
              <a:t>	projektů </a:t>
            </a:r>
            <a:r>
              <a:rPr lang="cs-CZ" sz="1800" b="0" dirty="0">
                <a:solidFill>
                  <a:srgbClr val="333333"/>
                </a:solidFill>
              </a:rPr>
              <a:t>prostřednictvím </a:t>
            </a:r>
            <a:r>
              <a:rPr lang="cs-CZ" sz="1800" b="0" dirty="0" smtClean="0">
                <a:solidFill>
                  <a:srgbClr val="333333"/>
                </a:solidFill>
              </a:rPr>
              <a:t>ICT. Účast ZDARMA!</a:t>
            </a:r>
            <a:endParaRPr lang="cs-CZ" altLang="cs-CZ" dirty="0" smtClean="0">
              <a:solidFill>
                <a:srgbClr val="333333"/>
              </a:solidFill>
            </a:endParaRPr>
          </a:p>
          <a:p>
            <a:pPr marL="1587500" lvl="2" indent="-247650"/>
            <a:r>
              <a:rPr lang="cs-CZ" b="1" dirty="0" smtClean="0"/>
              <a:t>pro </a:t>
            </a:r>
            <a:r>
              <a:rPr lang="cs-CZ" b="1" dirty="0"/>
              <a:t>začátečníky</a:t>
            </a:r>
            <a:r>
              <a:rPr lang="cs-CZ" dirty="0"/>
              <a:t> – </a:t>
            </a:r>
            <a:r>
              <a:rPr lang="cs-CZ" b="1" dirty="0"/>
              <a:t>pátek 2.11.2018</a:t>
            </a:r>
            <a:r>
              <a:rPr lang="cs-CZ" dirty="0"/>
              <a:t>, </a:t>
            </a:r>
            <a:r>
              <a:rPr lang="cs-CZ" dirty="0" smtClean="0"/>
              <a:t>9 -</a:t>
            </a:r>
            <a:r>
              <a:rPr lang="cs-CZ" dirty="0"/>
              <a:t>16 hod, </a:t>
            </a:r>
            <a:r>
              <a:rPr lang="cs-CZ" dirty="0" err="1"/>
              <a:t>KrÚ</a:t>
            </a:r>
            <a:r>
              <a:rPr lang="cs-CZ" dirty="0"/>
              <a:t> Kraje Vysočina, B 2.11. </a:t>
            </a:r>
            <a:r>
              <a:rPr lang="cs-CZ" u="sng" dirty="0" smtClean="0"/>
              <a:t>Zbývá 8 volných míst</a:t>
            </a:r>
            <a:r>
              <a:rPr lang="cs-CZ" dirty="0" smtClean="0"/>
              <a:t>, možnost přihlášení </a:t>
            </a:r>
          </a:p>
          <a:p>
            <a:pPr marL="1339850" lvl="2" indent="0">
              <a:buNone/>
            </a:pPr>
            <a:r>
              <a:rPr lang="cs-CZ" dirty="0" smtClean="0"/>
              <a:t>    u </a:t>
            </a:r>
            <a:r>
              <a:rPr lang="cs-CZ" dirty="0"/>
              <a:t>lektorky Mgr. Pavly Sedlářové, </a:t>
            </a:r>
            <a:r>
              <a:rPr lang="cs-CZ" u="sng" dirty="0" smtClean="0">
                <a:hlinkClick r:id="rId3"/>
              </a:rPr>
              <a:t>sedlarovapavla@gmail.com</a:t>
            </a:r>
            <a:endParaRPr lang="cs-CZ" dirty="0"/>
          </a:p>
          <a:p>
            <a:pPr marL="1587500" lvl="2" indent="-247650"/>
            <a:r>
              <a:rPr lang="cs-CZ" b="1" dirty="0"/>
              <a:t>pro pokročilé</a:t>
            </a:r>
            <a:r>
              <a:rPr lang="cs-CZ" dirty="0"/>
              <a:t> – </a:t>
            </a:r>
            <a:r>
              <a:rPr lang="cs-CZ" b="1" dirty="0"/>
              <a:t>pátek 30. 11. 2018</a:t>
            </a:r>
            <a:r>
              <a:rPr lang="cs-CZ" dirty="0"/>
              <a:t>, </a:t>
            </a:r>
            <a:r>
              <a:rPr lang="cs-CZ" dirty="0" smtClean="0"/>
              <a:t>9 -</a:t>
            </a:r>
            <a:r>
              <a:rPr lang="cs-CZ" dirty="0"/>
              <a:t>16 hod, </a:t>
            </a:r>
            <a:r>
              <a:rPr lang="cs-CZ" dirty="0" err="1"/>
              <a:t>KrÚ</a:t>
            </a:r>
            <a:r>
              <a:rPr lang="cs-CZ" dirty="0"/>
              <a:t> Kraje Vysočina, B 2.11. </a:t>
            </a:r>
            <a:r>
              <a:rPr lang="cs-CZ" dirty="0" smtClean="0"/>
              <a:t>Přihlášení :na </a:t>
            </a:r>
            <a:r>
              <a:rPr lang="cs-CZ" u="sng" dirty="0">
                <a:hlinkClick r:id="rId4"/>
              </a:rPr>
              <a:t>https://www.etwinning.cz/metodicke-seminare</a:t>
            </a:r>
            <a:r>
              <a:rPr lang="cs-CZ" u="sng" dirty="0" smtClean="0">
                <a:hlinkClick r:id="rId4"/>
              </a:rPr>
              <a:t>/</a:t>
            </a:r>
            <a:endParaRPr lang="cs-CZ" u="sng" dirty="0" smtClean="0"/>
          </a:p>
          <a:p>
            <a:pPr marL="1339850" lvl="2" indent="0">
              <a:buNone/>
            </a:pPr>
            <a:endParaRPr lang="cs-CZ" dirty="0" smtClean="0"/>
          </a:p>
          <a:p>
            <a:r>
              <a:rPr lang="cs-CZ" dirty="0" smtClean="0"/>
              <a:t>RP Podpora výuky plavání v ZŠ v roce 2018</a:t>
            </a:r>
            <a:endParaRPr lang="cs-CZ" altLang="cs-CZ" dirty="0" smtClean="0"/>
          </a:p>
          <a:p>
            <a:pPr lvl="1">
              <a:lnSpc>
                <a:spcPct val="100000"/>
              </a:lnSpc>
            </a:pPr>
            <a:r>
              <a:rPr lang="cs-CZ" altLang="cs-CZ" b="1" dirty="0" smtClean="0">
                <a:solidFill>
                  <a:srgbClr val="333333"/>
                </a:solidFill>
              </a:rPr>
              <a:t>II. etapa – </a:t>
            </a:r>
            <a:r>
              <a:rPr lang="cs-CZ" altLang="cs-CZ" dirty="0" smtClean="0">
                <a:solidFill>
                  <a:srgbClr val="333333"/>
                </a:solidFill>
              </a:rPr>
              <a:t>vyúčtováno 105 škol (3 školy nezveřejnily ZZ!!)</a:t>
            </a:r>
          </a:p>
          <a:p>
            <a:pPr lvl="1">
              <a:lnSpc>
                <a:spcPct val="100000"/>
              </a:lnSpc>
            </a:pPr>
            <a:r>
              <a:rPr lang="cs-CZ" altLang="cs-CZ" b="1" dirty="0" smtClean="0">
                <a:solidFill>
                  <a:srgbClr val="333333"/>
                </a:solidFill>
              </a:rPr>
              <a:t>III. </a:t>
            </a:r>
            <a:r>
              <a:rPr lang="cs-CZ" altLang="cs-CZ" b="1" dirty="0">
                <a:solidFill>
                  <a:srgbClr val="333333"/>
                </a:solidFill>
              </a:rPr>
              <a:t>e</a:t>
            </a:r>
            <a:r>
              <a:rPr lang="cs-CZ" altLang="cs-CZ" b="1" dirty="0" smtClean="0">
                <a:solidFill>
                  <a:srgbClr val="333333"/>
                </a:solidFill>
              </a:rPr>
              <a:t>tapa -  </a:t>
            </a:r>
            <a:r>
              <a:rPr lang="cs-CZ" altLang="cs-CZ" dirty="0" smtClean="0">
                <a:solidFill>
                  <a:srgbClr val="333333"/>
                </a:solidFill>
              </a:rPr>
              <a:t>09 – 12/2018, 65 škol, pozor: jiné formuláře pro vyúčtování i ZZ (vzory k vyplnění v příštím týdnu) , postupovat dle pokynů zaslaných v dopise o přidělení dotace.</a:t>
            </a:r>
          </a:p>
          <a:p>
            <a:pPr lvl="1">
              <a:lnSpc>
                <a:spcPct val="100000"/>
              </a:lnSpc>
            </a:pPr>
            <a:r>
              <a:rPr lang="cs-CZ" b="1" dirty="0" smtClean="0">
                <a:solidFill>
                  <a:srgbClr val="333333"/>
                </a:solidFill>
              </a:rPr>
              <a:t>IV. etapa </a:t>
            </a:r>
            <a:r>
              <a:rPr lang="cs-CZ" dirty="0" smtClean="0">
                <a:solidFill>
                  <a:srgbClr val="333333"/>
                </a:solidFill>
              </a:rPr>
              <a:t>– 01 – 06/2019, žádosti podat do 14. 11. 2018 </a:t>
            </a:r>
            <a:r>
              <a:rPr lang="cs-CZ" dirty="0" smtClean="0">
                <a:solidFill>
                  <a:srgbClr val="333333"/>
                </a:solidFill>
                <a:hlinkClick r:id="rId5"/>
              </a:rPr>
              <a:t>https://is-plavani.msmt.cz/</a:t>
            </a:r>
            <a:endParaRPr lang="cs-CZ" dirty="0" smtClean="0"/>
          </a:p>
          <a:p>
            <a:pPr marL="1339850" lvl="2" indent="0">
              <a:buNone/>
            </a:pPr>
            <a:endParaRPr lang="cs-CZ" altLang="cs-CZ" dirty="0" smtClean="0"/>
          </a:p>
          <a:p>
            <a:pPr lvl="1" eaLnBrk="1" hangingPunct="1"/>
            <a:endParaRPr lang="cs-CZ" altLang="cs-CZ" dirty="0">
              <a:solidFill>
                <a:srgbClr val="333333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3ECCF1E-2B24-49D5-85FB-AC021BCB4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2224" y="177800"/>
            <a:ext cx="5330899" cy="433388"/>
          </a:xfrm>
        </p:spPr>
        <p:txBody>
          <a:bodyPr/>
          <a:lstStyle/>
          <a:p>
            <a:r>
              <a:rPr lang="cs-CZ" dirty="0" smtClean="0"/>
              <a:t>Závěrečné informace pro MŠ, ZŠ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38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432" y="2772519"/>
            <a:ext cx="3603361" cy="2304256"/>
          </a:xfrm>
          <a:prstGeom prst="rect">
            <a:avLst/>
          </a:prstGeom>
        </p:spPr>
      </p:pic>
      <p:sp>
        <p:nvSpPr>
          <p:cNvPr id="307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B20D6EA2-5DE4-4F2B-9112-A80D7340AF59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12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3075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7DC7F360-74E3-475C-8B77-028665A21CD2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30.10.2018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r>
              <a:rPr lang="cs-CZ" altLang="cs-CZ" dirty="0" smtClean="0"/>
              <a:t>Dotazy</a:t>
            </a:r>
            <a:endParaRPr lang="cs-CZ" altLang="cs-CZ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2284" y="1764407"/>
            <a:ext cx="7759700" cy="4249613"/>
          </a:xfrm>
          <a:noFill/>
        </p:spPr>
        <p:txBody>
          <a:bodyPr/>
          <a:lstStyle/>
          <a:p>
            <a:pPr eaLnBrk="1" hangingPunct="1"/>
            <a:endParaRPr lang="cs-CZ" altLang="cs-CZ" sz="2100" b="0" dirty="0">
              <a:solidFill>
                <a:srgbClr val="333333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178348" y="1980431"/>
            <a:ext cx="619607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Prostor pro Vaše dotazy</a:t>
            </a:r>
            <a:endParaRPr lang="cs-CZ" sz="40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250" y="2484487"/>
            <a:ext cx="7759700" cy="1224136"/>
          </a:xfrm>
        </p:spPr>
        <p:txBody>
          <a:bodyPr/>
          <a:lstStyle/>
          <a:p>
            <a:pPr algn="ctr"/>
            <a:r>
              <a:rPr lang="cs-CZ" sz="5400" dirty="0" smtClean="0"/>
              <a:t>Děkuji za pozornost</a:t>
            </a:r>
            <a:endParaRPr lang="cs-CZ" sz="5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053CE-B7DC-4C44-AE1C-F4E0A81456E7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DAC2160-E4F9-4B98-B89F-3D75DC6B76A9}" type="datetime1">
              <a:rPr lang="cs-CZ" altLang="cs-CZ" smtClean="0"/>
              <a:pPr>
                <a:defRPr/>
              </a:pPr>
              <a:t>30.10.2018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944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2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30.10.2018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r>
              <a:rPr lang="cs-CZ" altLang="cs-CZ" dirty="0" smtClean="0"/>
              <a:t>Obecné informace</a:t>
            </a:r>
            <a:endParaRPr lang="cs-CZ" altLang="cs-CZ" dirty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044328"/>
            <a:ext cx="7759700" cy="5400599"/>
          </a:xfrm>
          <a:noFill/>
        </p:spPr>
        <p:txBody>
          <a:bodyPr/>
          <a:lstStyle/>
          <a:p>
            <a:r>
              <a:rPr lang="cs-CZ" altLang="cs-CZ" dirty="0"/>
              <a:t>Přivítání		</a:t>
            </a:r>
          </a:p>
          <a:p>
            <a:pPr lvl="1"/>
            <a:r>
              <a:rPr lang="cs-CZ" altLang="cs-CZ" dirty="0">
                <a:solidFill>
                  <a:srgbClr val="333333"/>
                </a:solidFill>
              </a:rPr>
              <a:t>Dotazy – </a:t>
            </a:r>
            <a:r>
              <a:rPr lang="cs-CZ" altLang="cs-CZ" dirty="0" smtClean="0">
                <a:solidFill>
                  <a:srgbClr val="333333"/>
                </a:solidFill>
              </a:rPr>
              <a:t>prosím uvádět </a:t>
            </a:r>
            <a:r>
              <a:rPr lang="cs-CZ" altLang="cs-CZ" dirty="0">
                <a:solidFill>
                  <a:srgbClr val="333333"/>
                </a:solidFill>
              </a:rPr>
              <a:t>tel. kontakt, organizaci, pracovní </a:t>
            </a:r>
            <a:r>
              <a:rPr lang="cs-CZ" altLang="cs-CZ" dirty="0" smtClean="0">
                <a:solidFill>
                  <a:srgbClr val="333333"/>
                </a:solidFill>
              </a:rPr>
              <a:t>pozici</a:t>
            </a:r>
            <a:endParaRPr lang="cs-CZ" sz="2400" b="0" dirty="0"/>
          </a:p>
          <a:p>
            <a:r>
              <a:rPr lang="cs-CZ" altLang="cs-CZ" dirty="0" smtClean="0"/>
              <a:t>Konkursní řízení na ředitele samostatných MŠ (2018)</a:t>
            </a:r>
            <a:r>
              <a:rPr lang="cs-CZ" altLang="cs-CZ" dirty="0"/>
              <a:t>		</a:t>
            </a:r>
          </a:p>
          <a:p>
            <a:pPr lvl="1"/>
            <a:r>
              <a:rPr lang="cs-CZ" altLang="cs-CZ" dirty="0" smtClean="0">
                <a:solidFill>
                  <a:srgbClr val="333333"/>
                </a:solidFill>
              </a:rPr>
              <a:t>PE – 1, HB – 4, JI – 3, TR – 5, ZR – 7</a:t>
            </a:r>
          </a:p>
          <a:p>
            <a:pPr marL="263525" lvl="1" indent="0">
              <a:buNone/>
            </a:pPr>
            <a:r>
              <a:rPr lang="cs-CZ" altLang="cs-CZ" dirty="0">
                <a:solidFill>
                  <a:srgbClr val="333333"/>
                </a:solidFill>
              </a:rPr>
              <a:t>	</a:t>
            </a:r>
            <a:r>
              <a:rPr lang="cs-CZ" altLang="cs-CZ" dirty="0" smtClean="0">
                <a:solidFill>
                  <a:srgbClr val="333333"/>
                </a:solidFill>
              </a:rPr>
              <a:t>		Celkem: </a:t>
            </a:r>
            <a:r>
              <a:rPr lang="cs-CZ" altLang="cs-CZ" b="1" dirty="0" smtClean="0">
                <a:solidFill>
                  <a:srgbClr val="333333"/>
                </a:solidFill>
              </a:rPr>
              <a:t>20 konkursů, </a:t>
            </a:r>
            <a:r>
              <a:rPr lang="cs-CZ" altLang="cs-CZ" dirty="0" smtClean="0">
                <a:solidFill>
                  <a:srgbClr val="333333"/>
                </a:solidFill>
              </a:rPr>
              <a:t>nových ředitelek/ředitelů: </a:t>
            </a:r>
            <a:r>
              <a:rPr lang="cs-CZ" altLang="cs-CZ" b="1" dirty="0" smtClean="0">
                <a:solidFill>
                  <a:srgbClr val="333333"/>
                </a:solidFill>
              </a:rPr>
              <a:t>17</a:t>
            </a:r>
            <a:endParaRPr lang="cs-CZ" altLang="cs-CZ" b="1" dirty="0">
              <a:solidFill>
                <a:srgbClr val="333333"/>
              </a:solidFill>
            </a:endParaRPr>
          </a:p>
          <a:p>
            <a:r>
              <a:rPr lang="cs-CZ" altLang="cs-CZ" dirty="0"/>
              <a:t>Změna RVP PV, leden </a:t>
            </a:r>
            <a:r>
              <a:rPr lang="cs-CZ" altLang="cs-CZ" dirty="0" smtClean="0"/>
              <a:t>2018</a:t>
            </a:r>
            <a:r>
              <a:rPr lang="cs-CZ" altLang="cs-CZ" dirty="0"/>
              <a:t>			</a:t>
            </a:r>
          </a:p>
          <a:p>
            <a:pPr lvl="1"/>
            <a:r>
              <a:rPr lang="cs-CZ" altLang="cs-CZ" b="1" dirty="0">
                <a:solidFill>
                  <a:srgbClr val="333333"/>
                </a:solidFill>
              </a:rPr>
              <a:t>Překrývání PPČ učitelů </a:t>
            </a:r>
            <a:r>
              <a:rPr lang="cs-CZ" altLang="cs-CZ" dirty="0">
                <a:solidFill>
                  <a:srgbClr val="333333"/>
                </a:solidFill>
              </a:rPr>
              <a:t>ve třídě optimálně alespoň v rozsahu 2,5 hodiny – </a:t>
            </a:r>
            <a:r>
              <a:rPr lang="cs-CZ" altLang="cs-CZ" b="1" u="sng" dirty="0">
                <a:solidFill>
                  <a:srgbClr val="333333"/>
                </a:solidFill>
              </a:rPr>
              <a:t>podle možností a podmínek školy</a:t>
            </a:r>
          </a:p>
          <a:p>
            <a:pPr lvl="1"/>
            <a:r>
              <a:rPr lang="cs-CZ" altLang="cs-CZ" dirty="0">
                <a:solidFill>
                  <a:srgbClr val="333333"/>
                </a:solidFill>
              </a:rPr>
              <a:t>Organizace vzdělávání: činnosti, při kterých je zajištěno souběžné působení dvou učitelů ve třídě </a:t>
            </a:r>
            <a:r>
              <a:rPr lang="cs-CZ" altLang="cs-CZ" b="1" dirty="0">
                <a:solidFill>
                  <a:srgbClr val="333333"/>
                </a:solidFill>
                <a:highlight>
                  <a:srgbClr val="FFFF00"/>
                </a:highlight>
              </a:rPr>
              <a:t>	</a:t>
            </a:r>
            <a:endParaRPr lang="cs-CZ" altLang="cs-CZ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6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30.10.2018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r>
              <a:rPr lang="cs-CZ" altLang="cs-CZ" dirty="0"/>
              <a:t>Novinky v právních předpisech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044328"/>
            <a:ext cx="7759700" cy="5184575"/>
          </a:xfrm>
          <a:noFill/>
        </p:spPr>
        <p:txBody>
          <a:bodyPr/>
          <a:lstStyle/>
          <a:p>
            <a:pPr eaLnBrk="1" hangingPunct="1"/>
            <a:r>
              <a:rPr lang="cs-CZ" altLang="cs-CZ" dirty="0"/>
              <a:t>Novela </a:t>
            </a:r>
            <a:r>
              <a:rPr lang="cs-CZ" altLang="cs-CZ" dirty="0" smtClean="0"/>
              <a:t>zákona č. 561/2004 Sb., školský zákon  </a:t>
            </a:r>
          </a:p>
          <a:p>
            <a:pPr eaLnBrk="1" hangingPunct="1"/>
            <a:r>
              <a:rPr lang="cs-CZ" altLang="cs-CZ" dirty="0" smtClean="0"/>
              <a:t>(168/2018 Sb.)</a:t>
            </a:r>
            <a:r>
              <a:rPr lang="cs-CZ" altLang="cs-CZ" dirty="0"/>
              <a:t>			</a:t>
            </a:r>
            <a:endParaRPr lang="cs-CZ" altLang="cs-CZ" sz="2000" b="0" i="1" dirty="0">
              <a:solidFill>
                <a:srgbClr val="333333"/>
              </a:solidFill>
            </a:endParaRPr>
          </a:p>
          <a:p>
            <a:pPr eaLnBrk="1" hangingPunct="1"/>
            <a:endParaRPr lang="cs-CZ" altLang="cs-CZ" dirty="0">
              <a:solidFill>
                <a:srgbClr val="FF0000"/>
              </a:solidFill>
            </a:endParaRPr>
          </a:p>
          <a:p>
            <a:pPr marL="263525" lvl="1" indent="0" eaLnBrk="1" hangingPunct="1">
              <a:buNone/>
            </a:pPr>
            <a:r>
              <a:rPr lang="cs-CZ" altLang="cs-CZ" dirty="0" smtClean="0">
                <a:solidFill>
                  <a:srgbClr val="FF0000"/>
                </a:solidFill>
              </a:rPr>
              <a:t>Účinnost od 1. 9. 2018</a:t>
            </a:r>
            <a:endParaRPr lang="cs-CZ" altLang="cs-CZ" u="sng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cs-CZ" altLang="cs-CZ" u="sng" dirty="0" smtClean="0">
                <a:solidFill>
                  <a:srgbClr val="333333"/>
                </a:solidFill>
              </a:rPr>
              <a:t>§ </a:t>
            </a:r>
            <a:r>
              <a:rPr lang="cs-CZ" altLang="cs-CZ" u="sng" dirty="0">
                <a:solidFill>
                  <a:srgbClr val="333333"/>
                </a:solidFill>
              </a:rPr>
              <a:t>34 odst. 1 </a:t>
            </a:r>
            <a:r>
              <a:rPr lang="cs-CZ" altLang="cs-CZ" dirty="0">
                <a:solidFill>
                  <a:srgbClr val="333333"/>
                </a:solidFill>
              </a:rPr>
              <a:t>– Dítě mladší 3 let nemá na přijetí do MŠ právní nárok.</a:t>
            </a:r>
          </a:p>
          <a:p>
            <a:pPr lvl="1" eaLnBrk="1" hangingPunct="1"/>
            <a:r>
              <a:rPr lang="cs-CZ" altLang="cs-CZ" u="sng" dirty="0">
                <a:solidFill>
                  <a:srgbClr val="333333"/>
                </a:solidFill>
              </a:rPr>
              <a:t>§ 34 odst. 3 </a:t>
            </a:r>
            <a:r>
              <a:rPr lang="cs-CZ" altLang="cs-CZ" dirty="0">
                <a:solidFill>
                  <a:srgbClr val="333333"/>
                </a:solidFill>
              </a:rPr>
              <a:t>– Právo na přednostní přijetí od 3 let zachováno</a:t>
            </a:r>
          </a:p>
          <a:p>
            <a:pPr lvl="1" eaLnBrk="1" hangingPunct="1"/>
            <a:r>
              <a:rPr lang="cs-CZ" altLang="cs-CZ" dirty="0">
                <a:solidFill>
                  <a:srgbClr val="333333"/>
                </a:solidFill>
              </a:rPr>
              <a:t>Odklad změny financování o 1 rok (školy dostanou finanční prostředky na přímé výdaje na vzdělávání normativní metodou do 31. 12. </a:t>
            </a:r>
            <a:r>
              <a:rPr lang="cs-CZ" altLang="cs-CZ" dirty="0" smtClean="0">
                <a:solidFill>
                  <a:srgbClr val="333333"/>
                </a:solidFill>
              </a:rPr>
              <a:t>2019).</a:t>
            </a:r>
            <a:endParaRPr lang="cs-CZ" altLang="cs-CZ" dirty="0">
              <a:solidFill>
                <a:srgbClr val="333333"/>
              </a:solidFill>
            </a:endParaRPr>
          </a:p>
          <a:p>
            <a:pPr marL="263525" lvl="1" indent="0" eaLnBrk="1" hangingPunct="1">
              <a:buNone/>
            </a:pPr>
            <a:endParaRPr lang="cs-CZ" altLang="cs-CZ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05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4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30.10.2018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r>
              <a:rPr lang="cs-CZ" altLang="cs-CZ" dirty="0"/>
              <a:t>Novinky v právních předpisech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900311"/>
            <a:ext cx="7759700" cy="5689403"/>
          </a:xfrm>
          <a:noFill/>
        </p:spPr>
        <p:txBody>
          <a:bodyPr/>
          <a:lstStyle/>
          <a:p>
            <a:pPr eaLnBrk="1" hangingPunct="1"/>
            <a:r>
              <a:rPr lang="cs-CZ" altLang="cs-CZ" dirty="0"/>
              <a:t>Novela vyhlášky </a:t>
            </a:r>
            <a:r>
              <a:rPr lang="cs-CZ" altLang="cs-CZ" dirty="0" smtClean="0"/>
              <a:t>č. 14/2005 Sb. (151/2018 </a:t>
            </a:r>
            <a:r>
              <a:rPr lang="cs-CZ" altLang="cs-CZ" dirty="0"/>
              <a:t>Sb</a:t>
            </a:r>
            <a:r>
              <a:rPr lang="cs-CZ" altLang="cs-CZ" dirty="0" smtClean="0"/>
              <a:t>.)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000" b="0" dirty="0" smtClean="0">
                <a:solidFill>
                  <a:srgbClr val="FF0000"/>
                </a:solidFill>
              </a:rPr>
              <a:t>Účinnost od 1. 9. 2018:</a:t>
            </a:r>
          </a:p>
          <a:p>
            <a:pPr lvl="1"/>
            <a:r>
              <a:rPr lang="cs-CZ" altLang="cs-CZ" dirty="0" smtClean="0">
                <a:solidFill>
                  <a:srgbClr val="0070C0"/>
                </a:solidFill>
              </a:rPr>
              <a:t>Úprava </a:t>
            </a:r>
            <a:r>
              <a:rPr lang="cs-CZ" altLang="cs-CZ" dirty="0">
                <a:solidFill>
                  <a:srgbClr val="0070C0"/>
                </a:solidFill>
              </a:rPr>
              <a:t>podmínek MŠ s internátním provozem</a:t>
            </a:r>
          </a:p>
          <a:p>
            <a:pPr marL="1587500" lvl="2" indent="-247650"/>
            <a:r>
              <a:rPr lang="cs-CZ" altLang="cs-CZ" u="sng" dirty="0">
                <a:solidFill>
                  <a:srgbClr val="333333"/>
                </a:solidFill>
              </a:rPr>
              <a:t>§ 1 odst. 5 :</a:t>
            </a:r>
            <a:r>
              <a:rPr lang="cs-CZ" altLang="cs-CZ" dirty="0">
                <a:solidFill>
                  <a:srgbClr val="333333"/>
                </a:solidFill>
              </a:rPr>
              <a:t> celodenní vzdělávání i noční péče poskytována   v </a:t>
            </a:r>
            <a:r>
              <a:rPr lang="cs-CZ" altLang="cs-CZ" b="1" dirty="0">
                <a:solidFill>
                  <a:srgbClr val="333333"/>
                </a:solidFill>
              </a:rPr>
              <a:t>minimálním</a:t>
            </a:r>
            <a:r>
              <a:rPr lang="cs-CZ" altLang="cs-CZ" dirty="0">
                <a:solidFill>
                  <a:srgbClr val="333333"/>
                </a:solidFill>
              </a:rPr>
              <a:t> rozsahu </a:t>
            </a:r>
            <a:r>
              <a:rPr lang="cs-CZ" altLang="cs-CZ" b="1" dirty="0">
                <a:solidFill>
                  <a:srgbClr val="333333"/>
                </a:solidFill>
              </a:rPr>
              <a:t>100 hodin nepřetržitého provozu týdně </a:t>
            </a:r>
          </a:p>
          <a:p>
            <a:pPr marL="1587500" lvl="2" indent="-247650">
              <a:spcAft>
                <a:spcPts val="0"/>
              </a:spcAft>
            </a:pPr>
            <a:r>
              <a:rPr lang="cs-CZ" altLang="cs-CZ" u="sng" dirty="0">
                <a:solidFill>
                  <a:srgbClr val="333333"/>
                </a:solidFill>
              </a:rPr>
              <a:t>§ 5 odst. 5</a:t>
            </a:r>
            <a:r>
              <a:rPr lang="cs-CZ" altLang="cs-CZ" dirty="0">
                <a:solidFill>
                  <a:srgbClr val="333333"/>
                </a:solidFill>
              </a:rPr>
              <a:t>: umožňuje v internátním provozu zajištění </a:t>
            </a:r>
            <a:r>
              <a:rPr lang="cs-CZ" altLang="cs-CZ" b="1" dirty="0">
                <a:solidFill>
                  <a:srgbClr val="333333"/>
                </a:solidFill>
              </a:rPr>
              <a:t>dohledu</a:t>
            </a:r>
            <a:r>
              <a:rPr lang="cs-CZ" altLang="cs-CZ" dirty="0">
                <a:solidFill>
                  <a:srgbClr val="333333"/>
                </a:solidFill>
              </a:rPr>
              <a:t> nad dětmi </a:t>
            </a:r>
            <a:r>
              <a:rPr lang="cs-CZ" altLang="cs-CZ" b="1" dirty="0">
                <a:solidFill>
                  <a:srgbClr val="333333"/>
                </a:solidFill>
              </a:rPr>
              <a:t>jiným pedagogickým pracovníkem</a:t>
            </a:r>
            <a:r>
              <a:rPr lang="cs-CZ" altLang="cs-CZ" dirty="0">
                <a:solidFill>
                  <a:srgbClr val="333333"/>
                </a:solidFill>
              </a:rPr>
              <a:t>, avšak až </a:t>
            </a:r>
            <a:r>
              <a:rPr lang="cs-CZ" altLang="cs-CZ" b="1" dirty="0">
                <a:solidFill>
                  <a:srgbClr val="333333"/>
                </a:solidFill>
              </a:rPr>
              <a:t>po ukončení celodenního provozu </a:t>
            </a:r>
          </a:p>
          <a:p>
            <a:pPr lvl="1">
              <a:spcAft>
                <a:spcPts val="0"/>
              </a:spcAft>
            </a:pPr>
            <a:r>
              <a:rPr lang="cs-CZ" altLang="cs-CZ" dirty="0" smtClean="0">
                <a:solidFill>
                  <a:srgbClr val="0070C0"/>
                </a:solidFill>
              </a:rPr>
              <a:t>Přerušení nebo omezení provozu mateřské školy</a:t>
            </a:r>
            <a:endParaRPr lang="cs-CZ" altLang="cs-CZ" dirty="0">
              <a:solidFill>
                <a:srgbClr val="333333"/>
              </a:solidFill>
            </a:endParaRPr>
          </a:p>
          <a:p>
            <a:pPr marL="1587500" lvl="2" indent="-247650"/>
            <a:r>
              <a:rPr lang="cs-CZ" altLang="cs-CZ" u="sng" dirty="0">
                <a:solidFill>
                  <a:srgbClr val="333333"/>
                </a:solidFill>
              </a:rPr>
              <a:t>§ </a:t>
            </a:r>
            <a:r>
              <a:rPr lang="cs-CZ" altLang="cs-CZ" u="sng" dirty="0" smtClean="0">
                <a:solidFill>
                  <a:srgbClr val="333333"/>
                </a:solidFill>
              </a:rPr>
              <a:t>3 </a:t>
            </a:r>
            <a:r>
              <a:rPr lang="cs-CZ" altLang="cs-CZ" u="sng" dirty="0">
                <a:solidFill>
                  <a:srgbClr val="333333"/>
                </a:solidFill>
              </a:rPr>
              <a:t>odst. 2</a:t>
            </a:r>
            <a:r>
              <a:rPr lang="cs-CZ" altLang="cs-CZ" dirty="0">
                <a:solidFill>
                  <a:srgbClr val="333333"/>
                </a:solidFill>
              </a:rPr>
              <a:t>: </a:t>
            </a:r>
            <a:r>
              <a:rPr lang="cs-CZ" altLang="cs-CZ" dirty="0" smtClean="0">
                <a:solidFill>
                  <a:srgbClr val="333333"/>
                </a:solidFill>
              </a:rPr>
              <a:t>ředitel školy informuje </a:t>
            </a:r>
            <a:r>
              <a:rPr lang="cs-CZ" altLang="cs-CZ" dirty="0" smtClean="0">
                <a:solidFill>
                  <a:srgbClr val="333333"/>
                </a:solidFill>
              </a:rPr>
              <a:t>o možnostech a podmínkách zajištění péče o děti v době omezení/přerušení provozu i v jiném období než červenec a srpen</a:t>
            </a:r>
            <a:endParaRPr lang="cs-CZ" altLang="cs-CZ" dirty="0" smtClean="0">
              <a:solidFill>
                <a:srgbClr val="0070C0"/>
              </a:solidFill>
            </a:endParaRPr>
          </a:p>
          <a:p>
            <a:pPr lvl="1"/>
            <a:r>
              <a:rPr lang="cs-CZ" altLang="cs-CZ" dirty="0" smtClean="0">
                <a:solidFill>
                  <a:srgbClr val="0070C0"/>
                </a:solidFill>
              </a:rPr>
              <a:t>Úprava </a:t>
            </a:r>
            <a:r>
              <a:rPr lang="cs-CZ" altLang="cs-CZ" dirty="0">
                <a:solidFill>
                  <a:srgbClr val="0070C0"/>
                </a:solidFill>
              </a:rPr>
              <a:t>zajištění bezpečnosti dětí </a:t>
            </a:r>
            <a:r>
              <a:rPr lang="cs-CZ" altLang="cs-CZ" dirty="0" smtClean="0">
                <a:solidFill>
                  <a:srgbClr val="0070C0"/>
                </a:solidFill>
              </a:rPr>
              <a:t>při pobytu mimo místo, kde se uskutečňuje </a:t>
            </a:r>
            <a:r>
              <a:rPr lang="cs-CZ" altLang="cs-CZ" dirty="0">
                <a:solidFill>
                  <a:srgbClr val="0070C0"/>
                </a:solidFill>
              </a:rPr>
              <a:t>vzdělávání</a:t>
            </a:r>
            <a:endParaRPr lang="cs-CZ" altLang="cs-CZ" dirty="0">
              <a:solidFill>
                <a:srgbClr val="333333"/>
              </a:solidFill>
            </a:endParaRPr>
          </a:p>
          <a:p>
            <a:pPr marL="1587500" lvl="2" indent="-247650"/>
            <a:r>
              <a:rPr lang="cs-CZ" altLang="cs-CZ" u="sng" dirty="0">
                <a:solidFill>
                  <a:srgbClr val="333333"/>
                </a:solidFill>
              </a:rPr>
              <a:t>§ 5 odst. 2 písm. b):</a:t>
            </a:r>
            <a:r>
              <a:rPr lang="cs-CZ" altLang="cs-CZ" dirty="0">
                <a:solidFill>
                  <a:srgbClr val="333333"/>
                </a:solidFill>
              </a:rPr>
              <a:t>1 učitel = nejvýše 12 dětí ve třídě, kde jsou </a:t>
            </a:r>
            <a:r>
              <a:rPr lang="cs-CZ" altLang="cs-CZ" b="1" dirty="0">
                <a:solidFill>
                  <a:srgbClr val="333333"/>
                </a:solidFill>
              </a:rPr>
              <a:t>přítomny</a:t>
            </a:r>
            <a:r>
              <a:rPr lang="cs-CZ" altLang="cs-CZ" dirty="0">
                <a:solidFill>
                  <a:srgbClr val="333333"/>
                </a:solidFill>
              </a:rPr>
              <a:t> děti s PO (2. – 5.) nebo mladší 3 let</a:t>
            </a:r>
          </a:p>
          <a:p>
            <a:pPr marL="1339850" lvl="2" indent="0">
              <a:buNone/>
            </a:pPr>
            <a:endParaRPr lang="cs-CZ" altLang="cs-CZ" dirty="0">
              <a:solidFill>
                <a:srgbClr val="333333"/>
              </a:solidFill>
            </a:endParaRPr>
          </a:p>
          <a:p>
            <a:pPr marL="1587500" lvl="2" indent="-247650"/>
            <a:endParaRPr lang="cs-CZ" altLang="cs-CZ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5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30.10.2018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r>
              <a:rPr lang="cs-CZ" altLang="cs-CZ" dirty="0"/>
              <a:t>Novinky v právních předpisech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044328"/>
            <a:ext cx="7759700" cy="5545386"/>
          </a:xfrm>
          <a:noFill/>
        </p:spPr>
        <p:txBody>
          <a:bodyPr/>
          <a:lstStyle/>
          <a:p>
            <a:pPr lvl="1"/>
            <a:r>
              <a:rPr lang="cs-CZ" altLang="cs-CZ" dirty="0">
                <a:solidFill>
                  <a:srgbClr val="0070C0"/>
                </a:solidFill>
              </a:rPr>
              <a:t>Úprava minimálního počtu dětí ve třídě MŠ</a:t>
            </a:r>
          </a:p>
          <a:p>
            <a:pPr marL="1587500" lvl="2" indent="-247650"/>
            <a:r>
              <a:rPr lang="cs-CZ" altLang="cs-CZ" u="sng" dirty="0">
                <a:solidFill>
                  <a:srgbClr val="333333"/>
                </a:solidFill>
              </a:rPr>
              <a:t>§ 2 odst. 1:</a:t>
            </a:r>
            <a:r>
              <a:rPr lang="cs-CZ" altLang="cs-CZ" dirty="0">
                <a:solidFill>
                  <a:srgbClr val="333333"/>
                </a:solidFill>
              </a:rPr>
              <a:t> </a:t>
            </a:r>
          </a:p>
          <a:p>
            <a:pPr marL="1339850" lvl="2" indent="0">
              <a:buNone/>
            </a:pPr>
            <a:r>
              <a:rPr lang="cs-CZ" altLang="cs-CZ" dirty="0">
                <a:solidFill>
                  <a:srgbClr val="333333"/>
                </a:solidFill>
              </a:rPr>
              <a:t>    MŠ má nejméně v průměru</a:t>
            </a:r>
          </a:p>
          <a:p>
            <a:pPr marL="1339850" lvl="2" indent="0">
              <a:buNone/>
            </a:pPr>
            <a:endParaRPr lang="cs-CZ" altLang="cs-CZ" dirty="0">
              <a:solidFill>
                <a:srgbClr val="333333"/>
              </a:solidFill>
            </a:endParaRPr>
          </a:p>
          <a:p>
            <a:pPr marL="1587500" lvl="2" indent="-247650"/>
            <a:endParaRPr lang="cs-CZ" altLang="cs-CZ" u="sng" dirty="0">
              <a:solidFill>
                <a:srgbClr val="333333"/>
              </a:solidFill>
            </a:endParaRPr>
          </a:p>
          <a:p>
            <a:pPr marL="1339850" lvl="2" indent="0">
              <a:buNone/>
            </a:pPr>
            <a:endParaRPr lang="cs-CZ" altLang="cs-CZ" u="sng" dirty="0">
              <a:solidFill>
                <a:srgbClr val="333333"/>
              </a:solidFill>
            </a:endParaRPr>
          </a:p>
          <a:p>
            <a:pPr marL="1587500" lvl="2" indent="-247650"/>
            <a:endParaRPr lang="cs-CZ" altLang="cs-CZ" u="sng" dirty="0">
              <a:solidFill>
                <a:srgbClr val="333333"/>
              </a:solidFill>
            </a:endParaRPr>
          </a:p>
          <a:p>
            <a:pPr marL="1339850" lvl="2" indent="0">
              <a:buNone/>
            </a:pPr>
            <a:endParaRPr lang="cs-CZ" altLang="cs-CZ" u="sng" dirty="0">
              <a:solidFill>
                <a:srgbClr val="333333"/>
              </a:solidFill>
            </a:endParaRPr>
          </a:p>
          <a:p>
            <a:pPr marL="1339850" lvl="2" indent="0">
              <a:buNone/>
            </a:pPr>
            <a:endParaRPr lang="cs-CZ" altLang="cs-CZ" u="sng" dirty="0">
              <a:solidFill>
                <a:srgbClr val="333333"/>
              </a:solidFill>
            </a:endParaRPr>
          </a:p>
          <a:p>
            <a:pPr marL="1587500" lvl="2" indent="-247650"/>
            <a:r>
              <a:rPr lang="cs-CZ" altLang="cs-CZ" u="sng" dirty="0">
                <a:solidFill>
                  <a:srgbClr val="333333"/>
                </a:solidFill>
              </a:rPr>
              <a:t>§ 2 odst. 2</a:t>
            </a:r>
            <a:r>
              <a:rPr lang="cs-CZ" altLang="cs-CZ" dirty="0">
                <a:solidFill>
                  <a:srgbClr val="333333"/>
                </a:solidFill>
              </a:rPr>
              <a:t>: </a:t>
            </a:r>
          </a:p>
          <a:p>
            <a:pPr marL="1339850" lvl="2" indent="0">
              <a:buNone/>
            </a:pPr>
            <a:r>
              <a:rPr lang="cs-CZ" altLang="cs-CZ" b="1" dirty="0">
                <a:solidFill>
                  <a:srgbClr val="333333"/>
                </a:solidFill>
              </a:rPr>
              <a:t>	  Jedna (tj. „jediná“) </a:t>
            </a:r>
            <a:r>
              <a:rPr lang="cs-CZ" altLang="cs-CZ" dirty="0">
                <a:solidFill>
                  <a:srgbClr val="333333"/>
                </a:solidFill>
              </a:rPr>
              <a:t>MŠ v obci má nejméně v průměru</a:t>
            </a:r>
          </a:p>
          <a:p>
            <a:pPr marL="1339850" lvl="2" indent="0">
              <a:buNone/>
            </a:pPr>
            <a:endParaRPr lang="cs-CZ" altLang="cs-CZ" b="1" dirty="0" smtClean="0">
              <a:solidFill>
                <a:srgbClr val="333333"/>
              </a:solidFill>
            </a:endParaRPr>
          </a:p>
          <a:p>
            <a:pPr marL="1339850" lvl="2" indent="0">
              <a:buNone/>
            </a:pPr>
            <a:endParaRPr lang="cs-CZ" altLang="cs-CZ" b="1" dirty="0">
              <a:solidFill>
                <a:srgbClr val="333333"/>
              </a:solidFill>
            </a:endParaRPr>
          </a:p>
          <a:p>
            <a:pPr marL="1339850" lvl="2" indent="0">
              <a:buNone/>
            </a:pPr>
            <a:endParaRPr lang="cs-CZ" altLang="cs-CZ" b="1" dirty="0" smtClean="0">
              <a:solidFill>
                <a:srgbClr val="333333"/>
              </a:solidFill>
            </a:endParaRPr>
          </a:p>
          <a:p>
            <a:pPr marL="1339850" lvl="2" indent="0">
              <a:buNone/>
            </a:pPr>
            <a:endParaRPr lang="cs-CZ" altLang="cs-CZ" b="1" dirty="0">
              <a:solidFill>
                <a:srgbClr val="333333"/>
              </a:solidFill>
            </a:endParaRPr>
          </a:p>
          <a:p>
            <a:pPr marL="1339850" lvl="2" indent="0">
              <a:buNone/>
            </a:pPr>
            <a:endParaRPr lang="cs-CZ" altLang="cs-CZ" b="1" dirty="0">
              <a:solidFill>
                <a:srgbClr val="333333"/>
              </a:solidFill>
            </a:endParaRPr>
          </a:p>
          <a:p>
            <a:pPr marL="263525" lvl="1" indent="0">
              <a:buNone/>
            </a:pPr>
            <a:r>
              <a:rPr lang="cs-CZ" altLang="cs-CZ" sz="1800" i="1" dirty="0" smtClean="0">
                <a:solidFill>
                  <a:srgbClr val="333333"/>
                </a:solidFill>
              </a:rPr>
              <a:t>V </a:t>
            </a:r>
            <a:r>
              <a:rPr lang="cs-CZ" altLang="cs-CZ" sz="1800" i="1" dirty="0">
                <a:solidFill>
                  <a:srgbClr val="333333"/>
                </a:solidFill>
              </a:rPr>
              <a:t>případě povolení výjimky z nejnižšího počtu dětí dle </a:t>
            </a:r>
            <a:r>
              <a:rPr lang="cs-CZ" altLang="cs-CZ" sz="1800" i="1" dirty="0" smtClean="0">
                <a:solidFill>
                  <a:srgbClr val="333333"/>
                </a:solidFill>
              </a:rPr>
              <a:t>§ </a:t>
            </a:r>
            <a:r>
              <a:rPr lang="cs-CZ" altLang="cs-CZ" sz="1800" i="1" dirty="0">
                <a:solidFill>
                  <a:srgbClr val="333333"/>
                </a:solidFill>
              </a:rPr>
              <a:t>23 odst. 4 školského zákona – </a:t>
            </a:r>
            <a:r>
              <a:rPr lang="cs-CZ" altLang="cs-CZ" sz="1800" i="1" dirty="0" smtClean="0">
                <a:solidFill>
                  <a:srgbClr val="333333"/>
                </a:solidFill>
              </a:rPr>
              <a:t>zaslat </a:t>
            </a:r>
            <a:r>
              <a:rPr lang="cs-CZ" altLang="cs-CZ" sz="1800" i="1" dirty="0" smtClean="0">
                <a:solidFill>
                  <a:srgbClr val="333333"/>
                </a:solidFill>
              </a:rPr>
              <a:t>na email: </a:t>
            </a:r>
            <a:r>
              <a:rPr lang="cs-CZ" altLang="cs-CZ" sz="1800" i="1" dirty="0" smtClean="0">
                <a:solidFill>
                  <a:srgbClr val="333333"/>
                </a:solidFill>
                <a:hlinkClick r:id="rId3"/>
              </a:rPr>
              <a:t>koudelova.h@kr-vysocina.cz</a:t>
            </a:r>
            <a:endParaRPr lang="cs-CZ" altLang="cs-CZ" sz="1800" i="1" dirty="0">
              <a:solidFill>
                <a:srgbClr val="333333"/>
              </a:solidFill>
            </a:endParaRPr>
          </a:p>
          <a:p>
            <a:pPr marL="1339850" lvl="2" indent="0">
              <a:buNone/>
            </a:pPr>
            <a:r>
              <a:rPr lang="cs-CZ" altLang="cs-CZ" b="1" dirty="0" smtClean="0">
                <a:solidFill>
                  <a:srgbClr val="333333"/>
                </a:solidFill>
              </a:rPr>
              <a:t> </a:t>
            </a:r>
            <a:endParaRPr lang="cs-CZ" altLang="cs-CZ" b="1" dirty="0">
              <a:solidFill>
                <a:srgbClr val="333333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118236"/>
              </p:ext>
            </p:extLst>
          </p:nvPr>
        </p:nvGraphicFramePr>
        <p:xfrm>
          <a:off x="3258468" y="2124447"/>
          <a:ext cx="3219201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1921231247"/>
                    </a:ext>
                  </a:extLst>
                </a:gridCol>
                <a:gridCol w="1779021">
                  <a:extLst>
                    <a:ext uri="{9D8B030D-6E8A-4147-A177-3AD203B41FA5}">
                      <a16:colId xmlns:a16="http://schemas.microsoft.com/office/drawing/2014/main" val="285902149"/>
                    </a:ext>
                  </a:extLst>
                </a:gridCol>
              </a:tblGrid>
              <a:tr h="34775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333333"/>
                          </a:solidFill>
                        </a:rPr>
                        <a:t>1 třída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333333"/>
                          </a:solidFill>
                        </a:rPr>
                        <a:t>15 dětí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978500"/>
                  </a:ext>
                </a:extLst>
              </a:tr>
              <a:tr h="34775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333333"/>
                          </a:solidFill>
                        </a:rPr>
                        <a:t>2 třídy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333333"/>
                          </a:solidFill>
                        </a:rPr>
                        <a:t>12,5 dětí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36111"/>
                  </a:ext>
                </a:extLst>
              </a:tr>
              <a:tr h="34775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333333"/>
                          </a:solidFill>
                        </a:rPr>
                        <a:t>3 třídy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333333"/>
                          </a:solidFill>
                        </a:rPr>
                        <a:t>16,33 dětí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511015"/>
                  </a:ext>
                </a:extLst>
              </a:tr>
              <a:tr h="34775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333333"/>
                          </a:solidFill>
                        </a:rPr>
                        <a:t>4 a více tříd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333333"/>
                          </a:solidFill>
                        </a:rPr>
                        <a:t>18 dětí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192715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702359"/>
              </p:ext>
            </p:extLst>
          </p:nvPr>
        </p:nvGraphicFramePr>
        <p:xfrm>
          <a:off x="3258467" y="4356694"/>
          <a:ext cx="331236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418970706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630124619"/>
                    </a:ext>
                  </a:extLst>
                </a:gridCol>
              </a:tblGrid>
              <a:tr h="324035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333333"/>
                          </a:solidFill>
                        </a:rPr>
                        <a:t>1 třída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 dětí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29037"/>
                  </a:ext>
                </a:extLst>
              </a:tr>
              <a:tr h="324035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333333"/>
                          </a:solidFill>
                        </a:rPr>
                        <a:t>2 třídy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12,5 dětí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999779"/>
                  </a:ext>
                </a:extLst>
              </a:tr>
              <a:tr h="324035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333333"/>
                          </a:solidFill>
                        </a:rPr>
                        <a:t>3 a více tříd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16 dětí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382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09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6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30.10.2018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r>
              <a:rPr lang="cs-CZ" altLang="cs-CZ" dirty="0"/>
              <a:t>Novinky v právních předpisech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044328"/>
            <a:ext cx="7759700" cy="5545386"/>
          </a:xfrm>
          <a:noFill/>
        </p:spPr>
        <p:txBody>
          <a:bodyPr/>
          <a:lstStyle/>
          <a:p>
            <a:pPr lvl="1"/>
            <a:r>
              <a:rPr lang="cs-CZ" altLang="cs-CZ" dirty="0">
                <a:solidFill>
                  <a:srgbClr val="0070C0"/>
                </a:solidFill>
              </a:rPr>
              <a:t>Snížení počtu dětí ve třídě (za děti s PO)</a:t>
            </a:r>
          </a:p>
          <a:p>
            <a:pPr marL="1587500" lvl="2" indent="-247650"/>
            <a:r>
              <a:rPr lang="cs-CZ" altLang="cs-CZ" u="sng" dirty="0">
                <a:solidFill>
                  <a:srgbClr val="333333"/>
                </a:solidFill>
              </a:rPr>
              <a:t>§ 2 odst. 6 :</a:t>
            </a:r>
            <a:r>
              <a:rPr lang="cs-CZ" altLang="cs-CZ" dirty="0">
                <a:solidFill>
                  <a:srgbClr val="333333"/>
                </a:solidFill>
              </a:rPr>
              <a:t> </a:t>
            </a:r>
            <a:r>
              <a:rPr lang="cs-CZ" altLang="cs-CZ" b="1" dirty="0">
                <a:solidFill>
                  <a:srgbClr val="333333"/>
                </a:solidFill>
              </a:rPr>
              <a:t>neuplatní</a:t>
            </a:r>
            <a:r>
              <a:rPr lang="cs-CZ" altLang="cs-CZ" dirty="0">
                <a:solidFill>
                  <a:srgbClr val="333333"/>
                </a:solidFill>
              </a:rPr>
              <a:t> se u MŠ, které v jeho plnění </a:t>
            </a:r>
            <a:r>
              <a:rPr lang="cs-CZ" altLang="cs-CZ" b="1" dirty="0">
                <a:solidFill>
                  <a:srgbClr val="333333"/>
                </a:solidFill>
              </a:rPr>
              <a:t>brání plnění povinného předškolního vzdělávání</a:t>
            </a:r>
            <a:r>
              <a:rPr lang="cs-CZ" altLang="cs-CZ" dirty="0">
                <a:solidFill>
                  <a:srgbClr val="333333"/>
                </a:solidFill>
              </a:rPr>
              <a:t> nebo dojde-li ke změně stupně PO u dítěte zařazeného ve třídě v průběhu školního roku</a:t>
            </a:r>
          </a:p>
          <a:p>
            <a:pPr lvl="1"/>
            <a:r>
              <a:rPr lang="cs-CZ" altLang="cs-CZ" dirty="0" smtClean="0">
                <a:solidFill>
                  <a:srgbClr val="0070C0"/>
                </a:solidFill>
              </a:rPr>
              <a:t>Úplata </a:t>
            </a:r>
            <a:r>
              <a:rPr lang="cs-CZ" altLang="cs-CZ" dirty="0">
                <a:solidFill>
                  <a:srgbClr val="0070C0"/>
                </a:solidFill>
              </a:rPr>
              <a:t>za předškolní vzdělávání</a:t>
            </a:r>
            <a:endParaRPr lang="cs-CZ" altLang="cs-CZ" dirty="0">
              <a:solidFill>
                <a:srgbClr val="333333"/>
              </a:solidFill>
            </a:endParaRPr>
          </a:p>
          <a:p>
            <a:pPr marL="1587500" lvl="2" indent="-247650"/>
            <a:r>
              <a:rPr lang="cs-CZ" altLang="cs-CZ" u="sng" dirty="0">
                <a:solidFill>
                  <a:srgbClr val="333333"/>
                </a:solidFill>
              </a:rPr>
              <a:t>§ 6 odst. 2</a:t>
            </a:r>
            <a:r>
              <a:rPr lang="cs-CZ" altLang="cs-CZ" dirty="0">
                <a:solidFill>
                  <a:srgbClr val="333333"/>
                </a:solidFill>
              </a:rPr>
              <a:t>: Do výpočtu nákladů na výši úplaty se nezapočítávají finanční prostředky Evropské unie</a:t>
            </a:r>
          </a:p>
          <a:p>
            <a:pPr marL="263525" lvl="1" indent="0">
              <a:buNone/>
            </a:pPr>
            <a:endParaRPr lang="cs-CZ" altLang="cs-CZ" dirty="0"/>
          </a:p>
          <a:p>
            <a:r>
              <a:rPr lang="cs-CZ" altLang="cs-CZ" dirty="0"/>
              <a:t>Novela vyhlášky č. 14/2005 Sb. (151/2018 Sb.)</a:t>
            </a:r>
            <a:endParaRPr lang="cs-CZ" altLang="cs-CZ" sz="2000" dirty="0">
              <a:solidFill>
                <a:schemeClr val="tx1"/>
              </a:solidFill>
            </a:endParaRPr>
          </a:p>
          <a:p>
            <a:r>
              <a:rPr lang="cs-CZ" altLang="cs-CZ" sz="2000" b="0" dirty="0">
                <a:solidFill>
                  <a:srgbClr val="FF0000"/>
                </a:solidFill>
              </a:rPr>
              <a:t>Účinnost od 1. </a:t>
            </a:r>
            <a:r>
              <a:rPr lang="cs-CZ" altLang="cs-CZ" sz="2000" b="0" dirty="0" smtClean="0">
                <a:solidFill>
                  <a:srgbClr val="FF0000"/>
                </a:solidFill>
              </a:rPr>
              <a:t>1. 2020 (resp. se změnou financování)</a:t>
            </a:r>
            <a:endParaRPr lang="cs-CZ" altLang="cs-CZ" dirty="0">
              <a:solidFill>
                <a:srgbClr val="FF0000"/>
              </a:solidFill>
            </a:endParaRPr>
          </a:p>
          <a:p>
            <a:pPr lvl="1"/>
            <a:r>
              <a:rPr lang="cs-CZ" altLang="cs-CZ" dirty="0">
                <a:solidFill>
                  <a:schemeClr val="accent4"/>
                </a:solidFill>
              </a:rPr>
              <a:t>Nově </a:t>
            </a:r>
            <a:r>
              <a:rPr lang="cs-CZ" altLang="cs-CZ" dirty="0" smtClean="0">
                <a:solidFill>
                  <a:schemeClr val="accent4"/>
                </a:solidFill>
              </a:rPr>
              <a:t>vloženy:</a:t>
            </a:r>
            <a:endParaRPr lang="cs-CZ" altLang="cs-CZ" dirty="0">
              <a:solidFill>
                <a:schemeClr val="accent4"/>
              </a:solidFill>
            </a:endParaRPr>
          </a:p>
          <a:p>
            <a:pPr marL="1587500" lvl="2" indent="-247650"/>
            <a:r>
              <a:rPr lang="cs-CZ" altLang="cs-CZ" dirty="0">
                <a:solidFill>
                  <a:srgbClr val="333333"/>
                </a:solidFill>
              </a:rPr>
              <a:t>§ 1d: zavádí a definuje pojem </a:t>
            </a:r>
            <a:r>
              <a:rPr lang="cs-CZ" altLang="cs-CZ" dirty="0" err="1">
                <a:solidFill>
                  <a:srgbClr val="333333"/>
                </a:solidFill>
              </a:rPr>
              <a:t>PHmax</a:t>
            </a:r>
            <a:r>
              <a:rPr lang="cs-CZ" altLang="cs-CZ" dirty="0">
                <a:solidFill>
                  <a:srgbClr val="333333"/>
                </a:solidFill>
              </a:rPr>
              <a:t> v mateřské škole</a:t>
            </a:r>
          </a:p>
          <a:p>
            <a:pPr marL="1587500" lvl="2" indent="-247650"/>
            <a:r>
              <a:rPr lang="cs-CZ" altLang="cs-CZ" dirty="0">
                <a:solidFill>
                  <a:srgbClr val="333333"/>
                </a:solidFill>
              </a:rPr>
              <a:t>Přílohy: č. 1: </a:t>
            </a:r>
            <a:r>
              <a:rPr lang="cs-CZ" altLang="cs-CZ" dirty="0" err="1" smtClean="0">
                <a:solidFill>
                  <a:srgbClr val="333333"/>
                </a:solidFill>
              </a:rPr>
              <a:t>PHmax</a:t>
            </a:r>
            <a:r>
              <a:rPr lang="cs-CZ" altLang="cs-CZ" dirty="0" smtClean="0">
                <a:solidFill>
                  <a:srgbClr val="333333"/>
                </a:solidFill>
              </a:rPr>
              <a:t>/pracoviště s polodenním provozem</a:t>
            </a:r>
            <a:endParaRPr lang="cs-CZ" altLang="cs-CZ" dirty="0">
              <a:solidFill>
                <a:srgbClr val="333333"/>
              </a:solidFill>
            </a:endParaRPr>
          </a:p>
          <a:p>
            <a:pPr marL="1339850" lvl="2" indent="0">
              <a:buNone/>
            </a:pPr>
            <a:r>
              <a:rPr lang="cs-CZ" altLang="cs-CZ" dirty="0">
                <a:solidFill>
                  <a:srgbClr val="333333"/>
                </a:solidFill>
              </a:rPr>
              <a:t>						 č. 2: </a:t>
            </a:r>
            <a:r>
              <a:rPr lang="cs-CZ" altLang="cs-CZ" dirty="0" err="1" smtClean="0">
                <a:solidFill>
                  <a:srgbClr val="333333"/>
                </a:solidFill>
              </a:rPr>
              <a:t>PHmax</a:t>
            </a:r>
            <a:r>
              <a:rPr lang="cs-CZ" altLang="cs-CZ" dirty="0" smtClean="0">
                <a:solidFill>
                  <a:srgbClr val="333333"/>
                </a:solidFill>
              </a:rPr>
              <a:t>/pracoviště s celodenním provozem</a:t>
            </a:r>
            <a:endParaRPr lang="cs-CZ" altLang="cs-CZ" dirty="0">
              <a:solidFill>
                <a:srgbClr val="333333"/>
              </a:solidFill>
            </a:endParaRPr>
          </a:p>
          <a:p>
            <a:pPr marL="1339850" lvl="2" indent="0">
              <a:buNone/>
            </a:pPr>
            <a:r>
              <a:rPr lang="cs-CZ" altLang="cs-CZ" dirty="0">
                <a:solidFill>
                  <a:srgbClr val="333333"/>
                </a:solidFill>
              </a:rPr>
              <a:t>						 č. 3: </a:t>
            </a:r>
            <a:r>
              <a:rPr lang="cs-CZ" altLang="cs-CZ" dirty="0" err="1" smtClean="0">
                <a:solidFill>
                  <a:srgbClr val="333333"/>
                </a:solidFill>
              </a:rPr>
              <a:t>PHmax</a:t>
            </a:r>
            <a:r>
              <a:rPr lang="cs-CZ" altLang="cs-CZ" dirty="0" smtClean="0">
                <a:solidFill>
                  <a:srgbClr val="333333"/>
                </a:solidFill>
              </a:rPr>
              <a:t>/pracoviště s internátním provozem</a:t>
            </a:r>
            <a:endParaRPr lang="cs-CZ" altLang="cs-CZ" dirty="0">
              <a:solidFill>
                <a:srgbClr val="333333"/>
              </a:solidFill>
            </a:endParaRPr>
          </a:p>
          <a:p>
            <a:pPr marL="263525" lvl="1" indent="0">
              <a:buNone/>
            </a:pPr>
            <a:r>
              <a:rPr lang="cs-CZ" altLang="cs-CZ" sz="1400" i="1" dirty="0" smtClean="0">
                <a:solidFill>
                  <a:srgbClr val="333333"/>
                </a:solidFill>
              </a:rPr>
              <a:t>Netýká se MŠ církevních a soukromých!</a:t>
            </a:r>
            <a:endParaRPr lang="cs-CZ" altLang="cs-CZ" sz="1400" i="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92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7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30.10.2018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r>
              <a:rPr lang="cs-CZ" altLang="cs-CZ" dirty="0"/>
              <a:t>Novinky v právních předpisech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044328"/>
            <a:ext cx="7759700" cy="5545386"/>
          </a:xfrm>
          <a:noFill/>
        </p:spPr>
        <p:txBody>
          <a:bodyPr/>
          <a:lstStyle/>
          <a:p>
            <a:r>
              <a:rPr lang="cs-CZ" altLang="cs-CZ" dirty="0"/>
              <a:t>Novela vyhlášky č. 14/2005 Sb. (151/2018 Sb.)</a:t>
            </a:r>
            <a:endParaRPr lang="cs-CZ" altLang="cs-CZ" sz="2000" dirty="0">
              <a:solidFill>
                <a:schemeClr val="tx1"/>
              </a:solidFill>
            </a:endParaRPr>
          </a:p>
          <a:p>
            <a:r>
              <a:rPr lang="cs-CZ" altLang="cs-CZ" sz="2000" b="0" dirty="0">
                <a:solidFill>
                  <a:srgbClr val="FF0000"/>
                </a:solidFill>
              </a:rPr>
              <a:t>Účinnost od 1. 9. </a:t>
            </a:r>
            <a:r>
              <a:rPr lang="cs-CZ" altLang="cs-CZ" sz="2000" b="0" dirty="0" smtClean="0">
                <a:solidFill>
                  <a:srgbClr val="FF0000"/>
                </a:solidFill>
              </a:rPr>
              <a:t>2020:</a:t>
            </a:r>
            <a:endParaRPr lang="cs-CZ" altLang="cs-CZ" sz="2000" b="0" dirty="0">
              <a:solidFill>
                <a:srgbClr val="FF0000"/>
              </a:solidFill>
            </a:endParaRPr>
          </a:p>
          <a:p>
            <a:pPr lvl="1"/>
            <a:r>
              <a:rPr lang="cs-CZ" altLang="cs-CZ" b="1" dirty="0" smtClean="0">
                <a:solidFill>
                  <a:schemeClr val="accent4"/>
                </a:solidFill>
              </a:rPr>
              <a:t>§ </a:t>
            </a:r>
            <a:r>
              <a:rPr lang="cs-CZ" altLang="cs-CZ" b="1" dirty="0">
                <a:solidFill>
                  <a:schemeClr val="accent4"/>
                </a:solidFill>
              </a:rPr>
              <a:t>2 Počty přijatých dětí ve třídách MŠ </a:t>
            </a:r>
            <a:r>
              <a:rPr lang="cs-CZ" altLang="cs-CZ" dirty="0" smtClean="0">
                <a:solidFill>
                  <a:schemeClr val="accent4"/>
                </a:solidFill>
              </a:rPr>
              <a:t>– nově vloženy:</a:t>
            </a:r>
            <a:endParaRPr lang="cs-CZ" altLang="cs-CZ" dirty="0">
              <a:solidFill>
                <a:schemeClr val="accent4"/>
              </a:solidFill>
            </a:endParaRPr>
          </a:p>
          <a:p>
            <a:pPr marL="1587500" lvl="2" indent="-247650"/>
            <a:r>
              <a:rPr lang="cs-CZ" altLang="cs-CZ" b="1" u="sng" dirty="0">
                <a:solidFill>
                  <a:schemeClr val="accent4"/>
                </a:solidFill>
              </a:rPr>
              <a:t>odst. 4</a:t>
            </a:r>
            <a:r>
              <a:rPr lang="cs-CZ" altLang="cs-CZ" b="1" dirty="0">
                <a:solidFill>
                  <a:schemeClr val="accent4"/>
                </a:solidFill>
              </a:rPr>
              <a:t>: </a:t>
            </a:r>
            <a:r>
              <a:rPr lang="cs-CZ" altLang="cs-CZ" dirty="0">
                <a:solidFill>
                  <a:schemeClr val="accent4"/>
                </a:solidFill>
              </a:rPr>
              <a:t>Třída, ve které se vzdělávají pouze děti od 2 do 3 let, má nejméně 12 dětí a naplňuje se do počtu 16 dětí. MŠ se 3 a více třídami (v případě odpovídajícího počtu dětí dle věty první) vždy upřednostňuje zřízení samostatné třídy</a:t>
            </a:r>
            <a:r>
              <a:rPr lang="cs-CZ" altLang="cs-CZ" dirty="0" smtClean="0">
                <a:solidFill>
                  <a:schemeClr val="accent4"/>
                </a:solidFill>
              </a:rPr>
              <a:t>.</a:t>
            </a:r>
          </a:p>
          <a:p>
            <a:pPr marL="1587500" lvl="2" indent="-247650"/>
            <a:endParaRPr lang="cs-CZ" altLang="cs-CZ" dirty="0">
              <a:solidFill>
                <a:schemeClr val="accent4"/>
              </a:solidFill>
            </a:endParaRPr>
          </a:p>
          <a:p>
            <a:pPr marL="1587500" lvl="2" indent="-247650"/>
            <a:r>
              <a:rPr lang="cs-CZ" altLang="cs-CZ" b="1" u="sng" dirty="0">
                <a:solidFill>
                  <a:schemeClr val="accent4"/>
                </a:solidFill>
              </a:rPr>
              <a:t>odst. 7</a:t>
            </a:r>
            <a:r>
              <a:rPr lang="cs-CZ" altLang="cs-CZ" b="1" dirty="0">
                <a:solidFill>
                  <a:schemeClr val="accent4"/>
                </a:solidFill>
              </a:rPr>
              <a:t>: </a:t>
            </a:r>
            <a:r>
              <a:rPr lang="cs-CZ" altLang="cs-CZ" dirty="0">
                <a:solidFill>
                  <a:schemeClr val="accent4"/>
                </a:solidFill>
              </a:rPr>
              <a:t>Za každé ve třídě zařazené dítě mladší 3 let se do doby dovršení 3 let věku </a:t>
            </a:r>
            <a:r>
              <a:rPr lang="cs-CZ" altLang="cs-CZ" dirty="0" smtClean="0">
                <a:solidFill>
                  <a:schemeClr val="accent4"/>
                </a:solidFill>
              </a:rPr>
              <a:t>snižuje nejvyšší </a:t>
            </a:r>
            <a:r>
              <a:rPr lang="cs-CZ" altLang="cs-CZ" dirty="0">
                <a:solidFill>
                  <a:schemeClr val="accent4"/>
                </a:solidFill>
              </a:rPr>
              <a:t>počet dětí ve třídě </a:t>
            </a:r>
            <a:r>
              <a:rPr lang="cs-CZ" altLang="cs-CZ" b="1" dirty="0" smtClean="0">
                <a:solidFill>
                  <a:schemeClr val="accent4"/>
                </a:solidFill>
              </a:rPr>
              <a:t>o </a:t>
            </a:r>
            <a:r>
              <a:rPr lang="cs-CZ" altLang="cs-CZ" b="1" dirty="0">
                <a:solidFill>
                  <a:schemeClr val="accent4"/>
                </a:solidFill>
              </a:rPr>
              <a:t>2 děti </a:t>
            </a:r>
            <a:r>
              <a:rPr lang="cs-CZ" altLang="cs-CZ" dirty="0">
                <a:solidFill>
                  <a:schemeClr val="accent4"/>
                </a:solidFill>
              </a:rPr>
              <a:t>(nejvýše však o 6 dětí</a:t>
            </a:r>
            <a:r>
              <a:rPr lang="cs-CZ" altLang="cs-CZ" dirty="0" smtClean="0">
                <a:solidFill>
                  <a:schemeClr val="accent4"/>
                </a:solidFill>
              </a:rPr>
              <a:t>)</a:t>
            </a:r>
          </a:p>
          <a:p>
            <a:pPr marL="1339850" lvl="2" indent="0">
              <a:buNone/>
            </a:pPr>
            <a:endParaRPr lang="cs-CZ" altLang="cs-CZ" dirty="0">
              <a:solidFill>
                <a:schemeClr val="accent4"/>
              </a:solidFill>
            </a:endParaRPr>
          </a:p>
          <a:p>
            <a:pPr marL="1587500" lvl="2" indent="-247650"/>
            <a:r>
              <a:rPr lang="cs-CZ" altLang="cs-CZ" b="1" u="sng" dirty="0">
                <a:solidFill>
                  <a:schemeClr val="accent4"/>
                </a:solidFill>
              </a:rPr>
              <a:t>odst. 8</a:t>
            </a:r>
            <a:r>
              <a:rPr lang="cs-CZ" altLang="cs-CZ" b="1" dirty="0">
                <a:solidFill>
                  <a:schemeClr val="accent4"/>
                </a:solidFill>
              </a:rPr>
              <a:t>: Snížení </a:t>
            </a:r>
            <a:r>
              <a:rPr lang="cs-CZ" altLang="cs-CZ" dirty="0">
                <a:solidFill>
                  <a:schemeClr val="accent4"/>
                </a:solidFill>
              </a:rPr>
              <a:t>počtu dětí </a:t>
            </a:r>
            <a:r>
              <a:rPr lang="cs-CZ" altLang="cs-CZ" dirty="0" smtClean="0">
                <a:solidFill>
                  <a:schemeClr val="accent4"/>
                </a:solidFill>
              </a:rPr>
              <a:t>(za dítě </a:t>
            </a:r>
            <a:r>
              <a:rPr lang="cs-CZ" altLang="cs-CZ" dirty="0" smtClean="0">
                <a:solidFill>
                  <a:schemeClr val="accent4"/>
                </a:solidFill>
              </a:rPr>
              <a:t>s PO)  </a:t>
            </a:r>
            <a:r>
              <a:rPr lang="cs-CZ" altLang="cs-CZ" dirty="0">
                <a:solidFill>
                  <a:schemeClr val="accent4"/>
                </a:solidFill>
              </a:rPr>
              <a:t>a </a:t>
            </a:r>
            <a:r>
              <a:rPr lang="cs-CZ" altLang="cs-CZ" dirty="0" smtClean="0">
                <a:solidFill>
                  <a:schemeClr val="accent4"/>
                </a:solidFill>
              </a:rPr>
              <a:t> (za dítě mladší </a:t>
            </a:r>
            <a:r>
              <a:rPr lang="cs-CZ" altLang="cs-CZ" dirty="0" smtClean="0">
                <a:solidFill>
                  <a:schemeClr val="accent4"/>
                </a:solidFill>
              </a:rPr>
              <a:t>3 let) </a:t>
            </a:r>
            <a:r>
              <a:rPr lang="cs-CZ" altLang="cs-CZ" b="1" dirty="0">
                <a:solidFill>
                  <a:schemeClr val="accent4"/>
                </a:solidFill>
              </a:rPr>
              <a:t>nelze</a:t>
            </a:r>
            <a:r>
              <a:rPr lang="cs-CZ" altLang="cs-CZ" dirty="0">
                <a:solidFill>
                  <a:schemeClr val="accent4"/>
                </a:solidFill>
              </a:rPr>
              <a:t> za 1 dítě </a:t>
            </a:r>
            <a:r>
              <a:rPr lang="cs-CZ" altLang="cs-CZ" b="1" dirty="0">
                <a:solidFill>
                  <a:schemeClr val="accent4"/>
                </a:solidFill>
              </a:rPr>
              <a:t>uplatnit souběžně </a:t>
            </a:r>
            <a:r>
              <a:rPr lang="cs-CZ" altLang="cs-CZ" dirty="0" smtClean="0">
                <a:solidFill>
                  <a:schemeClr val="accent4"/>
                </a:solidFill>
              </a:rPr>
              <a:t>...</a:t>
            </a:r>
          </a:p>
          <a:p>
            <a:pPr marL="1587500" lvl="2" indent="-247650"/>
            <a:endParaRPr lang="cs-CZ" altLang="cs-CZ" dirty="0">
              <a:solidFill>
                <a:schemeClr val="accent4"/>
              </a:solidFill>
            </a:endParaRPr>
          </a:p>
          <a:p>
            <a:pPr marL="1339850" lvl="2" indent="0">
              <a:buNone/>
            </a:pPr>
            <a:r>
              <a:rPr lang="cs-CZ" altLang="cs-CZ" i="1" dirty="0" smtClean="0">
                <a:solidFill>
                  <a:schemeClr val="accent4"/>
                </a:solidFill>
              </a:rPr>
              <a:t>Odpočet vždy od 24, tj. nejvyššího počtu dětí ve třídě MŠ!</a:t>
            </a:r>
            <a:endParaRPr lang="cs-CZ" altLang="cs-CZ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1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8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30.10.2018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8268" y="828303"/>
            <a:ext cx="7759700" cy="5689403"/>
          </a:xfrm>
          <a:noFill/>
        </p:spPr>
        <p:txBody>
          <a:bodyPr/>
          <a:lstStyle/>
          <a:p>
            <a:pPr eaLnBrk="1" hangingPunct="1"/>
            <a:r>
              <a:rPr lang="cs-CZ" altLang="cs-CZ" dirty="0" smtClean="0"/>
              <a:t>Zápisy do mateřských škol:</a:t>
            </a:r>
            <a:endParaRPr lang="cs-CZ" altLang="cs-CZ" dirty="0"/>
          </a:p>
          <a:p>
            <a:pPr lvl="1" eaLnBrk="1" hangingPunct="1"/>
            <a:r>
              <a:rPr lang="cs-CZ" altLang="cs-CZ" b="1" dirty="0" smtClean="0">
                <a:solidFill>
                  <a:srgbClr val="333333"/>
                </a:solidFill>
              </a:rPr>
              <a:t>Vyhlašování zápisu </a:t>
            </a:r>
            <a:r>
              <a:rPr lang="cs-CZ" altLang="cs-CZ" dirty="0" smtClean="0">
                <a:solidFill>
                  <a:srgbClr val="333333"/>
                </a:solidFill>
              </a:rPr>
              <a:t>(1 zápis v termínu ŠZ, </a:t>
            </a:r>
            <a:r>
              <a:rPr lang="cs-CZ" altLang="cs-CZ" dirty="0" err="1" smtClean="0">
                <a:solidFill>
                  <a:srgbClr val="333333"/>
                </a:solidFill>
              </a:rPr>
              <a:t>příjímání</a:t>
            </a:r>
            <a:r>
              <a:rPr lang="cs-CZ" altLang="cs-CZ" dirty="0" smtClean="0">
                <a:solidFill>
                  <a:srgbClr val="333333"/>
                </a:solidFill>
              </a:rPr>
              <a:t> od následujícího školního roku, tedy od 1. 9. !!!!!), RL pouze k nahlédnutí a jako možnost ověření údajů (nekopírovat!!!)</a:t>
            </a:r>
          </a:p>
          <a:p>
            <a:pPr lvl="1"/>
            <a:r>
              <a:rPr lang="cs-CZ" altLang="cs-CZ" b="1" dirty="0" smtClean="0">
                <a:solidFill>
                  <a:srgbClr val="333333"/>
                </a:solidFill>
              </a:rPr>
              <a:t>Přijímání dětí </a:t>
            </a:r>
            <a:r>
              <a:rPr lang="cs-CZ" altLang="cs-CZ" dirty="0" smtClean="0">
                <a:solidFill>
                  <a:srgbClr val="333333"/>
                </a:solidFill>
              </a:rPr>
              <a:t>k předškolnímu vzdělávání:</a:t>
            </a:r>
            <a:endParaRPr lang="cs-CZ" altLang="cs-CZ" dirty="0">
              <a:solidFill>
                <a:srgbClr val="333333"/>
              </a:solidFill>
            </a:endParaRPr>
          </a:p>
          <a:p>
            <a:pPr marL="1587500" lvl="2" indent="-247650"/>
            <a:r>
              <a:rPr lang="cs-CZ" altLang="cs-CZ" b="1" dirty="0" smtClean="0">
                <a:solidFill>
                  <a:srgbClr val="333333"/>
                </a:solidFill>
              </a:rPr>
              <a:t>Přednostně děti 3+ </a:t>
            </a:r>
            <a:r>
              <a:rPr lang="cs-CZ" altLang="cs-CZ" dirty="0" smtClean="0">
                <a:solidFill>
                  <a:srgbClr val="333333"/>
                </a:solidFill>
              </a:rPr>
              <a:t>ze </a:t>
            </a:r>
            <a:r>
              <a:rPr lang="cs-CZ" altLang="cs-CZ" b="1" dirty="0" smtClean="0">
                <a:solidFill>
                  <a:srgbClr val="333333"/>
                </a:solidFill>
              </a:rPr>
              <a:t>spádového obvodu MŠ</a:t>
            </a:r>
          </a:p>
          <a:p>
            <a:pPr marL="1587500" lvl="2" indent="-247650"/>
            <a:r>
              <a:rPr lang="cs-CZ" altLang="cs-CZ" dirty="0">
                <a:solidFill>
                  <a:srgbClr val="333333"/>
                </a:solidFill>
              </a:rPr>
              <a:t>Doporučení veřejné ochránkyně práv k rovnému přístupu k předškolnímu vzdělávání z 5. dubna 2018: </a:t>
            </a:r>
          </a:p>
          <a:p>
            <a:pPr marL="1339850" lvl="2" indent="0">
              <a:buNone/>
            </a:pPr>
            <a:r>
              <a:rPr lang="cs-CZ" altLang="cs-CZ" dirty="0">
                <a:solidFill>
                  <a:srgbClr val="333333"/>
                </a:solidFill>
              </a:rPr>
              <a:t>	  </a:t>
            </a:r>
            <a:r>
              <a:rPr lang="cs-CZ" altLang="cs-CZ" dirty="0">
                <a:solidFill>
                  <a:srgbClr val="333333"/>
                </a:solidFill>
                <a:hlinkClick r:id="rId3"/>
              </a:rPr>
              <a:t>http://</a:t>
            </a:r>
            <a:r>
              <a:rPr lang="cs-CZ" altLang="cs-CZ" dirty="0" smtClean="0">
                <a:solidFill>
                  <a:srgbClr val="333333"/>
                </a:solidFill>
                <a:hlinkClick r:id="rId3"/>
              </a:rPr>
              <a:t>eso.ochrance.cz/Nalezene/Edit/5940</a:t>
            </a:r>
            <a:endParaRPr lang="cs-CZ" altLang="cs-CZ" dirty="0" smtClean="0">
              <a:solidFill>
                <a:srgbClr val="333333"/>
              </a:solidFill>
            </a:endParaRPr>
          </a:p>
          <a:p>
            <a:pPr marL="1587500" lvl="2" indent="-247650"/>
            <a:r>
              <a:rPr lang="cs-CZ" altLang="cs-CZ" dirty="0" smtClean="0">
                <a:solidFill>
                  <a:srgbClr val="333333"/>
                </a:solidFill>
              </a:rPr>
              <a:t>ZZ nežijící ve společné </a:t>
            </a:r>
            <a:r>
              <a:rPr lang="cs-CZ" altLang="cs-CZ" dirty="0">
                <a:solidFill>
                  <a:srgbClr val="333333"/>
                </a:solidFill>
              </a:rPr>
              <a:t>domácnosti </a:t>
            </a:r>
            <a:r>
              <a:rPr lang="cs-CZ" altLang="cs-CZ" dirty="0" smtClean="0">
                <a:solidFill>
                  <a:srgbClr val="333333"/>
                </a:solidFill>
              </a:rPr>
              <a:t>(postačuje 1 podpis – dobrá víra - volba </a:t>
            </a:r>
            <a:r>
              <a:rPr lang="cs-CZ" altLang="cs-CZ" dirty="0">
                <a:solidFill>
                  <a:srgbClr val="333333"/>
                </a:solidFill>
              </a:rPr>
              <a:t>školy </a:t>
            </a:r>
            <a:r>
              <a:rPr lang="cs-CZ" altLang="cs-CZ" dirty="0" smtClean="0">
                <a:solidFill>
                  <a:srgbClr val="333333"/>
                </a:solidFill>
              </a:rPr>
              <a:t>je na dohodě mezi rodiči</a:t>
            </a:r>
            <a:r>
              <a:rPr lang="cs-CZ" altLang="cs-CZ" dirty="0">
                <a:solidFill>
                  <a:srgbClr val="333333"/>
                </a:solidFill>
              </a:rPr>
              <a:t>, pokud ne, řešení soudní cestou</a:t>
            </a:r>
            <a:r>
              <a:rPr lang="cs-CZ" altLang="cs-CZ" dirty="0" smtClean="0">
                <a:solidFill>
                  <a:srgbClr val="333333"/>
                </a:solidFill>
              </a:rPr>
              <a:t>)</a:t>
            </a:r>
          </a:p>
          <a:p>
            <a:pPr marL="1587500" lvl="2" indent="-247650"/>
            <a:r>
              <a:rPr lang="cs-CZ" altLang="cs-CZ" b="1" dirty="0" smtClean="0">
                <a:solidFill>
                  <a:srgbClr val="333333"/>
                </a:solidFill>
              </a:rPr>
              <a:t>Očkování</a:t>
            </a:r>
            <a:r>
              <a:rPr lang="cs-CZ" altLang="cs-CZ" dirty="0" smtClean="0">
                <a:solidFill>
                  <a:srgbClr val="333333"/>
                </a:solidFill>
              </a:rPr>
              <a:t> - potvrzení od lékaře (plně dostačující praktický lékař pro děti a dorost), od 1. 1. 2018 nový očkovací kalendář (do 18 měsíců všechna očkování) – </a:t>
            </a:r>
            <a:r>
              <a:rPr lang="cs-CZ" altLang="cs-CZ" b="1" dirty="0" smtClean="0">
                <a:solidFill>
                  <a:srgbClr val="333333"/>
                </a:solidFill>
              </a:rPr>
              <a:t>netýká se dětí s povinným PV</a:t>
            </a:r>
          </a:p>
          <a:p>
            <a:pPr marL="1587500" lvl="2" indent="-247650"/>
            <a:r>
              <a:rPr lang="cs-CZ" altLang="cs-CZ" dirty="0" smtClean="0">
                <a:solidFill>
                  <a:srgbClr val="333333"/>
                </a:solidFill>
              </a:rPr>
              <a:t>Zveřejnění výsledku (</a:t>
            </a:r>
            <a:r>
              <a:rPr lang="cs-CZ" altLang="cs-CZ" b="1" dirty="0" smtClean="0">
                <a:solidFill>
                  <a:srgbClr val="333333"/>
                </a:solidFill>
              </a:rPr>
              <a:t>pouze přijatí uchazeči pod registračními čísly</a:t>
            </a:r>
            <a:r>
              <a:rPr lang="cs-CZ" altLang="cs-CZ" dirty="0" smtClean="0">
                <a:solidFill>
                  <a:srgbClr val="333333"/>
                </a:solidFill>
              </a:rPr>
              <a:t>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3ECCF1E-2B24-49D5-85FB-AC021BCB4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nejčastějších dotazů</a:t>
            </a:r>
          </a:p>
        </p:txBody>
      </p:sp>
    </p:spTree>
    <p:extLst>
      <p:ext uri="{BB962C8B-B14F-4D97-AF65-F5344CB8AC3E}">
        <p14:creationId xmlns:p14="http://schemas.microsoft.com/office/powerpoint/2010/main" val="86675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9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30.10.2018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044328"/>
            <a:ext cx="7759700" cy="5545386"/>
          </a:xfrm>
          <a:noFill/>
        </p:spPr>
        <p:txBody>
          <a:bodyPr/>
          <a:lstStyle/>
          <a:p>
            <a:pPr eaLnBrk="1" hangingPunct="1"/>
            <a:r>
              <a:rPr lang="cs-CZ" altLang="cs-CZ" dirty="0" smtClean="0"/>
              <a:t>Docházka dítěte do dvou mateřských škol:</a:t>
            </a:r>
            <a:endParaRPr lang="cs-CZ" altLang="cs-CZ" dirty="0"/>
          </a:p>
          <a:p>
            <a:pPr marL="263525" lvl="1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dirty="0" smtClean="0">
                <a:solidFill>
                  <a:srgbClr val="333333"/>
                </a:solidFill>
              </a:rPr>
              <a:t>			Stanovisko MŠMT:</a:t>
            </a:r>
            <a:endParaRPr lang="cs-CZ" altLang="cs-CZ" dirty="0">
              <a:solidFill>
                <a:srgbClr val="333333"/>
              </a:solidFill>
            </a:endParaRPr>
          </a:p>
          <a:p>
            <a:pPr marL="1587500" lvl="2" indent="-247650"/>
            <a:r>
              <a:rPr lang="cs-CZ" altLang="cs-CZ" b="1" dirty="0">
                <a:solidFill>
                  <a:srgbClr val="333333"/>
                </a:solidFill>
              </a:rPr>
              <a:t>p</a:t>
            </a:r>
            <a:r>
              <a:rPr lang="cs-CZ" altLang="cs-CZ" b="1" dirty="0" smtClean="0">
                <a:solidFill>
                  <a:srgbClr val="333333"/>
                </a:solidFill>
              </a:rPr>
              <a:t>ovinné PV</a:t>
            </a:r>
            <a:r>
              <a:rPr lang="cs-CZ" altLang="cs-CZ" dirty="0" smtClean="0">
                <a:solidFill>
                  <a:srgbClr val="333333"/>
                </a:solidFill>
              </a:rPr>
              <a:t>: dle ŠZ se plní ve spádové MŠ (pokud ZZ nezvolí pro dítě jinou MŠ), tzn. v jedné MŠ. V případě svěření dítěte do střídavé péče – analogicky k ZŠ – možnost plnit ve 2 MŠ. Z jiných důvodů ne!</a:t>
            </a:r>
          </a:p>
          <a:p>
            <a:pPr marL="1587500" lvl="2" indent="-247650"/>
            <a:r>
              <a:rPr lang="cs-CZ" altLang="cs-CZ" b="1" dirty="0" smtClean="0">
                <a:solidFill>
                  <a:srgbClr val="333333"/>
                </a:solidFill>
              </a:rPr>
              <a:t>před zahájením povinného PV</a:t>
            </a:r>
            <a:r>
              <a:rPr lang="cs-CZ" altLang="cs-CZ" dirty="0" smtClean="0">
                <a:solidFill>
                  <a:srgbClr val="333333"/>
                </a:solidFill>
              </a:rPr>
              <a:t>: dítě může navštěvovat více mateřských škol</a:t>
            </a:r>
            <a:endParaRPr lang="cs-CZ" altLang="cs-CZ" dirty="0">
              <a:solidFill>
                <a:srgbClr val="333333"/>
              </a:solidFill>
            </a:endParaRPr>
          </a:p>
          <a:p>
            <a:r>
              <a:rPr lang="cs-CZ" altLang="cs-CZ" dirty="0" smtClean="0"/>
              <a:t>Povinné předškolní vzdělávání:</a:t>
            </a:r>
            <a:endParaRPr lang="cs-CZ" altLang="cs-CZ" dirty="0" smtClean="0">
              <a:solidFill>
                <a:srgbClr val="333333"/>
              </a:solidFill>
            </a:endParaRPr>
          </a:p>
          <a:p>
            <a:pPr marL="1587500" lvl="2" indent="-247650"/>
            <a:r>
              <a:rPr lang="cs-CZ" altLang="cs-CZ" dirty="0" smtClean="0">
                <a:solidFill>
                  <a:srgbClr val="333333"/>
                </a:solidFill>
              </a:rPr>
              <a:t>Nevztahuje se na české děti žijící mimo ČR, pokud nepobývají na území ČR déle než 90 dní</a:t>
            </a:r>
          </a:p>
          <a:p>
            <a:pPr marL="1587500" lvl="2" indent="-247650"/>
            <a:r>
              <a:rPr lang="cs-CZ" altLang="cs-CZ" dirty="0" smtClean="0">
                <a:solidFill>
                  <a:srgbClr val="333333"/>
                </a:solidFill>
              </a:rPr>
              <a:t>Individuální vzdělávání – oznámení – ředitel bere na vědomí.</a:t>
            </a:r>
          </a:p>
          <a:p>
            <a:pPr marL="1587500" lvl="2" indent="-247650"/>
            <a:r>
              <a:rPr lang="cs-CZ" dirty="0">
                <a:solidFill>
                  <a:srgbClr val="FF0000"/>
                </a:solidFill>
              </a:rPr>
              <a:t>Je-li dítě </a:t>
            </a:r>
            <a:r>
              <a:rPr lang="cs-CZ" dirty="0" smtClean="0">
                <a:solidFill>
                  <a:srgbClr val="FF0000"/>
                </a:solidFill>
              </a:rPr>
              <a:t>(s povinným PV) přijato </a:t>
            </a:r>
            <a:r>
              <a:rPr lang="cs-CZ" dirty="0">
                <a:solidFill>
                  <a:srgbClr val="FF0000"/>
                </a:solidFill>
              </a:rPr>
              <a:t>do jiné než spádové mateřské školy, </a:t>
            </a:r>
            <a:r>
              <a:rPr lang="cs-CZ" b="1" dirty="0">
                <a:solidFill>
                  <a:srgbClr val="FF0000"/>
                </a:solidFill>
              </a:rPr>
              <a:t>oznámí</a:t>
            </a:r>
            <a:r>
              <a:rPr lang="cs-CZ" dirty="0">
                <a:solidFill>
                  <a:srgbClr val="FF0000"/>
                </a:solidFill>
              </a:rPr>
              <a:t> ředitel této školy tuto skutečnost </a:t>
            </a:r>
            <a:r>
              <a:rPr lang="cs-CZ" b="1" dirty="0">
                <a:solidFill>
                  <a:srgbClr val="FF0000"/>
                </a:solidFill>
              </a:rPr>
              <a:t>bez zbytečného odkladu </a:t>
            </a:r>
            <a:r>
              <a:rPr lang="cs-CZ" dirty="0">
                <a:solidFill>
                  <a:srgbClr val="FF0000"/>
                </a:solidFill>
              </a:rPr>
              <a:t>řediteli spádové mateřské </a:t>
            </a:r>
            <a:r>
              <a:rPr lang="cs-CZ" dirty="0" smtClean="0">
                <a:solidFill>
                  <a:srgbClr val="FF0000"/>
                </a:solidFill>
              </a:rPr>
              <a:t>školy </a:t>
            </a:r>
          </a:p>
          <a:p>
            <a:pPr marL="1339850" lvl="2" indent="0">
              <a:buNone/>
            </a:pPr>
            <a:r>
              <a:rPr lang="cs-CZ" dirty="0">
                <a:solidFill>
                  <a:srgbClr val="FF0000"/>
                </a:solidFill>
              </a:rPr>
              <a:t>	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(§ 34a odst. 2 ŠZ) – v praxi se zapomíná  (po zápisu, ale</a:t>
            </a:r>
          </a:p>
          <a:p>
            <a:pPr marL="1339850" lvl="2" indent="0">
              <a:buNone/>
            </a:pPr>
            <a:r>
              <a:rPr lang="cs-CZ" dirty="0"/>
              <a:t> </a:t>
            </a:r>
            <a:r>
              <a:rPr lang="cs-CZ" dirty="0" smtClean="0"/>
              <a:t>   i v průběhu školního roku) – analogie k ZŠ</a:t>
            </a:r>
          </a:p>
          <a:p>
            <a:pPr marL="1339850" lvl="2" indent="0">
              <a:buNone/>
            </a:pPr>
            <a:r>
              <a:rPr lang="cs-CZ" dirty="0"/>
              <a:t> </a:t>
            </a:r>
            <a:r>
              <a:rPr lang="cs-CZ" dirty="0" smtClean="0"/>
              <a:t>   Přípravná třída – oznamovací povinnost na straně ZZ.</a:t>
            </a: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pPr marL="1339850" lvl="2" indent="0">
              <a:buNone/>
            </a:pPr>
            <a:endParaRPr lang="cs-CZ" altLang="cs-CZ" dirty="0" smtClean="0"/>
          </a:p>
          <a:p>
            <a:pPr lvl="1" eaLnBrk="1" hangingPunct="1"/>
            <a:endParaRPr lang="cs-CZ" altLang="cs-CZ" dirty="0">
              <a:solidFill>
                <a:srgbClr val="333333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3ECCF1E-2B24-49D5-85FB-AC021BCB4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nejčastějších dotazů</a:t>
            </a:r>
          </a:p>
        </p:txBody>
      </p:sp>
    </p:spTree>
    <p:extLst>
      <p:ext uri="{BB962C8B-B14F-4D97-AF65-F5344CB8AC3E}">
        <p14:creationId xmlns:p14="http://schemas.microsoft.com/office/powerpoint/2010/main" val="343230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1A1A93D06E574C960A6D7E98135716" ma:contentTypeVersion="6" ma:contentTypeDescription="Vytvoří nový dokument" ma:contentTypeScope="" ma:versionID="efa1264ecd30b443d003fdfe8bb2064a">
  <xsd:schema xmlns:xsd="http://www.w3.org/2001/XMLSchema" xmlns:xs="http://www.w3.org/2001/XMLSchema" xmlns:p="http://schemas.microsoft.com/office/2006/metadata/properties" xmlns:ns2="ad0a1802-d40a-4fae-a083-bd919e9592b2" targetNamespace="http://schemas.microsoft.com/office/2006/metadata/properties" ma:root="true" ma:fieldsID="753308d8cda7d33699b988dcd97650a5" ns2:_="">
    <xsd:import namespace="ad0a1802-d40a-4fae-a083-bd919e9592b2"/>
    <xsd:element name="properties">
      <xsd:complexType>
        <xsd:sequence>
          <xsd:element name="documentManagement">
            <xsd:complexType>
              <xsd:all>
                <xsd:element ref="ns2:Kategorie" minOccurs="0"/>
                <xsd:element ref="ns2:Popis_x0020_dokumentu" minOccurs="0"/>
                <xsd:element ref="ns2:Barva"/>
                <xsd:element ref="ns2:Vlastn_x00ed_k_x0020__x0161_ablony" minOccurs="0"/>
                <xsd:element ref="ns2:Datum_x0020_vyd_x00e1_n_x00ed__x0020_verze"/>
                <xsd:element ref="ns2:Vnit_x0159_n_x00ed__x0020_p_x0159_edpisy_x0020__x002d__x0020_p_x0159__x00ed_loh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a1802-d40a-4fae-a083-bd919e9592b2" elementFormDefault="qualified">
    <xsd:import namespace="http://schemas.microsoft.com/office/2006/documentManagement/types"/>
    <xsd:import namespace="http://schemas.microsoft.com/office/infopath/2007/PartnerControls"/>
    <xsd:element name="Kategorie" ma:index="2" nillable="true" ma:displayName="Kategorie" ma:default="Radní" ma:format="Dropdown" ma:internalName="Kategorie">
      <xsd:simpleType>
        <xsd:restriction base="dms:Choice">
          <xsd:enumeration value="Šablona odboru"/>
          <xsd:enumeration value="Zastupitelstvo"/>
          <xsd:enumeration value="Radní"/>
          <xsd:enumeration value="Prezentace"/>
          <xsd:enumeration value="Vysočina náš domov"/>
          <xsd:enumeration value="Personální záležitosti"/>
          <xsd:enumeration value="Pracovní týmy"/>
          <xsd:enumeration value="Legislativní návrh"/>
          <xsd:enumeration value="Archiv"/>
          <xsd:enumeration value="Speciální"/>
          <xsd:enumeration value="Kontrolní činnost"/>
          <xsd:enumeration value="Vnitřní předpisy - příloha"/>
          <xsd:enumeration value="Fond Vysočiny"/>
          <xsd:enumeration value="Formuláře ostatní"/>
          <xsd:enumeration value="Cedule"/>
          <xsd:enumeration value="Pokladní operace"/>
          <xsd:enumeration value="Majetková evidence"/>
        </xsd:restriction>
      </xsd:simpleType>
    </xsd:element>
    <xsd:element name="Popis_x0020_dokumentu" ma:index="3" nillable="true" ma:displayName="Popis dokumentu" ma:internalName="Popis_x0020_dokumentu">
      <xsd:simpleType>
        <xsd:restriction base="dms:Text">
          <xsd:maxLength value="200"/>
        </xsd:restriction>
      </xsd:simpleType>
    </xsd:element>
    <xsd:element name="Barva" ma:index="4" ma:displayName="Barva" ma:default="Barevná" ma:format="Dropdown" ma:internalName="Barva">
      <xsd:simpleType>
        <xsd:restriction base="dms:Choice">
          <xsd:enumeration value="Černobílá"/>
          <xsd:enumeration value="Barevná"/>
        </xsd:restriction>
      </xsd:simpleType>
    </xsd:element>
    <xsd:element name="Vlastn_x00ed_k_x0020__x0161_ablony" ma:index="5" nillable="true" ma:displayName="Vlastník šablony" ma:default="OSH" ma:format="Dropdown" ma:internalName="Vlastn_x00ed_k_x0020__x0161_ablony">
      <xsd:simpleType>
        <xsd:restriction base="dms:Choice">
          <xsd:enumeration value="OddRLZ"/>
          <xsd:enumeration value="OAPR"/>
          <xsd:enumeration value="OddHS"/>
          <xsd:enumeration value="Reditel"/>
          <xsd:enumeration value="Sekční ředitelé"/>
          <xsd:enumeration value="OddPKZU"/>
          <xsd:enumeration value="OSH"/>
          <xsd:enumeration value="OM"/>
          <xsd:enumeration value="OE"/>
          <xsd:enumeration value="OK"/>
          <xsd:enumeration value="ODSH"/>
          <xsd:enumeration value="OKPPCR"/>
          <xsd:enumeration value="ORR"/>
          <xsd:enumeration value="OSV"/>
          <xsd:enumeration value="OSMS"/>
          <xsd:enumeration value="OUPSR"/>
          <xsd:enumeration value="OZ"/>
          <xsd:enumeration value="OŽPZ"/>
          <xsd:enumeration value="OddHS"/>
          <xsd:enumeration value="OddIA"/>
          <xsd:enumeration value="OddOSC"/>
          <xsd:enumeration value="OddVK"/>
          <xsd:enumeration value="OI"/>
        </xsd:restriction>
      </xsd:simpleType>
    </xsd:element>
    <xsd:element name="Datum_x0020_vyd_x00e1_n_x00ed__x0020_verze" ma:index="6" ma:displayName="Datum vydání verze" ma:default="2018-03-01T00:00:00Z" ma:format="DateOnly" ma:internalName="Datum_x0020_vyd_x00e1_n_x00ed__x0020_verze">
      <xsd:simpleType>
        <xsd:restriction base="dms:DateTime"/>
      </xsd:simpleType>
    </xsd:element>
    <xsd:element name="Vnit_x0159_n_x00ed__x0020_p_x0159_edpisy_x0020__x002d__x0020_p_x0159__x00ed_loha" ma:index="13" nillable="true" ma:displayName="Vnitřní předpisy - příloha" ma:default="0" ma:internalName="Vnit_x0159_n_x00ed__x0020_p_x0159_edpisy_x0020__x002d__x0020_p_x0159__x00ed_loha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Typ obsahu"/>
        <xsd:element ref="dc:title" minOccurs="0" maxOccurs="1" ma:index="1" ma:displayName="Podkategori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D41F2C-2C86-4549-9D1C-F377B3D12CD7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A145A251-0F24-4E17-9A6B-3507EBC8FE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0a1802-d40a-4fae-a083-bd919e9592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09F114-33DC-4867-9947-685A543162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Hanka</Template>
  <TotalTime>1155</TotalTime>
  <Words>1675</Words>
  <Application>Microsoft Office PowerPoint</Application>
  <PresentationFormat>Vlastní</PresentationFormat>
  <Paragraphs>235</Paragraphs>
  <Slides>13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Wingdings</vt:lpstr>
      <vt:lpstr>Vlastní návrh</vt:lpstr>
      <vt:lpstr>Předškolní vzdělávání</vt:lpstr>
      <vt:lpstr>Obecné informace</vt:lpstr>
      <vt:lpstr>Novinky v právních předpisech</vt:lpstr>
      <vt:lpstr>Novinky v právních předpisech</vt:lpstr>
      <vt:lpstr>Novinky v právních předpisech</vt:lpstr>
      <vt:lpstr>Novinky v právních předpisech</vt:lpstr>
      <vt:lpstr>Novinky v právních předpisech</vt:lpstr>
      <vt:lpstr>Z nejčastějších dotazů</vt:lpstr>
      <vt:lpstr>Z nejčastějších dotazů</vt:lpstr>
      <vt:lpstr>Z nejčastějších dotazů</vt:lpstr>
      <vt:lpstr>Závěrečné informace pro MŠ, ZŠ </vt:lpstr>
      <vt:lpstr>Dotazy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Předškolní vzdělávání</dc:title>
  <dc:creator>Hana</dc:creator>
  <cp:lastModifiedBy>Hana</cp:lastModifiedBy>
  <cp:revision>101</cp:revision>
  <dcterms:created xsi:type="dcterms:W3CDTF">2018-10-17T19:04:54Z</dcterms:created>
  <dcterms:modified xsi:type="dcterms:W3CDTF">2018-10-30T22:35:30Z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ategorie">
    <vt:lpwstr>Prezentace</vt:lpwstr>
  </property>
  <property fmtid="{D5CDD505-2E9C-101B-9397-08002B2CF9AE}" pid="3" name="Popis dokumentu">
    <vt:lpwstr/>
  </property>
  <property fmtid="{D5CDD505-2E9C-101B-9397-08002B2CF9AE}" pid="4" name="Barva">
    <vt:lpwstr>Barevná</vt:lpwstr>
  </property>
  <property fmtid="{D5CDD505-2E9C-101B-9397-08002B2CF9AE}" pid="5" name="Datum vydání verze">
    <vt:lpwstr>2018-01-04T00:00:00Z</vt:lpwstr>
  </property>
  <property fmtid="{D5CDD505-2E9C-101B-9397-08002B2CF9AE}" pid="6" name="Vlastník šablony">
    <vt:lpwstr>OSH</vt:lpwstr>
  </property>
  <property fmtid="{D5CDD505-2E9C-101B-9397-08002B2CF9AE}" pid="7" name="Vnitřní předpisy - příloha">
    <vt:lpwstr>0</vt:lpwstr>
  </property>
</Properties>
</file>