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6" r:id="rId2"/>
    <p:sldId id="382" r:id="rId3"/>
    <p:sldId id="383" r:id="rId4"/>
    <p:sldId id="384" r:id="rId5"/>
    <p:sldId id="385" r:id="rId6"/>
    <p:sldId id="414" r:id="rId7"/>
    <p:sldId id="386" r:id="rId8"/>
    <p:sldId id="387" r:id="rId9"/>
    <p:sldId id="388" r:id="rId10"/>
    <p:sldId id="413" r:id="rId11"/>
    <p:sldId id="389" r:id="rId12"/>
    <p:sldId id="415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412" r:id="rId23"/>
  </p:sldIdLst>
  <p:sldSz cx="9144000" cy="5715000" type="screen16x1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řičová Dana Ing." initials="BDI" lastIdx="6" clrIdx="0">
    <p:extLst>
      <p:ext uri="{19B8F6BF-5375-455C-9EA6-DF929625EA0E}">
        <p15:presenceInfo xmlns:p15="http://schemas.microsoft.com/office/powerpoint/2012/main" userId="S-1-5-21-2911291989-1281936650-3888358911-9375" providerId="AD"/>
      </p:ext>
    </p:extLst>
  </p:cmAuthor>
  <p:cmAuthor id="2" name="Hadrava Martin Bc." initials="HMB" lastIdx="3" clrIdx="1">
    <p:extLst>
      <p:ext uri="{19B8F6BF-5375-455C-9EA6-DF929625EA0E}">
        <p15:presenceInfo xmlns:p15="http://schemas.microsoft.com/office/powerpoint/2012/main" userId="S-1-5-21-2911291989-1281936650-3888358911-14348" providerId="AD"/>
      </p:ext>
    </p:extLst>
  </p:cmAuthor>
  <p:cmAuthor id="3" name="Janoušková Eva Ing." initials="JEI" lastIdx="1" clrIdx="2">
    <p:extLst>
      <p:ext uri="{19B8F6BF-5375-455C-9EA6-DF929625EA0E}">
        <p15:presenceInfo xmlns:p15="http://schemas.microsoft.com/office/powerpoint/2012/main" userId="S-1-5-21-2911291989-1281936650-3888358911-63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5A939"/>
    <a:srgbClr val="FF5050"/>
    <a:srgbClr val="CC0000"/>
    <a:srgbClr val="333333"/>
    <a:srgbClr val="DDDDDD"/>
    <a:srgbClr val="E4851C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8" autoAdjust="0"/>
    <p:restoredTop sz="93979" autoAdjust="0"/>
  </p:normalViewPr>
  <p:slideViewPr>
    <p:cSldViewPr>
      <p:cViewPr varScale="1">
        <p:scale>
          <a:sx n="137" d="100"/>
          <a:sy n="137" d="100"/>
        </p:scale>
        <p:origin x="762" y="13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5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cs-CZ" altLang="cs-CZ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cs-CZ" altLang="cs-CZ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AEC3E3F2-CA45-4591-A93B-38FFECCB699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27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cs-CZ" altLang="cs-CZ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2275" y="746125"/>
            <a:ext cx="59531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8"/>
            <a:ext cx="5438140" cy="446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cs-CZ" alt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30091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8B55B8EB-63ED-4B16-97AE-805CDBA14E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055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77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72115" algn="l" rtl="0" fontAlgn="base">
      <a:spcBef>
        <a:spcPct val="30000"/>
      </a:spcBef>
      <a:spcAft>
        <a:spcPct val="0"/>
      </a:spcAft>
      <a:defRPr sz="977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44230" algn="l" rtl="0" fontAlgn="base">
      <a:spcBef>
        <a:spcPct val="30000"/>
      </a:spcBef>
      <a:spcAft>
        <a:spcPct val="0"/>
      </a:spcAft>
      <a:defRPr sz="977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116345" algn="l" rtl="0" fontAlgn="base">
      <a:spcBef>
        <a:spcPct val="30000"/>
      </a:spcBef>
      <a:spcAft>
        <a:spcPct val="0"/>
      </a:spcAft>
      <a:defRPr sz="977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488460" algn="l" rtl="0" fontAlgn="base">
      <a:spcBef>
        <a:spcPct val="30000"/>
      </a:spcBef>
      <a:spcAft>
        <a:spcPct val="0"/>
      </a:spcAft>
      <a:defRPr sz="977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860575" algn="l" defTabSz="744230" rtl="0" eaLnBrk="1" latinLnBrk="0" hangingPunct="1">
      <a:defRPr sz="977" kern="1200">
        <a:solidFill>
          <a:schemeClr val="tx1"/>
        </a:solidFill>
        <a:latin typeface="+mn-lt"/>
        <a:ea typeface="+mn-ea"/>
        <a:cs typeface="+mn-cs"/>
      </a:defRPr>
    </a:lvl6pPr>
    <a:lvl7pPr marL="2232690" algn="l" defTabSz="744230" rtl="0" eaLnBrk="1" latinLnBrk="0" hangingPunct="1">
      <a:defRPr sz="977" kern="1200">
        <a:solidFill>
          <a:schemeClr val="tx1"/>
        </a:solidFill>
        <a:latin typeface="+mn-lt"/>
        <a:ea typeface="+mn-ea"/>
        <a:cs typeface="+mn-cs"/>
      </a:defRPr>
    </a:lvl7pPr>
    <a:lvl8pPr marL="2604806" algn="l" defTabSz="744230" rtl="0" eaLnBrk="1" latinLnBrk="0" hangingPunct="1">
      <a:defRPr sz="977" kern="1200">
        <a:solidFill>
          <a:schemeClr val="tx1"/>
        </a:solidFill>
        <a:latin typeface="+mn-lt"/>
        <a:ea typeface="+mn-ea"/>
        <a:cs typeface="+mn-cs"/>
      </a:defRPr>
    </a:lvl8pPr>
    <a:lvl9pPr marL="2976921" algn="l" defTabSz="744230" rtl="0" eaLnBrk="1" latinLnBrk="0" hangingPunct="1">
      <a:defRPr sz="97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4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7F56-A9A7-4688-BE2E-11A44146400B}" type="datetime1">
              <a:rPr lang="cs-CZ" altLang="cs-CZ" smtClean="0"/>
              <a:t>10.11.2020</a:t>
            </a:fld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286-CD39-47F9-B117-B684C6D2116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907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D482-7EFE-48C4-A6AB-FC70631A7EEF}" type="datetime1">
              <a:rPr lang="cs-CZ" altLang="cs-CZ" smtClean="0"/>
              <a:t>10.11.2020</a:t>
            </a:fld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9DD5-C495-4162-93B6-40682E616A5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250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04271"/>
            <a:ext cx="1971676" cy="48431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6" cy="484319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DE7E-D119-4A5F-990D-D4C54BF36D3B}" type="datetime1">
              <a:rPr lang="cs-CZ" altLang="cs-CZ" smtClean="0"/>
              <a:t>10.11.2020</a:t>
            </a:fld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90A8-1D65-4B62-989D-6A316B8A126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3693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2F4FDE-84D1-4457-9A13-ADD14C623091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1DDD4B8-48F2-4211-A4A2-6EF38F5D8122}" type="datetime1">
              <a:rPr lang="cs-CZ" altLang="cs-CZ" smtClean="0"/>
              <a:t>10.11.2020</a:t>
            </a:fld>
            <a:endParaRPr lang="cs-CZ" alt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141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BEEF-4961-4BC3-A466-733B8E1EFE83}" type="datetime1">
              <a:rPr lang="cs-CZ" altLang="cs-CZ" smtClean="0"/>
              <a:t>10.11.2020</a:t>
            </a:fld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0A99-3086-4F16-9DF6-862EB8A581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5108695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4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8909-E19C-4A7A-AA57-C4CA5FD8FD31}" type="datetime1">
              <a:rPr lang="cs-CZ" altLang="cs-CZ" smtClean="0"/>
              <a:t>10.11.2020</a:t>
            </a:fld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CFFF1-FD6F-4E39-8B52-E71A845E91C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976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6"/>
            <a:ext cx="3886200" cy="362611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6"/>
            <a:ext cx="3886200" cy="362611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844E0-5428-421C-A02B-5739F5B952B9}" type="datetime1">
              <a:rPr lang="cs-CZ" altLang="cs-CZ" smtClean="0"/>
              <a:t>10.11.2020</a:t>
            </a:fld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E2C0A-0B42-45AE-8BA4-41274DB875B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973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0" y="304271"/>
            <a:ext cx="7886700" cy="110463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71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71"/>
            <a:ext cx="3887392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2" cy="307049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A52E5-3886-400D-BBB8-609623E260A5}" type="datetime1">
              <a:rPr lang="cs-CZ" altLang="cs-CZ" smtClean="0"/>
              <a:t>10.11.2020</a:t>
            </a:fld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12F00-3E80-4B38-AC92-FA7E24AD838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569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BEEF-4961-4BC3-A466-733B8E1EFE83}" type="datetime1">
              <a:rPr lang="cs-CZ" altLang="cs-CZ" smtClean="0"/>
              <a:t>10.11.2020</a:t>
            </a:fld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20A99-3086-4F16-9DF6-862EB8A581A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4443614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794D3-59F2-456B-B58F-0804EC8D55EB}" type="datetime1">
              <a:rPr lang="cs-CZ" altLang="cs-CZ" smtClean="0"/>
              <a:t>10.11.2020</a:t>
            </a:fld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CCB5D-EB01-4938-AAC4-1E3192F12EF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117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C8A4-180D-42B8-960F-E4F7254606B3}" type="datetime1">
              <a:rPr lang="cs-CZ" altLang="cs-CZ" smtClean="0"/>
              <a:t>10.11.2020</a:t>
            </a:fld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54993-E8C8-4CE9-B8FD-43DCD37A5F8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740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11734-B9A0-4AD4-9E53-49FCD2CAB186}" type="datetime1">
              <a:rPr lang="cs-CZ" altLang="cs-CZ" smtClean="0"/>
              <a:t>10.11.2020</a:t>
            </a:fld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693A6-454B-48A9-BEC8-21164C906DF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41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6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61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FBEEF-4961-4BC3-A466-733B8E1EFE83}" type="datetime1">
              <a:rPr lang="cs-CZ" altLang="cs-CZ" smtClean="0"/>
              <a:t>10.11.2020</a:t>
            </a:fld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61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61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20A99-3086-4F16-9DF6-862EB8A581A9}" type="slidenum">
              <a:rPr lang="cs-CZ" altLang="cs-CZ" smtClean="0"/>
              <a:pPr/>
              <a:t>‹#›</a:t>
            </a:fld>
            <a:endParaRPr lang="cs-CZ" altLang="cs-CZ"/>
          </a:p>
        </p:txBody>
      </p:sp>
      <p:pic>
        <p:nvPicPr>
          <p:cNvPr id="7" name="Picture 11" descr="Logo bar poz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99" y="5251849"/>
            <a:ext cx="924446" cy="26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24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slide" Target="slide20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jpg"/><Relationship Id="rId7" Type="http://schemas.openxmlformats.org/officeDocument/2006/relationships/slide" Target="slide1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slide" Target="slide15.xml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slide" Target="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slide" Target="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slide" Target="sl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slide" Target="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" Target="slide16.xml"/><Relationship Id="rId5" Type="http://schemas.openxmlformats.org/officeDocument/2006/relationships/image" Target="../media/image9.png"/><Relationship Id="rId4" Type="http://schemas.openxmlformats.org/officeDocument/2006/relationships/slide" Target="slide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portalpo@kr-vysocina.cz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gif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pozadi_uv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35482"/>
            <a:ext cx="9144000" cy="575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45" y="1318665"/>
            <a:ext cx="4133603" cy="578339"/>
          </a:xfrm>
          <a:noFill/>
        </p:spPr>
        <p:txBody>
          <a:bodyPr wrap="none" anchor="t">
            <a:normAutofit fontScale="90000"/>
          </a:bodyPr>
          <a:lstStyle/>
          <a:p>
            <a:pPr algn="l"/>
            <a:r>
              <a:rPr lang="cs-CZ" altLang="cs-CZ" sz="4000" b="1" dirty="0" smtClean="0">
                <a:solidFill>
                  <a:srgbClr val="DDDDDD"/>
                </a:solidFill>
              </a:rPr>
              <a:t>Aktivita K 1.3</a:t>
            </a:r>
            <a:br>
              <a:rPr lang="cs-CZ" altLang="cs-CZ" sz="4000" b="1" dirty="0" smtClean="0">
                <a:solidFill>
                  <a:srgbClr val="DDDDDD"/>
                </a:solidFill>
              </a:rPr>
            </a:br>
            <a:r>
              <a:rPr lang="cs-CZ" sz="3100" b="1" dirty="0" smtClean="0">
                <a:solidFill>
                  <a:schemeClr val="bg1"/>
                </a:solidFill>
              </a:rPr>
              <a:t>OPTIMALIZACE </a:t>
            </a:r>
            <a:r>
              <a:rPr lang="cs-CZ" sz="3100" b="1" dirty="0">
                <a:solidFill>
                  <a:schemeClr val="bg1"/>
                </a:solidFill>
              </a:rPr>
              <a:t>SLUŽEB A NÁKUPŮ</a:t>
            </a:r>
            <a:r>
              <a:rPr lang="cs-CZ" dirty="0"/>
              <a:t/>
            </a:r>
            <a:br>
              <a:rPr lang="cs-CZ" dirty="0"/>
            </a:br>
            <a:r>
              <a:rPr lang="cs-CZ" altLang="cs-CZ" sz="4000" b="1" dirty="0">
                <a:solidFill>
                  <a:srgbClr val="DDDDDD"/>
                </a:solidFill>
              </a:rPr>
              <a:t/>
            </a:r>
            <a:br>
              <a:rPr lang="cs-CZ" altLang="cs-CZ" sz="4000" b="1" dirty="0">
                <a:solidFill>
                  <a:srgbClr val="DDDDDD"/>
                </a:solidFill>
              </a:rPr>
            </a:br>
            <a:r>
              <a:rPr lang="cs-CZ" altLang="cs-CZ" sz="3628" dirty="0">
                <a:solidFill>
                  <a:schemeClr val="bg1"/>
                </a:solidFill>
              </a:rPr>
              <a:t/>
            </a:r>
            <a:br>
              <a:rPr lang="cs-CZ" altLang="cs-CZ" sz="3628" dirty="0">
                <a:solidFill>
                  <a:schemeClr val="bg1"/>
                </a:solidFill>
              </a:rPr>
            </a:br>
            <a:r>
              <a:rPr lang="cs-CZ" altLang="cs-CZ" sz="2700" dirty="0">
                <a:solidFill>
                  <a:srgbClr val="DDDDDD"/>
                </a:solidFill>
              </a:rPr>
              <a:t>Dana Buřičová</a:t>
            </a:r>
            <a:br>
              <a:rPr lang="cs-CZ" altLang="cs-CZ" sz="2700" dirty="0">
                <a:solidFill>
                  <a:srgbClr val="DDDDDD"/>
                </a:solidFill>
              </a:rPr>
            </a:br>
            <a:endParaRPr lang="cs-CZ" altLang="cs-CZ" sz="2700" dirty="0">
              <a:solidFill>
                <a:srgbClr val="DDDDDD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294967295"/>
          </p:nvPr>
        </p:nvSpPr>
        <p:spPr>
          <a:xfrm>
            <a:off x="8018465" y="5384800"/>
            <a:ext cx="1125537" cy="139700"/>
          </a:xfrm>
        </p:spPr>
        <p:txBody>
          <a:bodyPr/>
          <a:lstStyle/>
          <a:p>
            <a:fld id="{B3DDA286-CD39-47F9-B117-B684C6D21162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pic>
        <p:nvPicPr>
          <p:cNvPr id="2062" name="Picture 14" descr="Logo bar po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58463"/>
            <a:ext cx="1577834" cy="50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lačítko akce: Dopředu nebo Další 6">
            <a:hlinkClick r:id="" action="ppaction://hlinkshowjump?jump=nextslide" highlightClick="1"/>
          </p:cNvPr>
          <p:cNvSpPr/>
          <p:nvPr/>
        </p:nvSpPr>
        <p:spPr>
          <a:xfrm>
            <a:off x="8532440" y="5017740"/>
            <a:ext cx="14696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1" y="866398"/>
            <a:ext cx="8497903" cy="4234185"/>
          </a:xfrm>
        </p:spPr>
        <p:txBody>
          <a:bodyPr>
            <a:normAutofit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Nástroje </a:t>
            </a:r>
            <a:r>
              <a:rPr lang="cs-CZ" sz="2000" b="1" dirty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nákup</a:t>
            </a:r>
            <a:endParaRPr lang="cs-CZ" sz="2000" b="1" dirty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Nákupní portál Kraje Vysočina (NPKV)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Nástroje pro </a:t>
            </a: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datový sklad Kraje Vysočina (</a:t>
            </a:r>
            <a:r>
              <a:rPr 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dashboardy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reporty, analýzy na míru)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2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084" y="745241"/>
            <a:ext cx="857250" cy="933450"/>
          </a:xfrm>
          <a:prstGeom prst="rect">
            <a:avLst/>
          </a:prstGeom>
        </p:spPr>
      </p:pic>
      <p:pic>
        <p:nvPicPr>
          <p:cNvPr id="5" name="Obrázek 4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0182" y="2425452"/>
            <a:ext cx="1790700" cy="676275"/>
          </a:xfrm>
          <a:prstGeom prst="rect">
            <a:avLst/>
          </a:prstGeom>
        </p:spPr>
      </p:pic>
      <p:sp>
        <p:nvSpPr>
          <p:cNvPr id="11" name="Tlačítko akce: Dopředu nebo Další 10">
            <a:hlinkClick r:id="" action="ppaction://hlinkshowjump?jump=nextslide" highlightClick="1"/>
          </p:cNvPr>
          <p:cNvSpPr/>
          <p:nvPr/>
        </p:nvSpPr>
        <p:spPr>
          <a:xfrm>
            <a:off x="8532440" y="5017740"/>
            <a:ext cx="14696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Zpět nebo Předchozí 12">
            <a:hlinkClick r:id="" action="ppaction://hlinkshowjump?jump=previousslide" highlightClick="1"/>
          </p:cNvPr>
          <p:cNvSpPr/>
          <p:nvPr/>
        </p:nvSpPr>
        <p:spPr>
          <a:xfrm>
            <a:off x="8178196" y="5017740"/>
            <a:ext cx="138220" cy="22435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52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1" y="866398"/>
            <a:ext cx="8497903" cy="4234185"/>
          </a:xfrm>
        </p:spPr>
        <p:txBody>
          <a:bodyPr>
            <a:normAutofit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Individuálně versus centrálně</a:t>
            </a:r>
            <a:endParaRPr lang="cs-CZ" sz="2000" b="1" dirty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centrálně neznamená všichni (minimálně 2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centrálně neznamená administruje/účastní se kraj (administruje kterákoliv PO, může i PKKV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 sběr požadavků na administraci nákupu lze využít NPKV 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(není nutná účast kraje, pouze vymezení PO, která se stane centrálním zadavatelem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           </a:t>
            </a:r>
            <a:endParaRPr lang="cs-CZ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 pro individuální nákup lze využít NPKV 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(podkladem </a:t>
            </a:r>
            <a: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smlouva, nakupuje se jednotným e-</a:t>
            </a:r>
            <a:r>
              <a:rPr lang="cs-CZ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shopem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775" y="795599"/>
            <a:ext cx="857250" cy="933450"/>
          </a:xfrm>
          <a:prstGeom prst="rect">
            <a:avLst/>
          </a:prstGeom>
        </p:spPr>
      </p:pic>
      <p:pic>
        <p:nvPicPr>
          <p:cNvPr id="11" name="Obrázek 10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2080" y="4440803"/>
            <a:ext cx="899749" cy="484042"/>
          </a:xfrm>
          <a:prstGeom prst="rect">
            <a:avLst/>
          </a:prstGeom>
        </p:spPr>
      </p:pic>
      <p:pic>
        <p:nvPicPr>
          <p:cNvPr id="12" name="Obrázek 11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11960" y="3505572"/>
            <a:ext cx="874592" cy="514466"/>
          </a:xfrm>
          <a:prstGeom prst="rect">
            <a:avLst/>
          </a:prstGeom>
        </p:spPr>
      </p:pic>
      <p:sp>
        <p:nvSpPr>
          <p:cNvPr id="13" name="Tlačítko akce: Dopředu nebo Další 12">
            <a:hlinkClick r:id="" action="ppaction://hlinkshowjump?jump=nextslide" highlightClick="1"/>
          </p:cNvPr>
          <p:cNvSpPr/>
          <p:nvPr/>
        </p:nvSpPr>
        <p:spPr>
          <a:xfrm>
            <a:off x="8532440" y="5017740"/>
            <a:ext cx="14696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Zpět nebo Předchozí 14">
            <a:hlinkClick r:id="" action="ppaction://hlinkshowjump?jump=previousslide" highlightClick="1"/>
          </p:cNvPr>
          <p:cNvSpPr/>
          <p:nvPr/>
        </p:nvSpPr>
        <p:spPr>
          <a:xfrm>
            <a:off x="8178196" y="5017740"/>
            <a:ext cx="138220" cy="22435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8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2" y="866398"/>
            <a:ext cx="8209870" cy="4234185"/>
          </a:xfrm>
        </p:spPr>
        <p:txBody>
          <a:bodyPr>
            <a:normAutofit fontScale="85000" lnSpcReduction="20000"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4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Závěry a úkoly</a:t>
            </a:r>
            <a:endParaRPr lang="cs-CZ" sz="2400" b="1" dirty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vypracovat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vzorovou technickou specifikaci s vymezením základních parametrů pro nakupování konkrétních typů vozidel (referentské vozy nižší a střední třídy, vícemístná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vozidla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slučovat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veřejné zakázky na obměnu vozového parku PO prostřednictvím jednotných, pevně daných limitních hodnot stáří vozidla a počtu najetých kilometrů dle typu vozidel (osobní, vícemístná, specializovaná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- plánování obměny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vozového parku jednotlivých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organizací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sledovat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nákladovost 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finančně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významných položek (vozový park, úklid, praní a opravy prádla, odpady včetně kontejnerů) vč. definice klíčových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ukazatelů</a:t>
            </a:r>
            <a:endParaRPr lang="cs-CZ" sz="23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775" y="795599"/>
            <a:ext cx="857250" cy="933450"/>
          </a:xfrm>
          <a:prstGeom prst="rect">
            <a:avLst/>
          </a:prstGeom>
        </p:spPr>
      </p:pic>
      <p:sp>
        <p:nvSpPr>
          <p:cNvPr id="11" name="Tlačítko akce: Dopředu nebo Další 10">
            <a:hlinkClick r:id="" action="ppaction://hlinkshowjump?jump=nextslide" highlightClick="1"/>
          </p:cNvPr>
          <p:cNvSpPr/>
          <p:nvPr/>
        </p:nvSpPr>
        <p:spPr>
          <a:xfrm>
            <a:off x="8532440" y="5017740"/>
            <a:ext cx="14696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Zpět nebo Předchozí 12">
            <a:hlinkClick r:id="" action="ppaction://hlinkshowjump?jump=previousslide" highlightClick="1"/>
          </p:cNvPr>
          <p:cNvSpPr/>
          <p:nvPr/>
        </p:nvSpPr>
        <p:spPr>
          <a:xfrm>
            <a:off x="8178196" y="5017740"/>
            <a:ext cx="138220" cy="22435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20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47721" y="2857500"/>
            <a:ext cx="8497903" cy="792088"/>
          </a:xfrm>
        </p:spPr>
        <p:txBody>
          <a:bodyPr>
            <a:normAutofit/>
          </a:bodyPr>
          <a:lstStyle/>
          <a:p>
            <a:pPr marL="0" indent="-79375" algn="ctr" defTabSz="182563" fontAlgn="base">
              <a:lnSpc>
                <a:spcPct val="14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4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Děkuji za pozornost</a:t>
            </a:r>
            <a:endParaRPr lang="cs-CZ" sz="2400" b="1" dirty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sp>
        <p:nvSpPr>
          <p:cNvPr id="6" name="Tlačítko akce: Začátek 5">
            <a:hlinkClick r:id="" action="ppaction://hlinkshowjump?jump=firstslide" highlightClick="1"/>
          </p:cNvPr>
          <p:cNvSpPr/>
          <p:nvPr/>
        </p:nvSpPr>
        <p:spPr>
          <a:xfrm>
            <a:off x="8388424" y="5017740"/>
            <a:ext cx="257200" cy="21602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20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07504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1520" y="3684751"/>
            <a:ext cx="8497903" cy="792088"/>
          </a:xfrm>
        </p:spPr>
        <p:txBody>
          <a:bodyPr>
            <a:normAutofit fontScale="55000" lnSpcReduction="20000"/>
          </a:bodyPr>
          <a:lstStyle/>
          <a:p>
            <a:pPr marL="0" indent="-79375" algn="r" defTabSz="182563" fontAlgn="base">
              <a:lnSpc>
                <a:spcPct val="14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4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Příklady </a:t>
            </a:r>
          </a:p>
          <a:p>
            <a:pPr marL="0" indent="-79375" algn="r" defTabSz="182563" fontAlgn="base">
              <a:lnSpc>
                <a:spcPct val="14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4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(následující příklady se po spuštění  aplikace zobrazí pouze pokud jsou volané z prezentace (hypertext)</a:t>
            </a:r>
            <a:endParaRPr lang="cs-CZ" sz="2400" b="1" dirty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sp>
        <p:nvSpPr>
          <p:cNvPr id="5" name="Tlačítko akce: Informace 4">
            <a:hlinkClick r:id="" action="ppaction://noaction" highlightClick="1"/>
          </p:cNvPr>
          <p:cNvSpPr/>
          <p:nvPr/>
        </p:nvSpPr>
        <p:spPr>
          <a:xfrm>
            <a:off x="8388424" y="4476839"/>
            <a:ext cx="360999" cy="324877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59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1" y="866398"/>
            <a:ext cx="8065855" cy="4234185"/>
          </a:xfrm>
        </p:spPr>
        <p:txBody>
          <a:bodyPr>
            <a:normAutofit fontScale="85000" lnSpcReduction="20000"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Východisko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má smlouvu na dodávku čistících prostředků – objednává průběžně, pro tuto komoditu kraj nemá centrální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zakázku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katalog tohoto zboží chce mít PO k dispozici on-line a objednávat „ve stylu nákupu kancelářského zboží a HW“, tj. vše v jednom e-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shopu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Řešení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požádá OAPŘ o vložení položek smlouvy do katalogu Nákupního portálu Kraje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Vysočina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katalog bude přístupný pouze pro tuto organizaci, práva pro zadavatele a schvalovatele organizace přidělí ředitel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Výsledek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„vlastní e-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shop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“, průběžné monitorované a archivované objednávky, finanční kontrola před vznikem závazku, zadává a schvaluje oprávněná osoba z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sp>
        <p:nvSpPr>
          <p:cNvPr id="6" name="Tlačítko akce: Návrat 5">
            <a:hlinkClick r:id="rId4" action="ppaction://hlinksldjump" highlightClick="1"/>
          </p:cNvPr>
          <p:cNvSpPr/>
          <p:nvPr/>
        </p:nvSpPr>
        <p:spPr>
          <a:xfrm>
            <a:off x="8532440" y="4513684"/>
            <a:ext cx="288032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0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1" y="866398"/>
            <a:ext cx="7993847" cy="4234185"/>
          </a:xfrm>
        </p:spPr>
        <p:txBody>
          <a:bodyPr>
            <a:normAutofit fontScale="85000" lnSpcReduction="20000"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Východisko</a:t>
            </a:r>
            <a:endParaRPr lang="cs-CZ" sz="2000" b="1" dirty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potřebuje realizovat nákup, nemá zkušenosti se zadáváním veřejných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zakázek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má jasnou představu o tom, co má být výsledkem nákupu (technické specifikace položek)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Řešení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požádá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PKKV o administraci veřejné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zakázky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PKKV zadá objednávku služeb na Portál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schválí rozsah dohodnutých služeb (neřeší cenu, ale spektrum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OAPŘ vyřeší finanční zálohu za plánované služby, po jejich realizaci i vyúčtování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Výsledek: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veřejná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zakázka v souladu se zákonem/pravidly RK administrovaná specialisty pro VZ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sp>
        <p:nvSpPr>
          <p:cNvPr id="5" name="Tlačítko akce: Návrat 4">
            <a:hlinkClick r:id="rId4" action="ppaction://hlinksldjump" highlightClick="1"/>
          </p:cNvPr>
          <p:cNvSpPr/>
          <p:nvPr/>
        </p:nvSpPr>
        <p:spPr>
          <a:xfrm>
            <a:off x="8532440" y="4513684"/>
            <a:ext cx="288032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8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1" y="866398"/>
            <a:ext cx="8065855" cy="4234185"/>
          </a:xfrm>
        </p:spPr>
        <p:txBody>
          <a:bodyPr>
            <a:normAutofit fontScale="77500" lnSpcReduction="20000"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Východisko</a:t>
            </a:r>
            <a:endParaRPr lang="cs-CZ" sz="2000" b="1" dirty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nemá nastavenou elektronickou řídicí kontrolu (EŘK), schvalovací proces probíhá v listinné podobě, mnohdy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zpětně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se rozhodne nastavit elektronickou EŘK – využití SW CROSEUS (zdarma od kraje)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Řešení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požádá PKKV o zavedení celého procesu (revize souvisejících interních předpisů, nastavení SW podle revidovaných, doporučených a PO odsouhlasených postupů, školení, ad-hoc podpora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PKKV zadá objednávku služeb na Portál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schválí rozsah dohodnutých služeb (neřeší cenu, ale spektrum), 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OAPŘ vyřeší finanční zálohu za plánované služby, po jejich realizaci i vyúčtování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Výsledek: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zavedená EŘK podle metodiky Kraje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Vysočina,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minimalizace rizik souvisejících s finančními operacemi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sp>
        <p:nvSpPr>
          <p:cNvPr id="5" name="Tlačítko akce: Návrat 4">
            <a:hlinkClick r:id="rId4" action="ppaction://hlinksldjump" highlightClick="1"/>
          </p:cNvPr>
          <p:cNvSpPr/>
          <p:nvPr/>
        </p:nvSpPr>
        <p:spPr>
          <a:xfrm>
            <a:off x="8460432" y="4513684"/>
            <a:ext cx="288032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26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79513" y="866398"/>
            <a:ext cx="8208911" cy="4234185"/>
          </a:xfrm>
        </p:spPr>
        <p:txBody>
          <a:bodyPr>
            <a:normAutofit fontScale="85000" lnSpcReduction="20000"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Východisko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kraj realizuje centralizovanou veřejnou zakázku na dodávku služby/zboží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Řešení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účast PO je povinná, vymezená usnesením RK a smlouvou o společném postupu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zadavatelů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případě jiné zakázky než DNS a rámcové smlouvy OAPŘ připraví VZ a podle typu nákupu (služby/zboží) zapojí do přípravy vybrané PO (podle objemu) a následně OAPŘ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vysoutěží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PO uzavře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smlouvu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vysoutěžené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zboží zpřístupní OAPŘ v Centrálním nákupu Kraje Vysočina pro všechny PO (ne služby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zahájí realizaci nákupu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Výsledek: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nákup zboží/žádost o soutěž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prostř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e-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shopu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(jedno místo), finanční kontrola před vznikem závazku, objednávají/žádají/schvalují oprávněné osoby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sp>
        <p:nvSpPr>
          <p:cNvPr id="5" name="Tlačítko akce: Dopředu nebo Další 4">
            <a:hlinkClick r:id="rId4" action="ppaction://hlinksldjump" highlightClick="1"/>
          </p:cNvPr>
          <p:cNvSpPr/>
          <p:nvPr/>
        </p:nvSpPr>
        <p:spPr>
          <a:xfrm>
            <a:off x="8532440" y="4513684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96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1" y="866398"/>
            <a:ext cx="8209871" cy="4234185"/>
          </a:xfrm>
        </p:spPr>
        <p:txBody>
          <a:bodyPr>
            <a:normAutofit fontScale="85000" lnSpcReduction="20000"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Východisko</a:t>
            </a:r>
            <a:endParaRPr lang="cs-CZ" sz="2000" b="1" dirty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několik PO (min 2) se spolu dohodnou realizovat centralizovanou veřejnou zakázku (bez účasti kraje)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Řešení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varianta 1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minimálně jedna organizace se ujme role centrálního zadavatele a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vysoutěží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(vzájemná dohoda na spektru a technických specifikacích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varianta 2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PO nemají zkušeného administrátora VZ, požádají o administraci PKKV, PKKV zajistí administraci veřejné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zakázky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případě, že jde o zboží, lze požádat OAPŘ o zpřístupnění katalogu v Centrálním nákupu Kraje Vysočina pro ty PO, které se účastnily VZ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Výsledek: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nákup zboží/žádost o soutěž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prostř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e-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shopu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(jedno místo), finanční kontrola před vznikem závazku, objednávají/žádají/schvalují oprávněné osoby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sp>
        <p:nvSpPr>
          <p:cNvPr id="5" name="Tlačítko akce: Návrat 4">
            <a:hlinkClick r:id="rId4" action="ppaction://hlinksldjump" highlightClick="1"/>
          </p:cNvPr>
          <p:cNvSpPr/>
          <p:nvPr/>
        </p:nvSpPr>
        <p:spPr>
          <a:xfrm>
            <a:off x="8532440" y="4513684"/>
            <a:ext cx="288032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81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107504" y="4873724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1" y="866398"/>
            <a:ext cx="4285463" cy="3852955"/>
          </a:xfrm>
          <a:ln w="38100">
            <a:solidFill>
              <a:srgbClr val="25A939"/>
            </a:solidFill>
          </a:ln>
        </p:spPr>
        <p:txBody>
          <a:bodyPr>
            <a:normAutofit fontScale="92500" lnSpcReduction="10000"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4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aktivity</a:t>
            </a:r>
            <a:endParaRPr lang="cs-CZ" sz="2400" b="1" dirty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zhodnocení stávajícího stavu zajištění vybraných obslužných služeb a nákupů u zřizovaných organizací a navržení jejich optimalizace, a to s možností vzájemného sdílení, interního zajištění zaměstnanci organizace či kraje (in – house služba) či zajištění externím způsobem (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outsorcing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700" dirty="0" smtClean="0"/>
          </a:p>
          <a:p>
            <a:pPr marL="720725" lvl="1" indent="-457200" defTabSz="182563" fontAlgn="base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 marL="720725" lvl="1" indent="-457200" defTabSz="182563" fontAlgn="base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sp>
        <p:nvSpPr>
          <p:cNvPr id="11" name="Zástupný symbol pro obsah 6"/>
          <p:cNvSpPr txBox="1">
            <a:spLocks/>
          </p:cNvSpPr>
          <p:nvPr/>
        </p:nvSpPr>
        <p:spPr>
          <a:xfrm>
            <a:off x="4635466" y="866398"/>
            <a:ext cx="4392968" cy="384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725" lvl="1" indent="-4572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sz="5600" dirty="0" smtClean="0"/>
              <a:t>přeprava</a:t>
            </a:r>
          </a:p>
          <a:p>
            <a:pPr marL="720725" lvl="1" indent="-4572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sz="5600" dirty="0" smtClean="0"/>
              <a:t>úklid</a:t>
            </a:r>
          </a:p>
          <a:p>
            <a:pPr marL="720725" lvl="1" indent="-4572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sz="5600" dirty="0" smtClean="0"/>
              <a:t>praní a opravy prádla</a:t>
            </a:r>
          </a:p>
          <a:p>
            <a:pPr marL="720725" lvl="1" indent="-4572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sz="5600" dirty="0" smtClean="0"/>
              <a:t>stravování</a:t>
            </a:r>
          </a:p>
          <a:p>
            <a:pPr marL="720725" lvl="1" indent="-4572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sz="5600" dirty="0" smtClean="0"/>
              <a:t>odpady včetně kontejnerů</a:t>
            </a:r>
          </a:p>
          <a:p>
            <a:pPr marL="720725" lvl="1" indent="-4572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sz="5600" dirty="0" smtClean="0"/>
              <a:t>servis a revize (včetně služby v oblasti PO a BOZP)</a:t>
            </a:r>
          </a:p>
          <a:p>
            <a:pPr marL="720725" lvl="1" indent="-4572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sz="5600" dirty="0" smtClean="0"/>
              <a:t>externí spolupráce (např. supervize, vzdělávací činnost, hodnocení atd.)</a:t>
            </a:r>
          </a:p>
          <a:p>
            <a:pPr marL="720725" lvl="1" indent="-4572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sz="5600" dirty="0" smtClean="0"/>
              <a:t>právní služby</a:t>
            </a:r>
          </a:p>
          <a:p>
            <a:pPr marL="720725" lvl="1" indent="-4572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sz="5600" dirty="0" smtClean="0"/>
              <a:t>poradenská činnost – daňová, účetní, projektová atd.</a:t>
            </a:r>
          </a:p>
          <a:p>
            <a:pPr marL="720725" lvl="1" indent="-4572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sz="5600" dirty="0" smtClean="0"/>
              <a:t>vedení účetnictví, mzdového účetnictví a personalistika</a:t>
            </a:r>
          </a:p>
          <a:p>
            <a:pPr marL="720725" lvl="1" indent="-4572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sz="5600" dirty="0" smtClean="0"/>
              <a:t>bankovní </a:t>
            </a:r>
            <a:r>
              <a:rPr lang="cs-CZ" sz="5600" dirty="0" smtClean="0"/>
              <a:t>služby</a:t>
            </a:r>
            <a:endParaRPr lang="cs-CZ" sz="5600" dirty="0" smtClean="0"/>
          </a:p>
          <a:p>
            <a:pPr marL="720725" lvl="1" indent="-4572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</a:pPr>
            <a:r>
              <a:rPr lang="cs-CZ" sz="5600" dirty="0" smtClean="0"/>
              <a:t>poplatky za rozhlas a TV</a:t>
            </a:r>
            <a:endParaRPr lang="cs-CZ" sz="5600" dirty="0"/>
          </a:p>
        </p:txBody>
      </p:sp>
      <p:sp>
        <p:nvSpPr>
          <p:cNvPr id="13" name="Šipka doprava 12"/>
          <p:cNvSpPr/>
          <p:nvPr/>
        </p:nvSpPr>
        <p:spPr>
          <a:xfrm>
            <a:off x="4643528" y="2713484"/>
            <a:ext cx="288512" cy="216024"/>
          </a:xfrm>
          <a:prstGeom prst="rightArrow">
            <a:avLst/>
          </a:prstGeom>
          <a:solidFill>
            <a:srgbClr val="25A939"/>
          </a:solidFill>
          <a:ln>
            <a:solidFill>
              <a:srgbClr val="25A9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" action="ppaction://hlinkshowjump?jump=nextslide" highlightClick="1"/>
          </p:cNvPr>
          <p:cNvSpPr/>
          <p:nvPr/>
        </p:nvSpPr>
        <p:spPr>
          <a:xfrm>
            <a:off x="8532440" y="5017740"/>
            <a:ext cx="14696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7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1" y="866398"/>
            <a:ext cx="8137863" cy="4234185"/>
          </a:xfrm>
        </p:spPr>
        <p:txBody>
          <a:bodyPr>
            <a:normAutofit fontScale="70000" lnSpcReduction="20000"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Východisko</a:t>
            </a:r>
            <a:endParaRPr lang="cs-CZ" sz="2000" b="1" dirty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 řízení organizace potřebuje management PO sledovat průběžné ekonomické a výkonové ukazatele. Zaměstnanci PO průběžně vytváří přehledové tabulky z různých informačních systémů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Řešení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jestliže jde o data z účetnictví (UCR), VSS, finančních plánů, výkazů účetních závěrek, lze jakoukoliv analýzu připravit v datovém skladu (DWH), který:</a:t>
            </a: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integruje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data z různých zdrojů do jednoho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systému</a:t>
            </a:r>
            <a:endParaRPr 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obsahuje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historii - jsou k dispozici data i za několik minulých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let</a:t>
            </a:r>
            <a:endParaRPr 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jsou uložená na různých úrovních sumarizace, uspořádána podle jednotlivých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subjektů,</a:t>
            </a:r>
            <a:endParaRPr 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data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se periodicky načítají z provozních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systémů</a:t>
            </a:r>
            <a:endParaRPr lang="cs-CZ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uživatelé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data pouze čtou, tj. neprovádí jejich zadávání ani je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nemění</a:t>
            </a:r>
            <a:endParaRPr lang="cs-CZ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DWH má široké spektra metod pro prezentace a analýzy dat (</a:t>
            </a:r>
            <a:r>
              <a:rPr lang="cs-CZ" sz="1700" dirty="0" err="1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, grafy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postačí mít představu, jak má  výstup vypadat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Výsledek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uživatelé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zobrazení nic nemění, po spuštění reportu/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excelu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se automaticky propojí s DWH, načtou se nová aktualizovaná data, není nutné opravovat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vzorce,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vkládat řádky, upravovat zdroje pro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grafy apod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získá přehledy, na které jsou uživatelé zvyklí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včetně historie </a:t>
            </a: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8532440" y="4513684"/>
            <a:ext cx="288032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14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08041" y="841749"/>
            <a:ext cx="8137863" cy="3827259"/>
          </a:xfrm>
        </p:spPr>
        <p:txBody>
          <a:bodyPr>
            <a:normAutofit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Např. doporučení vyhodnocovat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nákladovost za jednotlivé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automobily:</a:t>
            </a: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postačí odesílat průběžné informace do krajského úložiště v „surovém stavu“ (předepsaná dohodnutá struktura) – dávkové zpracování za období (např.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měsíd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čtvrtletí  - podle potřeb PO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zpracování proběhne v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DWH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 získá tabulkové zpracování, grafickou podobu – výstup pro manažerské rozhodování (bez nutnosti průběžných úprav vzorců apod.)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8532440" y="4513684"/>
            <a:ext cx="36004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925" y="3812641"/>
            <a:ext cx="729615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66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1" y="866398"/>
            <a:ext cx="8137863" cy="4234185"/>
          </a:xfrm>
        </p:spPr>
        <p:txBody>
          <a:bodyPr>
            <a:normAutofit fontScale="85000" lnSpcReduction="20000"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Východisko</a:t>
            </a:r>
            <a:endParaRPr lang="cs-CZ" sz="2000" b="1" dirty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 řízení organizace potřebuje management PO sledovat nové informace, které dosud nejsou zpracované v žádném systému. Má k dispozici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 daty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který průběžně doplňuje a musí průběžně upravovat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vzorce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Řešení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požádá OAPR o prověření možnosti pravidelného importu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excelu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DWH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případě, že data jsou zpracovatelná, zajistí OAPŘ jejich zpracování (průběžný import) a vytvoří přehledy, grafy…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Výsledek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uživatelé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zobrazení nic nemění, po spuštění reportu/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excelu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se automaticky propojí s DWH, načtou se nová aktualizovaná data, není nutné opravovat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vzorce,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vkládat řádky, upravovat zdroje pro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grafy apod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získá přehledy, na které jsou uživatelé zvyklí a včetně historie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sp>
        <p:nvSpPr>
          <p:cNvPr id="5" name="Tlačítko akce: Návrat 4">
            <a:hlinkClick r:id="rId4" action="ppaction://hlinksldjump" highlightClick="1"/>
          </p:cNvPr>
          <p:cNvSpPr/>
          <p:nvPr/>
        </p:nvSpPr>
        <p:spPr>
          <a:xfrm>
            <a:off x="8388424" y="4585692"/>
            <a:ext cx="360040" cy="28803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11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1" y="866399"/>
            <a:ext cx="8713927" cy="3791302"/>
          </a:xfrm>
        </p:spPr>
        <p:txBody>
          <a:bodyPr>
            <a:normAutofit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400" b="1" dirty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Obecně lze sdílením a centralizací možné dosáhnout: 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optimalizaci cen a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kvality 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snížení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administrativní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zátěže při zajištění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nákupu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vyšší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standardizovatelnost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 validitu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kontrolovatelnost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nákladů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porovnání organizací apod.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200" dirty="0" smtClean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													Ne za každou cenu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025" y="3636906"/>
            <a:ext cx="714375" cy="933450"/>
          </a:xfrm>
          <a:prstGeom prst="rect">
            <a:avLst/>
          </a:prstGeom>
        </p:spPr>
      </p:pic>
      <p:sp>
        <p:nvSpPr>
          <p:cNvPr id="11" name="Tlačítko akce: Dopředu nebo Další 10">
            <a:hlinkClick r:id="" action="ppaction://hlinkshowjump?jump=nextslide" highlightClick="1"/>
          </p:cNvPr>
          <p:cNvSpPr/>
          <p:nvPr/>
        </p:nvSpPr>
        <p:spPr>
          <a:xfrm>
            <a:off x="8532440" y="5017740"/>
            <a:ext cx="14696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" action="ppaction://hlinkshowjump?jump=previousslide" highlightClick="1"/>
          </p:cNvPr>
          <p:cNvSpPr/>
          <p:nvPr/>
        </p:nvSpPr>
        <p:spPr>
          <a:xfrm>
            <a:off x="8178196" y="5017740"/>
            <a:ext cx="138220" cy="22435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57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1" y="866398"/>
            <a:ext cx="8713927" cy="4234185"/>
          </a:xfrm>
        </p:spPr>
        <p:txBody>
          <a:bodyPr>
            <a:normAutofit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400" b="1" dirty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2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Možností je víc (v závislosti na typu služby):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kompletní interní zajištění vlastními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zaměstnanci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interní zajištění vlastními zaměstnanci s metodickou podporou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KrÚ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interní zajištění vlastními zaměstnanci s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využitím externí služby</a:t>
            </a: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Ø"/>
            </a:pP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Projektová kancelář Kraje Vysočina, příspěvková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organizace,</a:t>
            </a:r>
            <a:endParaRPr lang="cs-CZ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Ø"/>
            </a:pP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cizí dodavatel,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sdílení služby mezi organizacemi.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200" dirty="0" smtClean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Ne vždy jsou tyto varianty vhodné k použití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3807563"/>
            <a:ext cx="714375" cy="933450"/>
          </a:xfrm>
          <a:prstGeom prst="rect">
            <a:avLst/>
          </a:prstGeom>
        </p:spPr>
      </p:pic>
      <p:sp>
        <p:nvSpPr>
          <p:cNvPr id="12" name="Tlačítko akce: Dopředu nebo Další 11">
            <a:hlinkClick r:id="" action="ppaction://hlinkshowjump?jump=nextslide" highlightClick="1"/>
          </p:cNvPr>
          <p:cNvSpPr/>
          <p:nvPr/>
        </p:nvSpPr>
        <p:spPr>
          <a:xfrm>
            <a:off x="8532440" y="5017740"/>
            <a:ext cx="14696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Zpět nebo Předchozí 12">
            <a:hlinkClick r:id="" action="ppaction://hlinkshowjump?jump=previousslide" highlightClick="1"/>
          </p:cNvPr>
          <p:cNvSpPr/>
          <p:nvPr/>
        </p:nvSpPr>
        <p:spPr>
          <a:xfrm>
            <a:off x="8178196" y="5017740"/>
            <a:ext cx="138220" cy="22435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69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1" y="866398"/>
            <a:ext cx="8713927" cy="4234185"/>
          </a:xfrm>
        </p:spPr>
        <p:txBody>
          <a:bodyPr>
            <a:normAutofit lnSpcReduction="10000"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Sdílení služby mezi zřizovanými organizacemi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1500" b="1" dirty="0" smtClean="0"/>
              <a:t>Jakým způsobem realizovat:</a:t>
            </a: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500" dirty="0" smtClean="0"/>
              <a:t>sdílení služeb, ve kterých má jedna PO dostatečný potenciál (personál,  kapacity prostorové, technické, znalostní, odbornostní), které druhé chybí (např. </a:t>
            </a:r>
            <a:r>
              <a:rPr lang="cs-CZ" sz="1500" dirty="0"/>
              <a:t>sdílení specializovaných vozidel </a:t>
            </a:r>
            <a:r>
              <a:rPr lang="cs-CZ" sz="1500" dirty="0" smtClean="0"/>
              <a:t>s</a:t>
            </a:r>
            <a:r>
              <a:rPr lang="cs-CZ" sz="1500" dirty="0"/>
              <a:t> plošinou, </a:t>
            </a:r>
            <a:r>
              <a:rPr lang="cs-CZ" sz="1500" dirty="0" smtClean="0"/>
              <a:t>vícemístná vozidla, </a:t>
            </a:r>
            <a:r>
              <a:rPr lang="cs-CZ" sz="1500" dirty="0"/>
              <a:t>traktory, </a:t>
            </a:r>
            <a:r>
              <a:rPr lang="cs-CZ" sz="1500" dirty="0" smtClean="0"/>
              <a:t>autobusy, praní </a:t>
            </a:r>
            <a:r>
              <a:rPr lang="cs-CZ" sz="1500" dirty="0"/>
              <a:t>a opravy prádla, </a:t>
            </a:r>
            <a:r>
              <a:rPr lang="cs-CZ" sz="1500" dirty="0" smtClean="0"/>
              <a:t>stravování…)</a:t>
            </a: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600" dirty="0"/>
              <a:t>sdílení kapacit s jinými příspěvkovými organizacemi zřizovaných krajem mimo oblast sociálních služeb</a:t>
            </a:r>
            <a:endParaRPr lang="cs-CZ" sz="1500" dirty="0"/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1500" b="1" dirty="0"/>
              <a:t>Důvody, které brání využití sdílení služby: </a:t>
            </a: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500" dirty="0"/>
              <a:t>dojezdové </a:t>
            </a:r>
            <a:r>
              <a:rPr lang="cs-CZ" sz="1500" dirty="0" smtClean="0"/>
              <a:t>vzdálenosti</a:t>
            </a:r>
            <a:endParaRPr lang="cs-CZ" sz="1500" dirty="0"/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500" dirty="0" smtClean="0"/>
              <a:t>logistika </a:t>
            </a:r>
            <a:endParaRPr lang="cs-CZ" sz="1500" dirty="0" smtClean="0"/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500" dirty="0" smtClean="0"/>
              <a:t>vymezení odpovědnosti</a:t>
            </a:r>
            <a:endParaRPr lang="cs-CZ" sz="1500" dirty="0" smtClean="0"/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500" dirty="0" smtClean="0"/>
              <a:t>zvýšená </a:t>
            </a:r>
            <a:r>
              <a:rPr lang="cs-CZ" sz="1500" dirty="0"/>
              <a:t>administrativní </a:t>
            </a:r>
            <a:r>
              <a:rPr lang="cs-CZ" sz="1500" dirty="0" smtClean="0"/>
              <a:t>zátěž </a:t>
            </a:r>
            <a:endParaRPr lang="cs-CZ" sz="1500" dirty="0" smtClean="0"/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b="1" dirty="0" smtClean="0"/>
              <a:t>Proč</a:t>
            </a:r>
            <a:r>
              <a:rPr lang="cs-CZ" b="1" dirty="0" smtClean="0"/>
              <a:t>:</a:t>
            </a: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400" dirty="0"/>
              <a:t>individuální přístup ke </a:t>
            </a:r>
            <a:r>
              <a:rPr lang="cs-CZ" sz="1400" dirty="0" smtClean="0"/>
              <a:t>klientovi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sp>
        <p:nvSpPr>
          <p:cNvPr id="10" name="Tlačítko akce: Dopředu nebo Další 9">
            <a:hlinkClick r:id="" action="ppaction://hlinkshowjump?jump=nextslide" highlightClick="1"/>
          </p:cNvPr>
          <p:cNvSpPr/>
          <p:nvPr/>
        </p:nvSpPr>
        <p:spPr>
          <a:xfrm>
            <a:off x="8532440" y="5017740"/>
            <a:ext cx="14696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Zpět nebo Předchozí 11">
            <a:hlinkClick r:id="" action="ppaction://hlinkshowjump?jump=previousslide" highlightClick="1"/>
          </p:cNvPr>
          <p:cNvSpPr/>
          <p:nvPr/>
        </p:nvSpPr>
        <p:spPr>
          <a:xfrm>
            <a:off x="8178196" y="5017740"/>
            <a:ext cx="138220" cy="22435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10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2" y="866399"/>
            <a:ext cx="8065854" cy="3287246"/>
          </a:xfrm>
        </p:spPr>
        <p:txBody>
          <a:bodyPr>
            <a:normAutofit fontScale="92500" lnSpcReduction="10000"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Externí </a:t>
            </a:r>
            <a:r>
              <a:rPr lang="cs-CZ" sz="2000" b="1" dirty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 </a:t>
            </a: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organizace</a:t>
            </a:r>
            <a:endParaRPr lang="cs-CZ" sz="2400" b="1" dirty="0" smtClean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Lze zvážit pouze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případě: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praní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opravy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prádla (</a:t>
            </a:r>
            <a:r>
              <a:rPr lang="cs-CZ" dirty="0" smtClean="0"/>
              <a:t>pouze u </a:t>
            </a:r>
            <a:r>
              <a:rPr lang="cs-CZ" dirty="0"/>
              <a:t>ložního </a:t>
            </a:r>
            <a:r>
              <a:rPr lang="cs-CZ" dirty="0" smtClean="0"/>
              <a:t>prádla</a:t>
            </a:r>
            <a:r>
              <a:rPr lang="cs-CZ" dirty="0" smtClean="0"/>
              <a:t>)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úklid </a:t>
            </a: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detailní </a:t>
            </a:r>
            <a:r>
              <a:rPr lang="cs-CZ" dirty="0"/>
              <a:t>porovnání cen úklidových </a:t>
            </a:r>
            <a:r>
              <a:rPr lang="cs-CZ" dirty="0" smtClean="0"/>
              <a:t>služeb</a:t>
            </a: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vyspecifikovat </a:t>
            </a:r>
            <a:r>
              <a:rPr lang="cs-CZ" dirty="0"/>
              <a:t>parametry úklidu, které budou vycházet z hygienických a dezinfekčních plánů a zavedené praxe </a:t>
            </a:r>
            <a:r>
              <a:rPr lang="cs-CZ" dirty="0" smtClean="0"/>
              <a:t>organizace</a:t>
            </a:r>
            <a:endParaRPr lang="cs-CZ" dirty="0"/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vybrané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vzdělávací aktivity (mimo vzdělávání řidičů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právní a poradenské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servis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údržba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775" y="795599"/>
            <a:ext cx="857250" cy="933450"/>
          </a:xfrm>
          <a:prstGeom prst="rect">
            <a:avLst/>
          </a:prstGeom>
        </p:spPr>
      </p:pic>
      <p:sp>
        <p:nvSpPr>
          <p:cNvPr id="11" name="Tlačítko akce: Dopředu nebo Další 10">
            <a:hlinkClick r:id="" action="ppaction://hlinkshowjump?jump=nextslide" highlightClick="1"/>
          </p:cNvPr>
          <p:cNvSpPr/>
          <p:nvPr/>
        </p:nvSpPr>
        <p:spPr>
          <a:xfrm>
            <a:off x="8532440" y="5017740"/>
            <a:ext cx="14696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Zpět nebo Předchozí 12">
            <a:hlinkClick r:id="" action="ppaction://hlinkshowjump?jump=previousslide" highlightClick="1"/>
          </p:cNvPr>
          <p:cNvSpPr/>
          <p:nvPr/>
        </p:nvSpPr>
        <p:spPr>
          <a:xfrm>
            <a:off x="8178196" y="5017740"/>
            <a:ext cx="138220" cy="22435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1" y="817486"/>
            <a:ext cx="8690079" cy="4234185"/>
          </a:xfrm>
        </p:spPr>
        <p:txBody>
          <a:bodyPr>
            <a:normAutofit fontScale="77500" lnSpcReduction="20000"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 </a:t>
            </a:r>
            <a:r>
              <a:rPr lang="cs-CZ" sz="2000" b="1" dirty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zajištění vlastními zaměstnanci s metodickou podporou </a:t>
            </a:r>
            <a:r>
              <a:rPr lang="cs-CZ" sz="2000" b="1" dirty="0" err="1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KrÚ</a:t>
            </a:r>
            <a:endParaRPr lang="cs-CZ" sz="2000" b="1" dirty="0" smtClean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b="1" dirty="0" smtClean="0"/>
              <a:t>Jakým způsobem realizovat:</a:t>
            </a: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vlastní zaměstnanci PO</a:t>
            </a: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zřizovatelský odbor (zřizovatelské činnosti, odborná problematika</a:t>
            </a:r>
            <a:r>
              <a:rPr lang="cs-CZ" dirty="0" smtClean="0"/>
              <a:t>)</a:t>
            </a:r>
            <a:endParaRPr lang="cs-CZ" dirty="0" smtClean="0"/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odbor analýz a podpory řízení (Pravidla, které řeší vztahy mezi PO a krajem, Portál PO, IDM, veřejné zakázky, kybernetická bezpečnost, DNS, Nákupní portál Kraje Vysočina, EZAK, data, datový sklad, výkazy sociálních služeb, e-</a:t>
            </a:r>
            <a:r>
              <a:rPr lang="cs-CZ" dirty="0" err="1" smtClean="0"/>
              <a:t>learning</a:t>
            </a:r>
            <a:r>
              <a:rPr lang="cs-CZ" dirty="0" smtClean="0"/>
              <a:t>)</a:t>
            </a:r>
            <a:endParaRPr lang="cs-CZ" dirty="0" smtClean="0"/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odbor informatiky (HW, telefonie, viz. Sdílené služby</a:t>
            </a:r>
            <a:r>
              <a:rPr lang="cs-CZ" dirty="0" smtClean="0"/>
              <a:t>)</a:t>
            </a:r>
            <a:endParaRPr lang="cs-CZ" dirty="0" smtClean="0"/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odbor ekonomický (účetnictví, metodika k výkaznictví</a:t>
            </a:r>
            <a:r>
              <a:rPr lang="cs-CZ" dirty="0" smtClean="0"/>
              <a:t>)</a:t>
            </a:r>
            <a:endParaRPr lang="cs-CZ" dirty="0" smtClean="0"/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oddělení řízení lidských zdrojů (centralizované vzdělávání, </a:t>
            </a:r>
            <a:r>
              <a:rPr lang="cs-CZ" dirty="0" smtClean="0"/>
              <a:t>personalistika)</a:t>
            </a:r>
            <a:endParaRPr lang="cs-CZ" dirty="0" smtClean="0"/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oddělení </a:t>
            </a:r>
            <a:r>
              <a:rPr lang="cs-CZ" dirty="0"/>
              <a:t>právní a krajského živnostenského </a:t>
            </a:r>
            <a:r>
              <a:rPr lang="cs-CZ" dirty="0" smtClean="0"/>
              <a:t>úřadu (smlouvy, právní zastoupení v případě sporů</a:t>
            </a:r>
            <a:r>
              <a:rPr lang="cs-CZ" dirty="0" smtClean="0"/>
              <a:t>)</a:t>
            </a:r>
            <a:endParaRPr lang="cs-CZ" dirty="0" smtClean="0"/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odbor regionálního rozvoje (energetika)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b="1" dirty="0" smtClean="0"/>
              <a:t>Důvody</a:t>
            </a:r>
            <a:r>
              <a:rPr lang="cs-CZ" b="1" dirty="0"/>
              <a:t>, které brání využití sdílení </a:t>
            </a:r>
            <a:r>
              <a:rPr lang="cs-CZ" b="1" dirty="0" smtClean="0"/>
              <a:t>služby: </a:t>
            </a: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nejsou žádné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b="1" dirty="0" smtClean="0"/>
              <a:t>Proč:</a:t>
            </a: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sdílení dobré praxe</a:t>
            </a: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metodika z jednoho zdroje</a:t>
            </a: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využití datového potenciálu k minimalizaci administrace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6376" y="3577580"/>
            <a:ext cx="3424264" cy="1368151"/>
          </a:xfrm>
          <a:prstGeom prst="rect">
            <a:avLst/>
          </a:prstGeom>
        </p:spPr>
      </p:pic>
      <p:sp>
        <p:nvSpPr>
          <p:cNvPr id="10" name="Tlačítko akce: Dopředu nebo Další 9">
            <a:hlinkClick r:id="" action="ppaction://hlinkshowjump?jump=nextslide" highlightClick="1"/>
          </p:cNvPr>
          <p:cNvSpPr/>
          <p:nvPr/>
        </p:nvSpPr>
        <p:spPr>
          <a:xfrm>
            <a:off x="8532440" y="5017740"/>
            <a:ext cx="14696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Zpět nebo Předchozí 11">
            <a:hlinkClick r:id="" action="ppaction://hlinkshowjump?jump=previousslide" highlightClick="1"/>
          </p:cNvPr>
          <p:cNvSpPr/>
          <p:nvPr/>
        </p:nvSpPr>
        <p:spPr>
          <a:xfrm>
            <a:off x="8178196" y="5017740"/>
            <a:ext cx="138220" cy="22435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9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1" y="866398"/>
            <a:ext cx="8497903" cy="4234185"/>
          </a:xfrm>
        </p:spPr>
        <p:txBody>
          <a:bodyPr>
            <a:normAutofit fontScale="77500" lnSpcReduction="20000"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 </a:t>
            </a:r>
            <a:r>
              <a:rPr lang="cs-CZ" sz="2000" b="1" dirty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zajištění vlastními zaměstnanci s využitím externí </a:t>
            </a: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 PKKV (různý poměr zapojení zainteresovaných stran)</a:t>
            </a:r>
            <a:endParaRPr lang="cs-CZ" sz="2000" b="1" dirty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b="1" dirty="0"/>
              <a:t>Jakým způsobem realizovat</a:t>
            </a:r>
            <a:r>
              <a:rPr lang="cs-CZ" b="1" dirty="0" smtClean="0"/>
              <a:t>:</a:t>
            </a:r>
            <a:endParaRPr lang="cs-CZ" b="1" dirty="0"/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PO má zainteresovaného zaměstnance, částečné zapojení PKKV  - jde </a:t>
            </a:r>
            <a:r>
              <a:rPr lang="cs-CZ" dirty="0"/>
              <a:t>o činnosti (různý stupeň úrovně</a:t>
            </a:r>
            <a:r>
              <a:rPr lang="cs-CZ" dirty="0" smtClean="0"/>
              <a:t>):</a:t>
            </a:r>
            <a:endParaRPr lang="cs-CZ" dirty="0"/>
          </a:p>
          <a:p>
            <a:pPr marL="892175" lvl="2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/>
              <a:t>projektový management</a:t>
            </a:r>
          </a:p>
          <a:p>
            <a:pPr marL="892175" lvl="2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/>
              <a:t>veřejné zakázky	</a:t>
            </a:r>
          </a:p>
          <a:p>
            <a:pPr marL="892175" lvl="2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/>
              <a:t>finanční kontrola	</a:t>
            </a:r>
          </a:p>
          <a:p>
            <a:pPr marL="892175" lvl="2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/>
              <a:t>Spisová služba	</a:t>
            </a:r>
          </a:p>
          <a:p>
            <a:pPr marL="892175" lvl="2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/>
              <a:t>GDPR	</a:t>
            </a:r>
          </a:p>
          <a:p>
            <a:pPr marL="892175" lvl="2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err="1"/>
              <a:t>Facility</a:t>
            </a:r>
            <a:r>
              <a:rPr lang="cs-CZ" dirty="0"/>
              <a:t> management</a:t>
            </a: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služba je pro příspěvkové organizace bezplatná, činnost PKKV je napojena na rozpočet PKKV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b="1" dirty="0"/>
              <a:t>Důvody, které brání využití sdílení služby: </a:t>
            </a: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kapacitní možnosti PO a PKKV</a:t>
            </a: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b="1" dirty="0" smtClean="0"/>
              <a:t>Proč:</a:t>
            </a: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/>
              <a:t>SW versus </a:t>
            </a:r>
            <a:r>
              <a:rPr lang="cs-CZ" dirty="0" smtClean="0"/>
              <a:t>metodika</a:t>
            </a: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/>
              <a:t>sdílení dobré praxe</a:t>
            </a:r>
          </a:p>
          <a:p>
            <a:pPr marL="549275" lvl="1" indent="-28575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dirty="0" smtClean="0"/>
              <a:t>využití odborného potenciálu zainteresovaných</a:t>
            </a:r>
            <a:endParaRPr lang="cs-CZ" dirty="0"/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pic>
        <p:nvPicPr>
          <p:cNvPr id="6" name="Obrázek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6988" y="4168091"/>
            <a:ext cx="2028825" cy="457200"/>
          </a:xfrm>
          <a:prstGeom prst="rect">
            <a:avLst/>
          </a:prstGeom>
        </p:spPr>
      </p:pic>
      <p:pic>
        <p:nvPicPr>
          <p:cNvPr id="10" name="Obrázek 9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56351" y="3649588"/>
            <a:ext cx="2009775" cy="419100"/>
          </a:xfrm>
          <a:prstGeom prst="rect">
            <a:avLst/>
          </a:prstGeom>
        </p:spPr>
      </p:pic>
      <p:sp>
        <p:nvSpPr>
          <p:cNvPr id="11" name="Tlačítko akce: Dopředu nebo Další 10">
            <a:hlinkClick r:id="" action="ppaction://hlinkshowjump?jump=nextslide" highlightClick="1"/>
          </p:cNvPr>
          <p:cNvSpPr/>
          <p:nvPr/>
        </p:nvSpPr>
        <p:spPr>
          <a:xfrm>
            <a:off x="8532440" y="5017740"/>
            <a:ext cx="14696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Zpět nebo Předchozí 12">
            <a:hlinkClick r:id="" action="ppaction://hlinkshowjump?jump=previousslide" highlightClick="1"/>
          </p:cNvPr>
          <p:cNvSpPr/>
          <p:nvPr/>
        </p:nvSpPr>
        <p:spPr>
          <a:xfrm>
            <a:off x="8178196" y="5017740"/>
            <a:ext cx="138220" cy="22435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02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4945731"/>
            <a:ext cx="9144000" cy="769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0561" y="866398"/>
            <a:ext cx="8497903" cy="4234185"/>
          </a:xfrm>
        </p:spPr>
        <p:txBody>
          <a:bodyPr>
            <a:normAutofit/>
          </a:bodyPr>
          <a:lstStyle/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r>
              <a:rPr lang="cs-CZ" sz="2000" b="1" dirty="0" smtClean="0">
                <a:solidFill>
                  <a:srgbClr val="25A9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Nástroje pro žádost o službu</a:t>
            </a:r>
            <a:endParaRPr lang="cs-CZ" sz="2000" b="1" dirty="0">
              <a:solidFill>
                <a:srgbClr val="25A9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400" b="1" u="sng" dirty="0" smtClean="0">
                <a:hlinkClick r:id="rId2"/>
              </a:rPr>
              <a:t>portalpo@kr-vysocina.cz</a:t>
            </a:r>
            <a:r>
              <a:rPr lang="cs-CZ" sz="2400" b="1" u="sng" dirty="0" smtClean="0"/>
              <a:t> – </a:t>
            </a:r>
            <a:r>
              <a:rPr lang="cs-CZ" sz="2400" dirty="0" smtClean="0"/>
              <a:t>obecné požadavky (hot line)</a:t>
            </a: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Portál PO</a:t>
            </a: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sdělení (výběr z přednastavených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sdílené SW služby dostupné mé organizaci (zejména služby, které poskytuje OI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sdílené SW služby dostupné mé organizaci, které poskytuje PKKV (zavedení SW CROSEUS, EMA+)</a:t>
            </a:r>
          </a:p>
          <a:p>
            <a:pPr marL="1292225" lvl="3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r>
              <a:rPr lang="cs-CZ" sz="1650" dirty="0" smtClean="0">
                <a:latin typeface="Arial" panose="020B0604020202020204" pitchFamily="34" charset="0"/>
                <a:cs typeface="Arial" panose="020B0604020202020204" pitchFamily="34" charset="0"/>
              </a:rPr>
              <a:t>objednávky služeb – sdílené činnosti PKKV</a:t>
            </a:r>
          </a:p>
          <a:p>
            <a:pPr marL="606425" lvl="2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9325" lvl="2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6425" lvl="1" indent="-34290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lvl="1" indent="0" defTabSz="182563" fontAlgn="base">
              <a:lnSpc>
                <a:spcPct val="125000"/>
              </a:lnSpc>
              <a:spcBef>
                <a:spcPct val="0"/>
              </a:spcBef>
              <a:buClr>
                <a:srgbClr val="25A939"/>
              </a:buClr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6588224" y="5178230"/>
            <a:ext cx="2057400" cy="304271"/>
          </a:xfrm>
        </p:spPr>
        <p:txBody>
          <a:bodyPr/>
          <a:lstStyle/>
          <a:p>
            <a:fld id="{EB2F4FDE-84D1-4457-9A13-ADD14C623091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96052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49189"/>
            <a:ext cx="5904656" cy="57606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OPTIMALIZACE SLUŽEB A NÁKUPŮ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91428"/>
            <a:ext cx="1491630" cy="477874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084" y="745241"/>
            <a:ext cx="857250" cy="933450"/>
          </a:xfrm>
          <a:prstGeom prst="rect">
            <a:avLst/>
          </a:prstGeom>
        </p:spPr>
      </p:pic>
      <p:sp>
        <p:nvSpPr>
          <p:cNvPr id="11" name="Tlačítko akce: Dopředu nebo Další 10">
            <a:hlinkClick r:id="" action="ppaction://hlinkshowjump?jump=nextslide" highlightClick="1"/>
          </p:cNvPr>
          <p:cNvSpPr/>
          <p:nvPr/>
        </p:nvSpPr>
        <p:spPr>
          <a:xfrm>
            <a:off x="8532440" y="5017740"/>
            <a:ext cx="146960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Zpět nebo Předchozí 12">
            <a:hlinkClick r:id="" action="ppaction://hlinkshowjump?jump=previousslide" highlightClick="1"/>
          </p:cNvPr>
          <p:cNvSpPr/>
          <p:nvPr/>
        </p:nvSpPr>
        <p:spPr>
          <a:xfrm>
            <a:off x="8178196" y="5017740"/>
            <a:ext cx="138220" cy="22435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3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30352</TotalTime>
  <Words>1869</Words>
  <Application>Microsoft Office PowerPoint</Application>
  <PresentationFormat>Předvádění na obrazovce (16:10)</PresentationFormat>
  <Paragraphs>247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Vlastní návrh</vt:lpstr>
      <vt:lpstr>Aktivita K 1.3 OPTIMALIZACE SLUŽEB A NÁKUPŮ   Dana Buřičová 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  <vt:lpstr>OPTIMALIZACE SLUŽEB A NÁKUPŮ</vt:lpstr>
    </vt:vector>
  </TitlesOfParts>
  <Company>kuji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 prezentace</dc:title>
  <dc:creator>Jakub Novotný</dc:creator>
  <cp:lastModifiedBy>Buřičová Dana Ing.</cp:lastModifiedBy>
  <cp:revision>1039</cp:revision>
  <dcterms:created xsi:type="dcterms:W3CDTF">2005-08-29T05:12:14Z</dcterms:created>
  <dcterms:modified xsi:type="dcterms:W3CDTF">2020-11-10T21:04:34Z</dcterms:modified>
</cp:coreProperties>
</file>