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18"/>
  </p:notesMasterIdLst>
  <p:handoutMasterIdLst>
    <p:handoutMasterId r:id="rId19"/>
  </p:handoutMasterIdLst>
  <p:sldIdLst>
    <p:sldId id="256" r:id="rId2"/>
    <p:sldId id="503" r:id="rId3"/>
    <p:sldId id="501" r:id="rId4"/>
    <p:sldId id="502" r:id="rId5"/>
    <p:sldId id="464" r:id="rId6"/>
    <p:sldId id="465" r:id="rId7"/>
    <p:sldId id="462" r:id="rId8"/>
    <p:sldId id="455" r:id="rId9"/>
    <p:sldId id="504" r:id="rId10"/>
    <p:sldId id="506" r:id="rId11"/>
    <p:sldId id="476" r:id="rId12"/>
    <p:sldId id="475" r:id="rId13"/>
    <p:sldId id="477" r:id="rId14"/>
    <p:sldId id="478" r:id="rId15"/>
    <p:sldId id="494" r:id="rId16"/>
    <p:sldId id="505" r:id="rId17"/>
  </p:sldIdLst>
  <p:sldSz cx="10693400" cy="7561263"/>
  <p:notesSz cx="6858000" cy="9144000"/>
  <p:defaultTextStyle>
    <a:defPPr>
      <a:defRPr lang="cs-CZ"/>
    </a:defPPr>
    <a:lvl1pPr algn="l" rtl="0" fontAlgn="base">
      <a:spcBef>
        <a:spcPct val="20000"/>
      </a:spcBef>
      <a:spcAft>
        <a:spcPct val="0"/>
      </a:spcAft>
      <a:defRPr sz="2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defRPr sz="2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defRPr sz="2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defRPr sz="2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defRPr sz="2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uřičová Dana Ing." initials="BDI" lastIdx="4" clrIdx="0">
    <p:extLst>
      <p:ext uri="{19B8F6BF-5375-455C-9EA6-DF929625EA0E}">
        <p15:presenceInfo xmlns:p15="http://schemas.microsoft.com/office/powerpoint/2012/main" userId="S-1-5-21-2911291989-1281936650-3888358911-9375" providerId="AD"/>
      </p:ext>
    </p:extLst>
  </p:cmAuthor>
  <p:cmAuthor id="2" name="Hadrava Martin Bc." initials="HMB" lastIdx="3" clrIdx="1">
    <p:extLst>
      <p:ext uri="{19B8F6BF-5375-455C-9EA6-DF929625EA0E}">
        <p15:presenceInfo xmlns:p15="http://schemas.microsoft.com/office/powerpoint/2012/main" userId="S-1-5-21-2911291989-1281936650-3888358911-1434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5A939"/>
    <a:srgbClr val="7BDC76"/>
    <a:srgbClr val="333333"/>
    <a:srgbClr val="00A1DA"/>
    <a:srgbClr val="33CC33"/>
    <a:srgbClr val="15B351"/>
    <a:srgbClr val="FF6600"/>
    <a:srgbClr val="6699FF"/>
    <a:srgbClr val="6BA42C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Střední styl 3 – zvýraznění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7AC3CCA-C797-4891-BE02-D94E43425B78}" styleName="Styl Středně sytá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012ECD-51FC-41F1-AA8D-1B2483CD663E}" styleName="Světlý styl 2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Světlý styl 2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29" autoAdjust="0"/>
    <p:restoredTop sz="94737" autoAdjust="0"/>
  </p:normalViewPr>
  <p:slideViewPr>
    <p:cSldViewPr>
      <p:cViewPr varScale="1">
        <p:scale>
          <a:sx n="75" d="100"/>
          <a:sy n="75" d="100"/>
        </p:scale>
        <p:origin x="1272" y="82"/>
      </p:cViewPr>
      <p:guideLst>
        <p:guide orient="horz" pos="2381"/>
        <p:guide pos="3368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9" d="100"/>
          <a:sy n="69" d="100"/>
        </p:scale>
        <p:origin x="79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66C858-8898-4C0B-8EBA-2805AA193E82}" type="doc">
      <dgm:prSet loTypeId="urn:microsoft.com/office/officeart/2005/8/layout/bProcess3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cs-CZ"/>
        </a:p>
      </dgm:t>
    </dgm:pt>
    <dgm:pt modelId="{91B7AC3E-4FC4-413A-9CCA-3FA9D0B1C73D}">
      <dgm:prSet phldrT="[Text]"/>
      <dgm:spPr/>
      <dgm:t>
        <a:bodyPr/>
        <a:lstStyle/>
        <a:p>
          <a:r>
            <a:rPr lang="cs-CZ"/>
            <a:t>etické a morální hodnoty, filozofie vedení</a:t>
          </a:r>
        </a:p>
      </dgm:t>
    </dgm:pt>
    <dgm:pt modelId="{3E31D048-C535-432F-AB16-226642FE7C5A}" type="parTrans" cxnId="{1AF36324-B532-4520-A1D3-5F2C1840423C}">
      <dgm:prSet/>
      <dgm:spPr/>
      <dgm:t>
        <a:bodyPr/>
        <a:lstStyle/>
        <a:p>
          <a:endParaRPr lang="cs-CZ"/>
        </a:p>
      </dgm:t>
    </dgm:pt>
    <dgm:pt modelId="{9EE5BF2F-7425-4BE5-A83B-9E47310AB146}" type="sibTrans" cxnId="{1AF36324-B532-4520-A1D3-5F2C1840423C}">
      <dgm:prSet/>
      <dgm:spPr/>
      <dgm:t>
        <a:bodyPr/>
        <a:lstStyle/>
        <a:p>
          <a:endParaRPr lang="cs-CZ"/>
        </a:p>
      </dgm:t>
    </dgm:pt>
    <dgm:pt modelId="{1C0CF6FD-9F12-4E32-8A57-19CCC0C43F83}">
      <dgm:prSet/>
      <dgm:spPr/>
      <dgm:t>
        <a:bodyPr/>
        <a:lstStyle/>
        <a:p>
          <a:r>
            <a:rPr lang="cs-CZ" dirty="0"/>
            <a:t>organizační uspořádání, stanovení pravomocí a odpovědností</a:t>
          </a:r>
        </a:p>
      </dgm:t>
    </dgm:pt>
    <dgm:pt modelId="{464844B3-71D2-4BBF-B677-25DDE8435C3E}" type="parTrans" cxnId="{0A1E5426-2F60-4BD8-A43C-DE33323808C6}">
      <dgm:prSet/>
      <dgm:spPr/>
      <dgm:t>
        <a:bodyPr/>
        <a:lstStyle/>
        <a:p>
          <a:endParaRPr lang="cs-CZ"/>
        </a:p>
      </dgm:t>
    </dgm:pt>
    <dgm:pt modelId="{0328CA2D-8DC2-4032-A08F-9AA37D1AB582}" type="sibTrans" cxnId="{0A1E5426-2F60-4BD8-A43C-DE33323808C6}">
      <dgm:prSet/>
      <dgm:spPr/>
      <dgm:t>
        <a:bodyPr/>
        <a:lstStyle/>
        <a:p>
          <a:endParaRPr lang="cs-CZ"/>
        </a:p>
      </dgm:t>
    </dgm:pt>
    <dgm:pt modelId="{2F8EAC8F-3AA4-4F90-BFC6-1AC14F488D1E}">
      <dgm:prSet/>
      <dgm:spPr/>
      <dgm:t>
        <a:bodyPr/>
        <a:lstStyle/>
        <a:p>
          <a:r>
            <a:rPr lang="cs-CZ"/>
            <a:t>nastavení vnitřních předpisů</a:t>
          </a:r>
        </a:p>
      </dgm:t>
    </dgm:pt>
    <dgm:pt modelId="{43F9AD34-88D1-4CA0-ADFE-F3EF72D98DA8}" type="parTrans" cxnId="{87B6513E-0363-4AE2-A114-63F0C5622A00}">
      <dgm:prSet/>
      <dgm:spPr/>
      <dgm:t>
        <a:bodyPr/>
        <a:lstStyle/>
        <a:p>
          <a:endParaRPr lang="cs-CZ"/>
        </a:p>
      </dgm:t>
    </dgm:pt>
    <dgm:pt modelId="{28D76550-7C3F-47E5-983A-E77B898443EC}" type="sibTrans" cxnId="{87B6513E-0363-4AE2-A114-63F0C5622A00}">
      <dgm:prSet/>
      <dgm:spPr/>
      <dgm:t>
        <a:bodyPr/>
        <a:lstStyle/>
        <a:p>
          <a:endParaRPr lang="cs-CZ"/>
        </a:p>
      </dgm:t>
    </dgm:pt>
    <dgm:pt modelId="{57BC1769-7D76-4CEB-A9A6-D81C5ADCBCBA}">
      <dgm:prSet/>
      <dgm:spPr>
        <a:solidFill>
          <a:schemeClr val="accent5">
            <a:lumMod val="25000"/>
          </a:schemeClr>
        </a:solidFill>
      </dgm:spPr>
      <dgm:t>
        <a:bodyPr/>
        <a:lstStyle/>
        <a:p>
          <a:r>
            <a:rPr lang="cs-CZ"/>
            <a:t>přiřazení odpovědností a pravomocí jednotlivým úrovním řízení</a:t>
          </a:r>
        </a:p>
      </dgm:t>
    </dgm:pt>
    <dgm:pt modelId="{97A0FE48-0035-4E3E-98A1-A5D53935E143}" type="parTrans" cxnId="{3953FF70-061C-49D5-8EBA-FA510B4F14D0}">
      <dgm:prSet/>
      <dgm:spPr/>
      <dgm:t>
        <a:bodyPr/>
        <a:lstStyle/>
        <a:p>
          <a:endParaRPr lang="cs-CZ"/>
        </a:p>
      </dgm:t>
    </dgm:pt>
    <dgm:pt modelId="{B6146A2F-1BAE-4D23-979A-CAD06ADE8728}" type="sibTrans" cxnId="{3953FF70-061C-49D5-8EBA-FA510B4F14D0}">
      <dgm:prSet/>
      <dgm:spPr/>
      <dgm:t>
        <a:bodyPr/>
        <a:lstStyle/>
        <a:p>
          <a:endParaRPr lang="cs-CZ"/>
        </a:p>
      </dgm:t>
    </dgm:pt>
    <dgm:pt modelId="{180A99D4-11A7-4B2F-BAC8-FCFE90D0DEB2}">
      <dgm:prSet/>
      <dgm:spPr>
        <a:solidFill>
          <a:srgbClr val="92D050"/>
        </a:solidFill>
      </dgm:spPr>
      <dgm:t>
        <a:bodyPr/>
        <a:lstStyle/>
        <a:p>
          <a:r>
            <a:rPr lang="cs-CZ"/>
            <a:t>práce s lidskými zdroji</a:t>
          </a:r>
        </a:p>
      </dgm:t>
    </dgm:pt>
    <dgm:pt modelId="{33A220B5-192F-45CA-96D7-BAC037067EEC}" type="parTrans" cxnId="{C56DF83F-9B76-47B7-8999-3271A96CCDAE}">
      <dgm:prSet/>
      <dgm:spPr/>
      <dgm:t>
        <a:bodyPr/>
        <a:lstStyle/>
        <a:p>
          <a:endParaRPr lang="cs-CZ"/>
        </a:p>
      </dgm:t>
    </dgm:pt>
    <dgm:pt modelId="{C29D0E64-F39F-4C2A-AF68-88045AEA0C4D}" type="sibTrans" cxnId="{C56DF83F-9B76-47B7-8999-3271A96CCDAE}">
      <dgm:prSet/>
      <dgm:spPr/>
      <dgm:t>
        <a:bodyPr/>
        <a:lstStyle/>
        <a:p>
          <a:endParaRPr lang="cs-CZ"/>
        </a:p>
      </dgm:t>
    </dgm:pt>
    <dgm:pt modelId="{536C733C-CC4A-4441-9E75-4EA4500F0530}">
      <dgm:prSet/>
      <dgm:spPr>
        <a:solidFill>
          <a:srgbClr val="33CC33"/>
        </a:solidFill>
      </dgm:spPr>
      <dgm:t>
        <a:bodyPr/>
        <a:lstStyle/>
        <a:p>
          <a:r>
            <a:rPr lang="cs-CZ" dirty="0"/>
            <a:t>způsobilost zaměstnanců k pracovním úkonům</a:t>
          </a:r>
        </a:p>
      </dgm:t>
    </dgm:pt>
    <dgm:pt modelId="{12C0207C-0942-447D-8481-D856484EA3D6}" type="parTrans" cxnId="{08D6AE0F-AFEA-45E4-81EA-E01F76D7F543}">
      <dgm:prSet/>
      <dgm:spPr/>
      <dgm:t>
        <a:bodyPr/>
        <a:lstStyle/>
        <a:p>
          <a:endParaRPr lang="cs-CZ"/>
        </a:p>
      </dgm:t>
    </dgm:pt>
    <dgm:pt modelId="{8E93F1D4-7597-46EA-9295-99C968433C2D}" type="sibTrans" cxnId="{08D6AE0F-AFEA-45E4-81EA-E01F76D7F543}">
      <dgm:prSet/>
      <dgm:spPr/>
      <dgm:t>
        <a:bodyPr/>
        <a:lstStyle/>
        <a:p>
          <a:endParaRPr lang="cs-CZ"/>
        </a:p>
      </dgm:t>
    </dgm:pt>
    <dgm:pt modelId="{B0270BBA-2343-4823-BCFF-A69ABFA60E99}" type="pres">
      <dgm:prSet presAssocID="{2C66C858-8898-4C0B-8EBA-2805AA193E8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BDC4CFDB-E143-4519-A29A-3400760D1585}" type="pres">
      <dgm:prSet presAssocID="{91B7AC3E-4FC4-413A-9CCA-3FA9D0B1C73D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524F818-BE5E-402C-B918-B31E19F9CF4B}" type="pres">
      <dgm:prSet presAssocID="{9EE5BF2F-7425-4BE5-A83B-9E47310AB146}" presName="sibTrans" presStyleLbl="sibTrans1D1" presStyleIdx="0" presStyleCnt="5"/>
      <dgm:spPr/>
      <dgm:t>
        <a:bodyPr/>
        <a:lstStyle/>
        <a:p>
          <a:endParaRPr lang="cs-CZ"/>
        </a:p>
      </dgm:t>
    </dgm:pt>
    <dgm:pt modelId="{CF23DF0E-57DC-4188-9F09-F637892A7E79}" type="pres">
      <dgm:prSet presAssocID="{9EE5BF2F-7425-4BE5-A83B-9E47310AB146}" presName="connectorText" presStyleLbl="sibTrans1D1" presStyleIdx="0" presStyleCnt="5"/>
      <dgm:spPr/>
      <dgm:t>
        <a:bodyPr/>
        <a:lstStyle/>
        <a:p>
          <a:endParaRPr lang="cs-CZ"/>
        </a:p>
      </dgm:t>
    </dgm:pt>
    <dgm:pt modelId="{382639C1-BA48-43DD-B02A-F1BA3DACC764}" type="pres">
      <dgm:prSet presAssocID="{1C0CF6FD-9F12-4E32-8A57-19CCC0C43F83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8106FD9-96CF-45C3-B4FA-B764E667C836}" type="pres">
      <dgm:prSet presAssocID="{0328CA2D-8DC2-4032-A08F-9AA37D1AB582}" presName="sibTrans" presStyleLbl="sibTrans1D1" presStyleIdx="1" presStyleCnt="5"/>
      <dgm:spPr/>
      <dgm:t>
        <a:bodyPr/>
        <a:lstStyle/>
        <a:p>
          <a:endParaRPr lang="cs-CZ"/>
        </a:p>
      </dgm:t>
    </dgm:pt>
    <dgm:pt modelId="{B1F47DCC-3C44-4AAF-9F36-08210F959765}" type="pres">
      <dgm:prSet presAssocID="{0328CA2D-8DC2-4032-A08F-9AA37D1AB582}" presName="connectorText" presStyleLbl="sibTrans1D1" presStyleIdx="1" presStyleCnt="5"/>
      <dgm:spPr/>
      <dgm:t>
        <a:bodyPr/>
        <a:lstStyle/>
        <a:p>
          <a:endParaRPr lang="cs-CZ"/>
        </a:p>
      </dgm:t>
    </dgm:pt>
    <dgm:pt modelId="{8FC16A15-2E1A-4BD9-BBE6-73DA3EA706E0}" type="pres">
      <dgm:prSet presAssocID="{2F8EAC8F-3AA4-4F90-BFC6-1AC14F488D1E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5FD8D16-FE29-4EDE-B1DD-5DC20D1FD249}" type="pres">
      <dgm:prSet presAssocID="{28D76550-7C3F-47E5-983A-E77B898443EC}" presName="sibTrans" presStyleLbl="sibTrans1D1" presStyleIdx="2" presStyleCnt="5"/>
      <dgm:spPr/>
      <dgm:t>
        <a:bodyPr/>
        <a:lstStyle/>
        <a:p>
          <a:endParaRPr lang="cs-CZ"/>
        </a:p>
      </dgm:t>
    </dgm:pt>
    <dgm:pt modelId="{C55202E7-C4A3-4EB4-8537-4343240EC099}" type="pres">
      <dgm:prSet presAssocID="{28D76550-7C3F-47E5-983A-E77B898443EC}" presName="connectorText" presStyleLbl="sibTrans1D1" presStyleIdx="2" presStyleCnt="5"/>
      <dgm:spPr/>
      <dgm:t>
        <a:bodyPr/>
        <a:lstStyle/>
        <a:p>
          <a:endParaRPr lang="cs-CZ"/>
        </a:p>
      </dgm:t>
    </dgm:pt>
    <dgm:pt modelId="{B15C4373-CC29-41CF-B3FB-A2DFB59AC861}" type="pres">
      <dgm:prSet presAssocID="{57BC1769-7D76-4CEB-A9A6-D81C5ADCBCBA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2BC3D7A-71B7-48D4-821A-7986054ED32F}" type="pres">
      <dgm:prSet presAssocID="{B6146A2F-1BAE-4D23-979A-CAD06ADE8728}" presName="sibTrans" presStyleLbl="sibTrans1D1" presStyleIdx="3" presStyleCnt="5"/>
      <dgm:spPr/>
      <dgm:t>
        <a:bodyPr/>
        <a:lstStyle/>
        <a:p>
          <a:endParaRPr lang="cs-CZ"/>
        </a:p>
      </dgm:t>
    </dgm:pt>
    <dgm:pt modelId="{E6CE39C0-003B-487B-8926-E47656D96D34}" type="pres">
      <dgm:prSet presAssocID="{B6146A2F-1BAE-4D23-979A-CAD06ADE8728}" presName="connectorText" presStyleLbl="sibTrans1D1" presStyleIdx="3" presStyleCnt="5"/>
      <dgm:spPr/>
      <dgm:t>
        <a:bodyPr/>
        <a:lstStyle/>
        <a:p>
          <a:endParaRPr lang="cs-CZ"/>
        </a:p>
      </dgm:t>
    </dgm:pt>
    <dgm:pt modelId="{3ECD42B5-4E19-4819-87D7-3A8FD124A74E}" type="pres">
      <dgm:prSet presAssocID="{180A99D4-11A7-4B2F-BAC8-FCFE90D0DEB2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2C65FAD-4E88-498E-A11C-52B77634BB90}" type="pres">
      <dgm:prSet presAssocID="{C29D0E64-F39F-4C2A-AF68-88045AEA0C4D}" presName="sibTrans" presStyleLbl="sibTrans1D1" presStyleIdx="4" presStyleCnt="5"/>
      <dgm:spPr/>
      <dgm:t>
        <a:bodyPr/>
        <a:lstStyle/>
        <a:p>
          <a:endParaRPr lang="cs-CZ"/>
        </a:p>
      </dgm:t>
    </dgm:pt>
    <dgm:pt modelId="{47C97B92-6386-42A4-984E-19AAD66AB419}" type="pres">
      <dgm:prSet presAssocID="{C29D0E64-F39F-4C2A-AF68-88045AEA0C4D}" presName="connectorText" presStyleLbl="sibTrans1D1" presStyleIdx="4" presStyleCnt="5"/>
      <dgm:spPr/>
      <dgm:t>
        <a:bodyPr/>
        <a:lstStyle/>
        <a:p>
          <a:endParaRPr lang="cs-CZ"/>
        </a:p>
      </dgm:t>
    </dgm:pt>
    <dgm:pt modelId="{C22429CE-C6BA-40E4-B018-2DBCD030E307}" type="pres">
      <dgm:prSet presAssocID="{536C733C-CC4A-4441-9E75-4EA4500F0530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1AF36324-B532-4520-A1D3-5F2C1840423C}" srcId="{2C66C858-8898-4C0B-8EBA-2805AA193E82}" destId="{91B7AC3E-4FC4-413A-9CCA-3FA9D0B1C73D}" srcOrd="0" destOrd="0" parTransId="{3E31D048-C535-432F-AB16-226642FE7C5A}" sibTransId="{9EE5BF2F-7425-4BE5-A83B-9E47310AB146}"/>
    <dgm:cxn modelId="{83FCC45A-D499-4AAD-8857-F23938601A8F}" type="presOf" srcId="{180A99D4-11A7-4B2F-BAC8-FCFE90D0DEB2}" destId="{3ECD42B5-4E19-4819-87D7-3A8FD124A74E}" srcOrd="0" destOrd="0" presId="urn:microsoft.com/office/officeart/2005/8/layout/bProcess3"/>
    <dgm:cxn modelId="{5079BC69-9BFE-4C83-9147-DE21AFFBDEDC}" type="presOf" srcId="{C29D0E64-F39F-4C2A-AF68-88045AEA0C4D}" destId="{92C65FAD-4E88-498E-A11C-52B77634BB90}" srcOrd="0" destOrd="0" presId="urn:microsoft.com/office/officeart/2005/8/layout/bProcess3"/>
    <dgm:cxn modelId="{023B654D-2382-42D9-A187-90972FCEBFC8}" type="presOf" srcId="{0328CA2D-8DC2-4032-A08F-9AA37D1AB582}" destId="{F8106FD9-96CF-45C3-B4FA-B764E667C836}" srcOrd="0" destOrd="0" presId="urn:microsoft.com/office/officeart/2005/8/layout/bProcess3"/>
    <dgm:cxn modelId="{2BB97598-A99C-4DEA-8D21-F384DCD72CFA}" type="presOf" srcId="{1C0CF6FD-9F12-4E32-8A57-19CCC0C43F83}" destId="{382639C1-BA48-43DD-B02A-F1BA3DACC764}" srcOrd="0" destOrd="0" presId="urn:microsoft.com/office/officeart/2005/8/layout/bProcess3"/>
    <dgm:cxn modelId="{C56DF83F-9B76-47B7-8999-3271A96CCDAE}" srcId="{2C66C858-8898-4C0B-8EBA-2805AA193E82}" destId="{180A99D4-11A7-4B2F-BAC8-FCFE90D0DEB2}" srcOrd="4" destOrd="0" parTransId="{33A220B5-192F-45CA-96D7-BAC037067EEC}" sibTransId="{C29D0E64-F39F-4C2A-AF68-88045AEA0C4D}"/>
    <dgm:cxn modelId="{B5CCD52C-BD0C-4574-AB44-8F3054C7D7A8}" type="presOf" srcId="{C29D0E64-F39F-4C2A-AF68-88045AEA0C4D}" destId="{47C97B92-6386-42A4-984E-19AAD66AB419}" srcOrd="1" destOrd="0" presId="urn:microsoft.com/office/officeart/2005/8/layout/bProcess3"/>
    <dgm:cxn modelId="{3B3BBC73-A482-41FB-B0AC-5DD3934DDF5F}" type="presOf" srcId="{2C66C858-8898-4C0B-8EBA-2805AA193E82}" destId="{B0270BBA-2343-4823-BCFF-A69ABFA60E99}" srcOrd="0" destOrd="0" presId="urn:microsoft.com/office/officeart/2005/8/layout/bProcess3"/>
    <dgm:cxn modelId="{08C2B25E-D013-4E42-B9A5-2CD129329321}" type="presOf" srcId="{0328CA2D-8DC2-4032-A08F-9AA37D1AB582}" destId="{B1F47DCC-3C44-4AAF-9F36-08210F959765}" srcOrd="1" destOrd="0" presId="urn:microsoft.com/office/officeart/2005/8/layout/bProcess3"/>
    <dgm:cxn modelId="{87B6513E-0363-4AE2-A114-63F0C5622A00}" srcId="{2C66C858-8898-4C0B-8EBA-2805AA193E82}" destId="{2F8EAC8F-3AA4-4F90-BFC6-1AC14F488D1E}" srcOrd="2" destOrd="0" parTransId="{43F9AD34-88D1-4CA0-ADFE-F3EF72D98DA8}" sibTransId="{28D76550-7C3F-47E5-983A-E77B898443EC}"/>
    <dgm:cxn modelId="{19BBEDFC-A55F-4708-B123-B519390DD692}" type="presOf" srcId="{9EE5BF2F-7425-4BE5-A83B-9E47310AB146}" destId="{5524F818-BE5E-402C-B918-B31E19F9CF4B}" srcOrd="0" destOrd="0" presId="urn:microsoft.com/office/officeart/2005/8/layout/bProcess3"/>
    <dgm:cxn modelId="{7D4127C7-6787-43F9-B0E7-2D29D5A7FE10}" type="presOf" srcId="{28D76550-7C3F-47E5-983A-E77B898443EC}" destId="{C5FD8D16-FE29-4EDE-B1DD-5DC20D1FD249}" srcOrd="0" destOrd="0" presId="urn:microsoft.com/office/officeart/2005/8/layout/bProcess3"/>
    <dgm:cxn modelId="{E324406B-323B-42F0-ACA8-59CBA15DB870}" type="presOf" srcId="{536C733C-CC4A-4441-9E75-4EA4500F0530}" destId="{C22429CE-C6BA-40E4-B018-2DBCD030E307}" srcOrd="0" destOrd="0" presId="urn:microsoft.com/office/officeart/2005/8/layout/bProcess3"/>
    <dgm:cxn modelId="{9A7BA9F6-3681-4960-9EC9-B0B7FED1FF4B}" type="presOf" srcId="{91B7AC3E-4FC4-413A-9CCA-3FA9D0B1C73D}" destId="{BDC4CFDB-E143-4519-A29A-3400760D1585}" srcOrd="0" destOrd="0" presId="urn:microsoft.com/office/officeart/2005/8/layout/bProcess3"/>
    <dgm:cxn modelId="{08D6AE0F-AFEA-45E4-81EA-E01F76D7F543}" srcId="{2C66C858-8898-4C0B-8EBA-2805AA193E82}" destId="{536C733C-CC4A-4441-9E75-4EA4500F0530}" srcOrd="5" destOrd="0" parTransId="{12C0207C-0942-447D-8481-D856484EA3D6}" sibTransId="{8E93F1D4-7597-46EA-9295-99C968433C2D}"/>
    <dgm:cxn modelId="{FBD18AEC-714C-4773-9689-E0968253672C}" type="presOf" srcId="{B6146A2F-1BAE-4D23-979A-CAD06ADE8728}" destId="{A2BC3D7A-71B7-48D4-821A-7986054ED32F}" srcOrd="0" destOrd="0" presId="urn:microsoft.com/office/officeart/2005/8/layout/bProcess3"/>
    <dgm:cxn modelId="{7B68DDB9-F988-406B-AC66-1F1B9D16FB17}" type="presOf" srcId="{57BC1769-7D76-4CEB-A9A6-D81C5ADCBCBA}" destId="{B15C4373-CC29-41CF-B3FB-A2DFB59AC861}" srcOrd="0" destOrd="0" presId="urn:microsoft.com/office/officeart/2005/8/layout/bProcess3"/>
    <dgm:cxn modelId="{3953FF70-061C-49D5-8EBA-FA510B4F14D0}" srcId="{2C66C858-8898-4C0B-8EBA-2805AA193E82}" destId="{57BC1769-7D76-4CEB-A9A6-D81C5ADCBCBA}" srcOrd="3" destOrd="0" parTransId="{97A0FE48-0035-4E3E-98A1-A5D53935E143}" sibTransId="{B6146A2F-1BAE-4D23-979A-CAD06ADE8728}"/>
    <dgm:cxn modelId="{9731BD0A-166B-40DB-8D04-88DFF80037AA}" type="presOf" srcId="{2F8EAC8F-3AA4-4F90-BFC6-1AC14F488D1E}" destId="{8FC16A15-2E1A-4BD9-BBE6-73DA3EA706E0}" srcOrd="0" destOrd="0" presId="urn:microsoft.com/office/officeart/2005/8/layout/bProcess3"/>
    <dgm:cxn modelId="{A4233CD5-FC22-48E2-95D1-A8F863CA9E55}" type="presOf" srcId="{28D76550-7C3F-47E5-983A-E77B898443EC}" destId="{C55202E7-C4A3-4EB4-8537-4343240EC099}" srcOrd="1" destOrd="0" presId="urn:microsoft.com/office/officeart/2005/8/layout/bProcess3"/>
    <dgm:cxn modelId="{0A1E5426-2F60-4BD8-A43C-DE33323808C6}" srcId="{2C66C858-8898-4C0B-8EBA-2805AA193E82}" destId="{1C0CF6FD-9F12-4E32-8A57-19CCC0C43F83}" srcOrd="1" destOrd="0" parTransId="{464844B3-71D2-4BBF-B677-25DDE8435C3E}" sibTransId="{0328CA2D-8DC2-4032-A08F-9AA37D1AB582}"/>
    <dgm:cxn modelId="{FB00683F-7C00-4B2C-B654-DB87356D2C30}" type="presOf" srcId="{9EE5BF2F-7425-4BE5-A83B-9E47310AB146}" destId="{CF23DF0E-57DC-4188-9F09-F637892A7E79}" srcOrd="1" destOrd="0" presId="urn:microsoft.com/office/officeart/2005/8/layout/bProcess3"/>
    <dgm:cxn modelId="{15DD9993-7287-4C6C-BB9A-17643AB57FC9}" type="presOf" srcId="{B6146A2F-1BAE-4D23-979A-CAD06ADE8728}" destId="{E6CE39C0-003B-487B-8926-E47656D96D34}" srcOrd="1" destOrd="0" presId="urn:microsoft.com/office/officeart/2005/8/layout/bProcess3"/>
    <dgm:cxn modelId="{31CA09EB-C203-4869-855A-51B09AAC66F8}" type="presParOf" srcId="{B0270BBA-2343-4823-BCFF-A69ABFA60E99}" destId="{BDC4CFDB-E143-4519-A29A-3400760D1585}" srcOrd="0" destOrd="0" presId="urn:microsoft.com/office/officeart/2005/8/layout/bProcess3"/>
    <dgm:cxn modelId="{8DBA92D9-27A5-4D62-8333-80F2825436B2}" type="presParOf" srcId="{B0270BBA-2343-4823-BCFF-A69ABFA60E99}" destId="{5524F818-BE5E-402C-B918-B31E19F9CF4B}" srcOrd="1" destOrd="0" presId="urn:microsoft.com/office/officeart/2005/8/layout/bProcess3"/>
    <dgm:cxn modelId="{C21FED8D-1CAE-4394-BC75-2F4D8D3A1C9A}" type="presParOf" srcId="{5524F818-BE5E-402C-B918-B31E19F9CF4B}" destId="{CF23DF0E-57DC-4188-9F09-F637892A7E79}" srcOrd="0" destOrd="0" presId="urn:microsoft.com/office/officeart/2005/8/layout/bProcess3"/>
    <dgm:cxn modelId="{0FF8726D-82DB-4B99-87DF-B56BAFDC04F8}" type="presParOf" srcId="{B0270BBA-2343-4823-BCFF-A69ABFA60E99}" destId="{382639C1-BA48-43DD-B02A-F1BA3DACC764}" srcOrd="2" destOrd="0" presId="urn:microsoft.com/office/officeart/2005/8/layout/bProcess3"/>
    <dgm:cxn modelId="{8DACE593-F13A-4896-92D3-285A44C83B86}" type="presParOf" srcId="{B0270BBA-2343-4823-BCFF-A69ABFA60E99}" destId="{F8106FD9-96CF-45C3-B4FA-B764E667C836}" srcOrd="3" destOrd="0" presId="urn:microsoft.com/office/officeart/2005/8/layout/bProcess3"/>
    <dgm:cxn modelId="{2B7791C3-44E5-42F4-889A-3B60004B175B}" type="presParOf" srcId="{F8106FD9-96CF-45C3-B4FA-B764E667C836}" destId="{B1F47DCC-3C44-4AAF-9F36-08210F959765}" srcOrd="0" destOrd="0" presId="urn:microsoft.com/office/officeart/2005/8/layout/bProcess3"/>
    <dgm:cxn modelId="{8B195A88-3A5F-46D3-B765-E08A5B15516F}" type="presParOf" srcId="{B0270BBA-2343-4823-BCFF-A69ABFA60E99}" destId="{8FC16A15-2E1A-4BD9-BBE6-73DA3EA706E0}" srcOrd="4" destOrd="0" presId="urn:microsoft.com/office/officeart/2005/8/layout/bProcess3"/>
    <dgm:cxn modelId="{493FCFDF-5090-4FE5-977D-4D5125E59F2D}" type="presParOf" srcId="{B0270BBA-2343-4823-BCFF-A69ABFA60E99}" destId="{C5FD8D16-FE29-4EDE-B1DD-5DC20D1FD249}" srcOrd="5" destOrd="0" presId="urn:microsoft.com/office/officeart/2005/8/layout/bProcess3"/>
    <dgm:cxn modelId="{78450861-CFB5-4FFD-B583-8F729FD3A814}" type="presParOf" srcId="{C5FD8D16-FE29-4EDE-B1DD-5DC20D1FD249}" destId="{C55202E7-C4A3-4EB4-8537-4343240EC099}" srcOrd="0" destOrd="0" presId="urn:microsoft.com/office/officeart/2005/8/layout/bProcess3"/>
    <dgm:cxn modelId="{D7BEC6CA-D9F9-4D8B-9766-45B37F912A06}" type="presParOf" srcId="{B0270BBA-2343-4823-BCFF-A69ABFA60E99}" destId="{B15C4373-CC29-41CF-B3FB-A2DFB59AC861}" srcOrd="6" destOrd="0" presId="urn:microsoft.com/office/officeart/2005/8/layout/bProcess3"/>
    <dgm:cxn modelId="{3D6EC1A8-B793-4330-A275-44DACC8A2C74}" type="presParOf" srcId="{B0270BBA-2343-4823-BCFF-A69ABFA60E99}" destId="{A2BC3D7A-71B7-48D4-821A-7986054ED32F}" srcOrd="7" destOrd="0" presId="urn:microsoft.com/office/officeart/2005/8/layout/bProcess3"/>
    <dgm:cxn modelId="{E17D4319-6E84-46A5-B3DE-0ECB951FDE45}" type="presParOf" srcId="{A2BC3D7A-71B7-48D4-821A-7986054ED32F}" destId="{E6CE39C0-003B-487B-8926-E47656D96D34}" srcOrd="0" destOrd="0" presId="urn:microsoft.com/office/officeart/2005/8/layout/bProcess3"/>
    <dgm:cxn modelId="{52006A35-8007-439D-B380-36A4B5D8E1E5}" type="presParOf" srcId="{B0270BBA-2343-4823-BCFF-A69ABFA60E99}" destId="{3ECD42B5-4E19-4819-87D7-3A8FD124A74E}" srcOrd="8" destOrd="0" presId="urn:microsoft.com/office/officeart/2005/8/layout/bProcess3"/>
    <dgm:cxn modelId="{13C7C6DA-8022-4D51-9D70-70D93E4AB196}" type="presParOf" srcId="{B0270BBA-2343-4823-BCFF-A69ABFA60E99}" destId="{92C65FAD-4E88-498E-A11C-52B77634BB90}" srcOrd="9" destOrd="0" presId="urn:microsoft.com/office/officeart/2005/8/layout/bProcess3"/>
    <dgm:cxn modelId="{7A3965E5-1962-4C09-B742-A60E4AA82EFE}" type="presParOf" srcId="{92C65FAD-4E88-498E-A11C-52B77634BB90}" destId="{47C97B92-6386-42A4-984E-19AAD66AB419}" srcOrd="0" destOrd="0" presId="urn:microsoft.com/office/officeart/2005/8/layout/bProcess3"/>
    <dgm:cxn modelId="{579FD78F-D3CC-45DE-A132-6B119C9B35A7}" type="presParOf" srcId="{B0270BBA-2343-4823-BCFF-A69ABFA60E99}" destId="{C22429CE-C6BA-40E4-B018-2DBCD030E307}" srcOrd="10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24F818-BE5E-402C-B918-B31E19F9CF4B}">
      <dsp:nvSpPr>
        <dsp:cNvPr id="0" name=""/>
        <dsp:cNvSpPr/>
      </dsp:nvSpPr>
      <dsp:spPr>
        <a:xfrm>
          <a:off x="2916391" y="842682"/>
          <a:ext cx="63880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38805" y="45720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>
        <a:off x="3219059" y="885055"/>
        <a:ext cx="33470" cy="6694"/>
      </dsp:txXfrm>
    </dsp:sp>
    <dsp:sp modelId="{BDC4CFDB-E143-4519-A29A-3400760D1585}">
      <dsp:nvSpPr>
        <dsp:cNvPr id="0" name=""/>
        <dsp:cNvSpPr/>
      </dsp:nvSpPr>
      <dsp:spPr>
        <a:xfrm>
          <a:off x="7731" y="15264"/>
          <a:ext cx="2910460" cy="174627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100" kern="1200"/>
            <a:t>etické a morální hodnoty, filozofie vedení</a:t>
          </a:r>
        </a:p>
      </dsp:txBody>
      <dsp:txXfrm>
        <a:off x="7731" y="15264"/>
        <a:ext cx="2910460" cy="1746276"/>
      </dsp:txXfrm>
    </dsp:sp>
    <dsp:sp modelId="{F8106FD9-96CF-45C3-B4FA-B764E667C836}">
      <dsp:nvSpPr>
        <dsp:cNvPr id="0" name=""/>
        <dsp:cNvSpPr/>
      </dsp:nvSpPr>
      <dsp:spPr>
        <a:xfrm>
          <a:off x="6496258" y="842682"/>
          <a:ext cx="63880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38805" y="45720"/>
              </a:lnTo>
            </a:path>
          </a:pathLst>
        </a:custGeom>
        <a:noFill/>
        <a:ln w="6350" cap="flat" cmpd="sng" algn="ctr">
          <a:solidFill>
            <a:schemeClr val="accent2">
              <a:hueOff val="-3600000"/>
              <a:satOff val="-12501"/>
              <a:lumOff val="1500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>
        <a:off x="6798925" y="885055"/>
        <a:ext cx="33470" cy="6694"/>
      </dsp:txXfrm>
    </dsp:sp>
    <dsp:sp modelId="{382639C1-BA48-43DD-B02A-F1BA3DACC764}">
      <dsp:nvSpPr>
        <dsp:cNvPr id="0" name=""/>
        <dsp:cNvSpPr/>
      </dsp:nvSpPr>
      <dsp:spPr>
        <a:xfrm>
          <a:off x="3587597" y="15264"/>
          <a:ext cx="2910460" cy="1746276"/>
        </a:xfrm>
        <a:prstGeom prst="rect">
          <a:avLst/>
        </a:prstGeom>
        <a:solidFill>
          <a:schemeClr val="accent2">
            <a:hueOff val="-2880000"/>
            <a:satOff val="-10001"/>
            <a:lumOff val="1200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100" kern="1200" dirty="0"/>
            <a:t>organizační uspořádání, stanovení pravomocí a odpovědností</a:t>
          </a:r>
        </a:p>
      </dsp:txBody>
      <dsp:txXfrm>
        <a:off x="3587597" y="15264"/>
        <a:ext cx="2910460" cy="1746276"/>
      </dsp:txXfrm>
    </dsp:sp>
    <dsp:sp modelId="{C5FD8D16-FE29-4EDE-B1DD-5DC20D1FD249}">
      <dsp:nvSpPr>
        <dsp:cNvPr id="0" name=""/>
        <dsp:cNvSpPr/>
      </dsp:nvSpPr>
      <dsp:spPr>
        <a:xfrm>
          <a:off x="1462961" y="1759741"/>
          <a:ext cx="7159732" cy="638805"/>
        </a:xfrm>
        <a:custGeom>
          <a:avLst/>
          <a:gdLst/>
          <a:ahLst/>
          <a:cxnLst/>
          <a:rect l="0" t="0" r="0" b="0"/>
          <a:pathLst>
            <a:path>
              <a:moveTo>
                <a:pt x="7159732" y="0"/>
              </a:moveTo>
              <a:lnTo>
                <a:pt x="7159732" y="336502"/>
              </a:lnTo>
              <a:lnTo>
                <a:pt x="0" y="336502"/>
              </a:lnTo>
              <a:lnTo>
                <a:pt x="0" y="638805"/>
              </a:lnTo>
            </a:path>
          </a:pathLst>
        </a:custGeom>
        <a:noFill/>
        <a:ln w="6350" cap="flat" cmpd="sng" algn="ctr">
          <a:solidFill>
            <a:schemeClr val="accent2">
              <a:hueOff val="-7200000"/>
              <a:satOff val="-25001"/>
              <a:lumOff val="30001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>
        <a:off x="4863054" y="2075796"/>
        <a:ext cx="359547" cy="6694"/>
      </dsp:txXfrm>
    </dsp:sp>
    <dsp:sp modelId="{8FC16A15-2E1A-4BD9-BBE6-73DA3EA706E0}">
      <dsp:nvSpPr>
        <dsp:cNvPr id="0" name=""/>
        <dsp:cNvSpPr/>
      </dsp:nvSpPr>
      <dsp:spPr>
        <a:xfrm>
          <a:off x="7167464" y="15264"/>
          <a:ext cx="2910460" cy="1746276"/>
        </a:xfrm>
        <a:prstGeom prst="rect">
          <a:avLst/>
        </a:prstGeom>
        <a:solidFill>
          <a:schemeClr val="accent2">
            <a:hueOff val="-5760000"/>
            <a:satOff val="-20001"/>
            <a:lumOff val="2400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100" kern="1200"/>
            <a:t>nastavení vnitřních předpisů</a:t>
          </a:r>
        </a:p>
      </dsp:txBody>
      <dsp:txXfrm>
        <a:off x="7167464" y="15264"/>
        <a:ext cx="2910460" cy="1746276"/>
      </dsp:txXfrm>
    </dsp:sp>
    <dsp:sp modelId="{A2BC3D7A-71B7-48D4-821A-7986054ED32F}">
      <dsp:nvSpPr>
        <dsp:cNvPr id="0" name=""/>
        <dsp:cNvSpPr/>
      </dsp:nvSpPr>
      <dsp:spPr>
        <a:xfrm>
          <a:off x="2916391" y="3258365"/>
          <a:ext cx="63880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38805" y="45720"/>
              </a:lnTo>
            </a:path>
          </a:pathLst>
        </a:custGeom>
        <a:noFill/>
        <a:ln w="6350" cap="flat" cmpd="sng" algn="ctr">
          <a:solidFill>
            <a:schemeClr val="accent2">
              <a:hueOff val="-10800000"/>
              <a:satOff val="-37502"/>
              <a:lumOff val="45001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>
        <a:off x="3219059" y="3300737"/>
        <a:ext cx="33470" cy="6694"/>
      </dsp:txXfrm>
    </dsp:sp>
    <dsp:sp modelId="{B15C4373-CC29-41CF-B3FB-A2DFB59AC861}">
      <dsp:nvSpPr>
        <dsp:cNvPr id="0" name=""/>
        <dsp:cNvSpPr/>
      </dsp:nvSpPr>
      <dsp:spPr>
        <a:xfrm>
          <a:off x="7731" y="2430946"/>
          <a:ext cx="2910460" cy="1746276"/>
        </a:xfrm>
        <a:prstGeom prst="rect">
          <a:avLst/>
        </a:prstGeom>
        <a:solidFill>
          <a:schemeClr val="accent5">
            <a:lumMod val="2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100" kern="1200"/>
            <a:t>přiřazení odpovědností a pravomocí jednotlivým úrovním řízení</a:t>
          </a:r>
        </a:p>
      </dsp:txBody>
      <dsp:txXfrm>
        <a:off x="7731" y="2430946"/>
        <a:ext cx="2910460" cy="1746276"/>
      </dsp:txXfrm>
    </dsp:sp>
    <dsp:sp modelId="{92C65FAD-4E88-498E-A11C-52B77634BB90}">
      <dsp:nvSpPr>
        <dsp:cNvPr id="0" name=""/>
        <dsp:cNvSpPr/>
      </dsp:nvSpPr>
      <dsp:spPr>
        <a:xfrm>
          <a:off x="6496258" y="3258365"/>
          <a:ext cx="63880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38805" y="45720"/>
              </a:lnTo>
            </a:path>
          </a:pathLst>
        </a:custGeom>
        <a:noFill/>
        <a:ln w="6350" cap="flat" cmpd="sng" algn="ctr">
          <a:solidFill>
            <a:schemeClr val="accent2">
              <a:hueOff val="-14400000"/>
              <a:satOff val="-50003"/>
              <a:lumOff val="60001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>
        <a:off x="6798925" y="3300737"/>
        <a:ext cx="33470" cy="6694"/>
      </dsp:txXfrm>
    </dsp:sp>
    <dsp:sp modelId="{3ECD42B5-4E19-4819-87D7-3A8FD124A74E}">
      <dsp:nvSpPr>
        <dsp:cNvPr id="0" name=""/>
        <dsp:cNvSpPr/>
      </dsp:nvSpPr>
      <dsp:spPr>
        <a:xfrm>
          <a:off x="3587597" y="2430946"/>
          <a:ext cx="2910460" cy="1746276"/>
        </a:xfrm>
        <a:prstGeom prst="rect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100" kern="1200"/>
            <a:t>práce s lidskými zdroji</a:t>
          </a:r>
        </a:p>
      </dsp:txBody>
      <dsp:txXfrm>
        <a:off x="3587597" y="2430946"/>
        <a:ext cx="2910460" cy="1746276"/>
      </dsp:txXfrm>
    </dsp:sp>
    <dsp:sp modelId="{C22429CE-C6BA-40E4-B018-2DBCD030E307}">
      <dsp:nvSpPr>
        <dsp:cNvPr id="0" name=""/>
        <dsp:cNvSpPr/>
      </dsp:nvSpPr>
      <dsp:spPr>
        <a:xfrm>
          <a:off x="7167464" y="2430946"/>
          <a:ext cx="2910460" cy="1746276"/>
        </a:xfrm>
        <a:prstGeom prst="rect">
          <a:avLst/>
        </a:prstGeom>
        <a:solidFill>
          <a:srgbClr val="33CC3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100" kern="1200" dirty="0"/>
            <a:t>způsobilost zaměstnanců k pracovním úkonům</a:t>
          </a:r>
        </a:p>
      </dsp:txBody>
      <dsp:txXfrm>
        <a:off x="7167464" y="2430946"/>
        <a:ext cx="2910460" cy="17462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/>
            </a:lvl1pPr>
          </a:lstStyle>
          <a:p>
            <a:endParaRPr lang="cs-CZ" altLang="cs-CZ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/>
            </a:lvl1pPr>
          </a:lstStyle>
          <a:p>
            <a:endParaRPr lang="cs-CZ" altLang="cs-CZ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/>
            </a:lvl1pPr>
          </a:lstStyle>
          <a:p>
            <a:endParaRPr lang="cs-CZ" altLang="cs-CZ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/>
            </a:lvl1pPr>
          </a:lstStyle>
          <a:p>
            <a:fld id="{AEC3E3F2-CA45-4591-A93B-38FFECCB6992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572773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/>
            </a:lvl1pPr>
          </a:lstStyle>
          <a:p>
            <a:endParaRPr lang="cs-CZ" altLang="cs-CZ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/>
            </a:lvl1pPr>
          </a:lstStyle>
          <a:p>
            <a:endParaRPr lang="cs-CZ" altLang="cs-CZ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04888" y="685800"/>
            <a:ext cx="4848225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/>
            </a:lvl1pPr>
          </a:lstStyle>
          <a:p>
            <a:endParaRPr lang="cs-CZ" altLang="cs-CZ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/>
            </a:lvl1pPr>
          </a:lstStyle>
          <a:p>
            <a:fld id="{8B55B8EB-63ED-4B16-97AE-805CDBA14ED0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0055914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5B8EB-63ED-4B16-97AE-805CDBA14ED0}" type="slidenum">
              <a:rPr lang="cs-CZ" altLang="cs-CZ" smtClean="0"/>
              <a:pPr/>
              <a:t>1</a:t>
            </a:fld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299901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sz="1200" dirty="0" smtClean="0">
                <a:ea typeface="Times New Roman" panose="02020603050405020304" pitchFamily="18" charset="0"/>
              </a:rPr>
              <a:t>Rada Kraje Vysočina řeší problematiku </a:t>
            </a:r>
            <a:r>
              <a:rPr lang="cs-CZ" sz="1200" b="1" dirty="0" smtClean="0">
                <a:ea typeface="Times New Roman" panose="02020603050405020304" pitchFamily="18" charset="0"/>
              </a:rPr>
              <a:t>systémového přístupu k řízení příspěvkových organizací </a:t>
            </a:r>
            <a:r>
              <a:rPr lang="cs-CZ" sz="1200" dirty="0" smtClean="0">
                <a:ea typeface="Times New Roman" panose="02020603050405020304" pitchFamily="18" charset="0"/>
              </a:rPr>
              <a:t>(dále také „PO“)</a:t>
            </a:r>
            <a:r>
              <a:rPr lang="cs-CZ" sz="1200" b="1" dirty="0" smtClean="0">
                <a:ea typeface="Times New Roman" panose="02020603050405020304" pitchFamily="18" charset="0"/>
              </a:rPr>
              <a:t> a uplatňování principů korporátního řízení</a:t>
            </a:r>
            <a:r>
              <a:rPr lang="cs-CZ" sz="1200" dirty="0" smtClean="0">
                <a:ea typeface="Times New Roman" panose="02020603050405020304" pitchFamily="18" charset="0"/>
              </a:rPr>
              <a:t> již od roku 2011, a to následujícími kroky:</a:t>
            </a:r>
            <a:endParaRPr lang="cs-CZ" sz="12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lvl="0" indent="-285750">
              <a:lnSpc>
                <a:spcPct val="107000"/>
              </a:lnSpc>
              <a:spcAft>
                <a:spcPts val="200"/>
              </a:spcAft>
              <a:buClr>
                <a:srgbClr val="6BA42C"/>
              </a:buClr>
              <a:buFont typeface="Arial" panose="020B0604020202020204" pitchFamily="34" charset="0"/>
              <a:buChar char="•"/>
            </a:pPr>
            <a:r>
              <a:rPr lang="cs-CZ" sz="12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Projektem Zefektivnění řízení příspěvkových organizací zřizovatelem (KVALITA 09) byla nastavena Strategie korporátního řízení a její implementace</a:t>
            </a:r>
          </a:p>
          <a:p>
            <a:pPr marL="285750" indent="-285750">
              <a:lnSpc>
                <a:spcPct val="107000"/>
              </a:lnSpc>
              <a:spcAft>
                <a:spcPts val="200"/>
              </a:spcAft>
              <a:buClr>
                <a:srgbClr val="6BA42C"/>
              </a:buClr>
              <a:buFont typeface="Arial" panose="020B0604020202020204" pitchFamily="34" charset="0"/>
              <a:buChar char="•"/>
            </a:pPr>
            <a:r>
              <a:rPr lang="cs-CZ" sz="1200" b="1" dirty="0" smtClean="0">
                <a:solidFill>
                  <a:srgbClr val="6BA42C"/>
                </a:solidFill>
              </a:rPr>
              <a:t>Programovým prohlášením Rady KV 2016 – 2020, které definuje priority pro oblast efektivního korporátního řízení zejména v těchto oblastech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b="1" dirty="0" smtClean="0"/>
              <a:t>oblast financování a rozpočtu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b="1" dirty="0" smtClean="0"/>
              <a:t>analýza a podpora řízení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B55B8EB-63ED-4B16-97AE-805CDBA14ED0}" type="slidenum">
              <a:rPr lang="cs-CZ" altLang="cs-CZ" smtClean="0"/>
              <a:pPr/>
              <a:t>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337838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B55B8EB-63ED-4B16-97AE-805CDBA14ED0}" type="slidenum">
              <a:rPr lang="cs-CZ" altLang="cs-CZ" smtClean="0"/>
              <a:pPr/>
              <a:t>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892122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B55B8EB-63ED-4B16-97AE-805CDBA14ED0}" type="slidenum">
              <a:rPr lang="cs-CZ" altLang="cs-CZ" smtClean="0"/>
              <a:pPr/>
              <a:t>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630340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§ 25 [DZ]</a:t>
            </a:r>
          </a:p>
          <a:p>
            <a:endParaRPr lang="cs-CZ" dirty="0" smtClean="0"/>
          </a:p>
          <a:p>
            <a:r>
              <a:rPr lang="cs-CZ" dirty="0" smtClean="0"/>
              <a:t>Povinnosti vedoucího orgánu veřejné správy a vedoucích zaměstnanců</a:t>
            </a:r>
          </a:p>
          <a:p>
            <a:endParaRPr lang="cs-CZ" dirty="0" smtClean="0"/>
          </a:p>
          <a:p>
            <a:r>
              <a:rPr lang="cs-CZ" dirty="0" smtClean="0"/>
              <a:t>	(1) Vedoucí orgánu veřejné správy je v rámci své odpovědnosti povinen v tomto orgánu zavést a udržovat vnitřní kontrolní systém, který</a:t>
            </a:r>
          </a:p>
          <a:p>
            <a:r>
              <a:rPr lang="cs-CZ" dirty="0" smtClean="0"/>
              <a:t>a) vytváří podmínky pro hospodárný, efektivní a účelný výkon veřejné správy,</a:t>
            </a:r>
          </a:p>
          <a:p>
            <a:r>
              <a:rPr lang="cs-CZ" dirty="0" smtClean="0"/>
              <a:t> </a:t>
            </a:r>
          </a:p>
          <a:p>
            <a:r>
              <a:rPr lang="cs-CZ" dirty="0" smtClean="0"/>
              <a:t>b) je způsobilý včas zjišťovat, vyhodnocovat a minimalizovat provozní, finanční, právní a jiná rizika vznikající v souvislosti s plněním schválených záměrů a cílů orgánu veřejné správy,</a:t>
            </a:r>
          </a:p>
          <a:p>
            <a:r>
              <a:rPr lang="cs-CZ" dirty="0" smtClean="0"/>
              <a:t> </a:t>
            </a:r>
          </a:p>
          <a:p>
            <a:r>
              <a:rPr lang="cs-CZ" dirty="0" smtClean="0"/>
              <a:t>c) zahrnuje postupy pro včasné podávání informací příslušným úrovním řízení o výskytu závažných nedostatků a o přijímaných a plněných opatřeních k jejich nápravě.</a:t>
            </a:r>
          </a:p>
          <a:p>
            <a:r>
              <a:rPr lang="cs-CZ" dirty="0" smtClean="0"/>
              <a:t> </a:t>
            </a:r>
          </a:p>
          <a:p>
            <a:r>
              <a:rPr lang="cs-CZ" dirty="0" smtClean="0"/>
              <a:t>	(2) Ke splnění povinností podle odstavce 1 vedoucí orgánu veřejné správy vymezí v souladu s § 5 postavení a působnost organizačních složek státu, které nejsou účetními jednotkami podle zvláštního právního předpisu, organizačních složek územních samosprávných celků, organizačních útvarů, vedoucích a ostatních zaměstnanců tak, aby zajistil fungování řídící kontroly a interního auditu. K tomu zejména</a:t>
            </a:r>
          </a:p>
          <a:p>
            <a:r>
              <a:rPr lang="cs-CZ" dirty="0" smtClean="0"/>
              <a:t>a) stanoví rozsah odpovídajících pravomocí a odpovědností vedoucích a ostatních zaměstnanců při nakládání s veřejnými prostředky, včetně úplného a přesného vymezení povinností ve vztahu k jimi plněným úkolům,</a:t>
            </a:r>
          </a:p>
          <a:p>
            <a:r>
              <a:rPr lang="cs-CZ" dirty="0" smtClean="0"/>
              <a:t> </a:t>
            </a:r>
          </a:p>
          <a:p>
            <a:r>
              <a:rPr lang="cs-CZ" dirty="0" smtClean="0"/>
              <a:t>b) zajistí oddělení pravomocí a odpovědností při přípravě, schvalování, provádění a kontrole operací, zejména ve vztahu k výběrovým řízením, uzavírání smluv, vzniku závazků, platbám a vymáhání pohledávek,</a:t>
            </a:r>
          </a:p>
          <a:p>
            <a:r>
              <a:rPr lang="cs-CZ" dirty="0" smtClean="0"/>
              <a:t> </a:t>
            </a:r>
          </a:p>
          <a:p>
            <a:r>
              <a:rPr lang="cs-CZ" dirty="0" smtClean="0"/>
              <a:t>c) zajistí, aby o všech operacích a kontrolách byl proveden záznam a vedena příslušná dokumentace,</a:t>
            </a:r>
          </a:p>
          <a:p>
            <a:r>
              <a:rPr lang="cs-CZ" dirty="0" smtClean="0"/>
              <a:t> </a:t>
            </a:r>
          </a:p>
          <a:p>
            <a:r>
              <a:rPr lang="cs-CZ" dirty="0" smtClean="0"/>
              <a:t>d) přijme veškerá nezbytná opatření k ochraně veřejných prostředků,</a:t>
            </a:r>
          </a:p>
          <a:p>
            <a:r>
              <a:rPr lang="cs-CZ" dirty="0" smtClean="0"/>
              <a:t> </a:t>
            </a:r>
          </a:p>
          <a:p>
            <a:r>
              <a:rPr lang="cs-CZ" dirty="0" smtClean="0"/>
              <a:t>e) zajistí hospodárné, efektivní a účelné využívání veřejných prostředků v souladu se zásadami spolehlivého řízení uvedenými v odstavci 1,</a:t>
            </a:r>
          </a:p>
          <a:p>
            <a:r>
              <a:rPr lang="cs-CZ" dirty="0" smtClean="0"/>
              <a:t> </a:t>
            </a:r>
          </a:p>
          <a:p>
            <a:r>
              <a:rPr lang="cs-CZ" dirty="0" smtClean="0"/>
              <a:t>f) sleduje a zajišťuje plnění rozhodujících úkolů orgánu veřejné správy k dosažení schválených záměrů a cílů.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5B8EB-63ED-4B16-97AE-805CDBA14ED0}" type="slidenum">
              <a:rPr lang="cs-CZ" altLang="cs-CZ" smtClean="0"/>
              <a:pPr/>
              <a:t>7</a:t>
            </a:fld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464280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800" dirty="0"/>
              <a:t>§ 25 [DZ]</a:t>
            </a:r>
          </a:p>
          <a:p>
            <a:endParaRPr lang="cs-CZ" sz="800" dirty="0"/>
          </a:p>
          <a:p>
            <a:r>
              <a:rPr lang="cs-CZ" sz="800" dirty="0"/>
              <a:t>Povinnosti vedoucího orgánu veřejné správy a vedoucích zaměstnanců</a:t>
            </a:r>
          </a:p>
          <a:p>
            <a:r>
              <a:rPr lang="cs-CZ" sz="800" dirty="0"/>
              <a:t>	(1) Vedoucí orgánu veřejné správy je v rámci své odpovědnosti povinen v tomto orgánu zavést a udržovat vnitřní kontrolní systém, který</a:t>
            </a:r>
          </a:p>
          <a:p>
            <a:r>
              <a:rPr lang="cs-CZ" sz="800" dirty="0"/>
              <a:t>a) vytváří podmínky pro hospodárný, efektivní a účelný výkon veřejné správy,</a:t>
            </a:r>
          </a:p>
          <a:p>
            <a:r>
              <a:rPr lang="cs-CZ" sz="800" dirty="0"/>
              <a:t> </a:t>
            </a:r>
            <a:r>
              <a:rPr lang="cs-CZ" sz="800" dirty="0" smtClean="0"/>
              <a:t>b</a:t>
            </a:r>
            <a:r>
              <a:rPr lang="cs-CZ" sz="800" dirty="0"/>
              <a:t>) je způsobilý včas zjišťovat, vyhodnocovat a minimalizovat provozní, finanční, právní a jiná rizika vznikající v souvislosti s plněním schválených záměrů a cílů orgánu veřejné správy,</a:t>
            </a:r>
          </a:p>
          <a:p>
            <a:endParaRPr lang="cs-CZ" sz="800" dirty="0"/>
          </a:p>
          <a:p>
            <a:r>
              <a:rPr lang="cs-CZ" sz="800" dirty="0"/>
              <a:t>c) zahrnuje postupy pro včasné podávání informací příslušným úrovním řízení o výskytu závažných nedostatků a o přijímaných a plněných opatřeních k jejich nápravě.</a:t>
            </a:r>
          </a:p>
          <a:p>
            <a:r>
              <a:rPr lang="cs-CZ" sz="800" dirty="0"/>
              <a:t> </a:t>
            </a:r>
          </a:p>
          <a:p>
            <a:r>
              <a:rPr lang="cs-CZ" sz="800" dirty="0"/>
              <a:t>	(2) Ke splnění povinností podle odstavce 1 vedoucí orgánu veřejné správy vymezí v souladu s § 5 postavení a působnost organizačních složek státu, které nejsou účetními jednotkami podle zvláštního právního předpisu, organizačních složek územních samosprávných celků, organizačních útvarů, vedoucích a ostatních zaměstnanců tak, aby zajistil fungování řídící kontroly a interního auditu. K tomu zejména</a:t>
            </a:r>
          </a:p>
          <a:p>
            <a:r>
              <a:rPr lang="cs-CZ" sz="800" dirty="0"/>
              <a:t>a) stanoví rozsah odpovídajících pravomocí a odpovědností vedoucích a ostatních zaměstnanců při nakládání s veřejnými prostředky, včetně úplného a přesného vymezení povinností ve vztahu k jimi plněným úkolům,</a:t>
            </a:r>
          </a:p>
          <a:p>
            <a:r>
              <a:rPr lang="cs-CZ" sz="800" dirty="0" smtClean="0"/>
              <a:t>b</a:t>
            </a:r>
            <a:r>
              <a:rPr lang="cs-CZ" sz="800" dirty="0"/>
              <a:t>) zajistí oddělení pravomocí a odpovědností při přípravě, schvalování, provádění a kontrole operací, zejména ve vztahu k výběrovým řízením, uzavírání smluv, vzniku závazků, platbám a vymáhání pohledávek,</a:t>
            </a:r>
          </a:p>
          <a:p>
            <a:r>
              <a:rPr lang="cs-CZ" sz="800" dirty="0" smtClean="0"/>
              <a:t>c</a:t>
            </a:r>
            <a:r>
              <a:rPr lang="cs-CZ" sz="800" dirty="0"/>
              <a:t>) zajistí, aby o všech operacích a kontrolách byl proveden záznam a vedena příslušná dokumentace,</a:t>
            </a:r>
          </a:p>
          <a:p>
            <a:r>
              <a:rPr lang="cs-CZ" sz="800" dirty="0" smtClean="0"/>
              <a:t>d</a:t>
            </a:r>
            <a:r>
              <a:rPr lang="cs-CZ" sz="800" dirty="0"/>
              <a:t>) přijme veškerá nezbytná opatření k ochraně veřejných prostředků,</a:t>
            </a:r>
          </a:p>
          <a:p>
            <a:r>
              <a:rPr lang="cs-CZ" sz="800" dirty="0" smtClean="0"/>
              <a:t>e</a:t>
            </a:r>
            <a:r>
              <a:rPr lang="cs-CZ" sz="800" dirty="0"/>
              <a:t>) zajistí hospodárné, efektivní a účelné využívání veřejných prostředků v souladu se zásadami spolehlivého řízení uvedenými v odstavci 1,</a:t>
            </a:r>
          </a:p>
          <a:p>
            <a:r>
              <a:rPr lang="cs-CZ" sz="800" dirty="0" smtClean="0"/>
              <a:t>f</a:t>
            </a:r>
            <a:r>
              <a:rPr lang="cs-CZ" sz="800" dirty="0"/>
              <a:t>) sleduje a zajišťuje plnění rozhodujících úkolů orgánu veřejné správy k dosažení schválených záměrů a cílů.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5B8EB-63ED-4B16-97AE-805CDBA14ED0}" type="slidenum">
              <a:rPr lang="cs-CZ" altLang="cs-CZ" smtClean="0"/>
              <a:pPr/>
              <a:t>8</a:t>
            </a:fld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008644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800" dirty="0"/>
              <a:t>§ 25 [DZ]</a:t>
            </a:r>
          </a:p>
          <a:p>
            <a:endParaRPr lang="cs-CZ" sz="800" dirty="0"/>
          </a:p>
          <a:p>
            <a:r>
              <a:rPr lang="cs-CZ" sz="800" dirty="0"/>
              <a:t>Povinnosti vedoucího orgánu veřejné správy a vedoucích zaměstnanců</a:t>
            </a:r>
          </a:p>
          <a:p>
            <a:r>
              <a:rPr lang="cs-CZ" sz="800" dirty="0"/>
              <a:t>	(1) Vedoucí orgánu veřejné správy je v rámci své odpovědnosti povinen v tomto orgánu zavést a udržovat vnitřní kontrolní systém, který</a:t>
            </a:r>
          </a:p>
          <a:p>
            <a:r>
              <a:rPr lang="cs-CZ" sz="800" dirty="0"/>
              <a:t>a) vytváří podmínky pro hospodárný, efektivní a účelný výkon veřejné správy,</a:t>
            </a:r>
          </a:p>
          <a:p>
            <a:r>
              <a:rPr lang="cs-CZ" sz="800" dirty="0"/>
              <a:t> </a:t>
            </a:r>
            <a:r>
              <a:rPr lang="cs-CZ" sz="800" dirty="0" smtClean="0"/>
              <a:t>b</a:t>
            </a:r>
            <a:r>
              <a:rPr lang="cs-CZ" sz="800" dirty="0"/>
              <a:t>) je způsobilý včas zjišťovat, vyhodnocovat a minimalizovat provozní, finanční, právní a jiná rizika vznikající v souvislosti s plněním schválených záměrů a cílů orgánu veřejné správy,</a:t>
            </a:r>
          </a:p>
          <a:p>
            <a:endParaRPr lang="cs-CZ" sz="800" dirty="0"/>
          </a:p>
          <a:p>
            <a:r>
              <a:rPr lang="cs-CZ" sz="800" dirty="0"/>
              <a:t>c) zahrnuje postupy pro včasné podávání informací příslušným úrovním řízení o výskytu závažných nedostatků a o přijímaných a plněných opatřeních k jejich nápravě.</a:t>
            </a:r>
          </a:p>
          <a:p>
            <a:r>
              <a:rPr lang="cs-CZ" sz="800" dirty="0"/>
              <a:t> </a:t>
            </a:r>
          </a:p>
          <a:p>
            <a:r>
              <a:rPr lang="cs-CZ" sz="800" dirty="0"/>
              <a:t>	(2) Ke splnění povinností podle odstavce 1 vedoucí orgánu veřejné správy vymezí v souladu s § 5 postavení a působnost organizačních složek státu, které nejsou účetními jednotkami podle zvláštního právního předpisu, organizačních složek územních samosprávných celků, organizačních útvarů, vedoucích a ostatních zaměstnanců tak, aby zajistil fungování řídící kontroly a interního auditu. K tomu zejména</a:t>
            </a:r>
          </a:p>
          <a:p>
            <a:r>
              <a:rPr lang="cs-CZ" sz="800" dirty="0"/>
              <a:t>a) stanoví rozsah odpovídajících pravomocí a odpovědností vedoucích a ostatních zaměstnanců při nakládání s veřejnými prostředky, včetně úplného a přesného vymezení povinností ve vztahu k jimi plněným úkolům,</a:t>
            </a:r>
          </a:p>
          <a:p>
            <a:r>
              <a:rPr lang="cs-CZ" sz="800" dirty="0" smtClean="0"/>
              <a:t>b</a:t>
            </a:r>
            <a:r>
              <a:rPr lang="cs-CZ" sz="800" dirty="0"/>
              <a:t>) zajistí oddělení pravomocí a odpovědností při přípravě, schvalování, provádění a kontrole operací, zejména ve vztahu k výběrovým řízením, uzavírání smluv, vzniku závazků, platbám a vymáhání pohledávek,</a:t>
            </a:r>
          </a:p>
          <a:p>
            <a:r>
              <a:rPr lang="cs-CZ" sz="800" dirty="0" smtClean="0"/>
              <a:t>c</a:t>
            </a:r>
            <a:r>
              <a:rPr lang="cs-CZ" sz="800" dirty="0"/>
              <a:t>) zajistí, aby o všech operacích a kontrolách byl proveden záznam a vedena příslušná dokumentace,</a:t>
            </a:r>
          </a:p>
          <a:p>
            <a:r>
              <a:rPr lang="cs-CZ" sz="800" dirty="0" smtClean="0"/>
              <a:t>d</a:t>
            </a:r>
            <a:r>
              <a:rPr lang="cs-CZ" sz="800" dirty="0"/>
              <a:t>) přijme veškerá nezbytná opatření k ochraně veřejných prostředků,</a:t>
            </a:r>
          </a:p>
          <a:p>
            <a:r>
              <a:rPr lang="cs-CZ" sz="800" dirty="0" smtClean="0"/>
              <a:t>e</a:t>
            </a:r>
            <a:r>
              <a:rPr lang="cs-CZ" sz="800" dirty="0"/>
              <a:t>) zajistí hospodárné, efektivní a účelné využívání veřejných prostředků v souladu se zásadami spolehlivého řízení uvedenými v odstavci 1,</a:t>
            </a:r>
          </a:p>
          <a:p>
            <a:r>
              <a:rPr lang="cs-CZ" sz="800" dirty="0" smtClean="0"/>
              <a:t>f</a:t>
            </a:r>
            <a:r>
              <a:rPr lang="cs-CZ" sz="800" dirty="0"/>
              <a:t>) sleduje a zajišťuje plnění rozhodujících úkolů orgánu veřejné správy k dosažení schválených záměrů a cílů.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5B8EB-63ED-4B16-97AE-805CDBA14ED0}" type="slidenum">
              <a:rPr lang="cs-CZ" altLang="cs-CZ" smtClean="0"/>
              <a:pPr/>
              <a:t>9</a:t>
            </a:fld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331201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B55B8EB-63ED-4B16-97AE-805CDBA14ED0}" type="slidenum">
              <a:rPr lang="cs-CZ" altLang="cs-CZ" smtClean="0"/>
              <a:pPr/>
              <a:t>10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482058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336675" y="1238250"/>
            <a:ext cx="8020050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36675" y="3971925"/>
            <a:ext cx="8020050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3DDA286-CD39-47F9-B117-B684C6D21162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3B46F4BE-A2A1-4CAD-B125-DC5C16406A5E}" type="datetime1">
              <a:rPr lang="cs-CZ" altLang="cs-CZ" smtClean="0"/>
              <a:t>10.11.2020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11400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92F9DD5-C495-4162-93B6-40682E616A5C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4F051303-D45E-437A-A3BA-D93163BEC3DE}" type="datetime1">
              <a:rPr lang="cs-CZ" altLang="cs-CZ" smtClean="0"/>
              <a:t>10.11.2020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06683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439025" y="177800"/>
            <a:ext cx="1939925" cy="6411913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619250" y="177800"/>
            <a:ext cx="5667375" cy="6411913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12290A8-1D65-4B62-989D-6A316B8A126B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D2F91DF8-12E7-4767-8519-9543A68022EE}" type="datetime1">
              <a:rPr lang="cs-CZ" altLang="cs-CZ" smtClean="0"/>
              <a:t>10.11.2020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03512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B2F4FDE-84D1-4457-9A13-ADD14C623091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8E151AA3-58AA-44A8-811D-05F0EDCB40B6}" type="datetime1">
              <a:rPr lang="cs-CZ" altLang="cs-CZ" smtClean="0"/>
              <a:t>10.11.2020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75009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30250" y="1884363"/>
            <a:ext cx="9221788" cy="314642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30250" y="5059363"/>
            <a:ext cx="9221788" cy="1654175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EDCFFF1-FD6F-4E39-8B52-E71A845E91CF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A05C8143-13CC-485A-BDED-00D1738848A3}" type="datetime1">
              <a:rPr lang="cs-CZ" altLang="cs-CZ" smtClean="0"/>
              <a:t>10.11.2020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64762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619250" y="1619250"/>
            <a:ext cx="3803650" cy="49704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575300" y="1619250"/>
            <a:ext cx="3803650" cy="49704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00E2C0A-0B42-45AE-8BA4-41274DB875BA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129BF071-F108-42B1-8422-117E024F7AEF}" type="datetime1">
              <a:rPr lang="cs-CZ" altLang="cs-CZ" smtClean="0"/>
              <a:t>10.11.2020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02435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36600" y="403225"/>
            <a:ext cx="9223375" cy="14605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36600" y="1854200"/>
            <a:ext cx="4524375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736600" y="2762250"/>
            <a:ext cx="4524375" cy="406241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5413375" y="1854200"/>
            <a:ext cx="4546600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413375" y="2762250"/>
            <a:ext cx="4546600" cy="406241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E712F00-3E80-4B38-AC92-FA7E24AD838F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8" name="Zástupný symbol pro datum 7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4C33B0AE-2434-40EB-A3EC-93F6085BA91A}" type="datetime1">
              <a:rPr lang="cs-CZ" altLang="cs-CZ" smtClean="0"/>
              <a:t>10.11.2020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95214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6D9346F-A335-47DE-A1F1-6581B17D7ACD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0626BCD2-442D-4104-9505-E5B567C3A918}" type="datetime1">
              <a:rPr lang="cs-CZ" altLang="cs-CZ" smtClean="0"/>
              <a:t>10.11.2020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17792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D0CCB5D-EB01-4938-AAC4-1E3192F12EF1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B4BBC6D3-E8FA-4FA7-87C7-B793249B4C97}" type="datetime1">
              <a:rPr lang="cs-CZ" altLang="cs-CZ" smtClean="0"/>
              <a:t>10.11.2020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13851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36600" y="504825"/>
            <a:ext cx="3449638" cy="176371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46600" y="1089025"/>
            <a:ext cx="5413375" cy="53736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9638" cy="42021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6154993-E8C8-4CE9-B8FD-43DCD37A5F89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AAFA0D9F-64AC-4EF3-9ECD-2CC9EAA7C0F3}" type="datetime1">
              <a:rPr lang="cs-CZ" altLang="cs-CZ" smtClean="0"/>
              <a:t>10.11.2020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41888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36600" y="504825"/>
            <a:ext cx="3449638" cy="176371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546600" y="1089025"/>
            <a:ext cx="5413375" cy="53736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9638" cy="42021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91693A6-454B-48A9-BEC8-21164C906DFB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FAA91542-1263-4CE1-903E-E571583E7072}" type="datetime1">
              <a:rPr lang="cs-CZ" altLang="cs-CZ" smtClean="0"/>
              <a:t>10.11.2020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96134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5" name="Picture 7" descr="pozadi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3" y="-136525"/>
            <a:ext cx="10902951" cy="7704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32225" y="177800"/>
            <a:ext cx="4235450" cy="433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Nadpis prezentace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19250" y="1619250"/>
            <a:ext cx="7759700" cy="497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Název oddílu – úroveň 1</a:t>
            </a:r>
          </a:p>
          <a:p>
            <a:pPr lvl="1"/>
            <a:r>
              <a:rPr lang="cs-CZ" altLang="cs-CZ" smtClean="0"/>
              <a:t>Text oddílu – úroveň 2</a:t>
            </a:r>
          </a:p>
          <a:p>
            <a:pPr lvl="2"/>
            <a:r>
              <a:rPr lang="cs-CZ" altLang="cs-CZ" smtClean="0"/>
              <a:t>Text oddílu – úroveň 3</a:t>
            </a:r>
          </a:p>
        </p:txBody>
      </p:sp>
      <p:sp>
        <p:nvSpPr>
          <p:cNvPr id="63497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116638" y="7124700"/>
            <a:ext cx="1316037" cy="18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defTabSz="995363">
              <a:spcBef>
                <a:spcPct val="0"/>
              </a:spcBef>
              <a:defRPr sz="1400">
                <a:solidFill>
                  <a:schemeClr val="bg2"/>
                </a:solidFill>
              </a:defRPr>
            </a:lvl1pPr>
          </a:lstStyle>
          <a:p>
            <a:fld id="{2F920A99-3086-4F16-9DF6-862EB8A581A9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63498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778250" y="7124700"/>
            <a:ext cx="1638300" cy="25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defTabSz="995363">
              <a:spcBef>
                <a:spcPct val="0"/>
              </a:spcBef>
              <a:defRPr sz="1400">
                <a:solidFill>
                  <a:schemeClr val="bg2"/>
                </a:solidFill>
              </a:defRPr>
            </a:lvl1pPr>
          </a:lstStyle>
          <a:p>
            <a:fld id="{426A9613-12B8-4592-A1D4-DF2A67CF6A19}" type="datetime1">
              <a:rPr lang="cs-CZ" altLang="cs-CZ" smtClean="0"/>
              <a:t>10.11.2020</a:t>
            </a:fld>
            <a:endParaRPr lang="cs-CZ" altLang="cs-CZ"/>
          </a:p>
        </p:txBody>
      </p:sp>
      <p:pic>
        <p:nvPicPr>
          <p:cNvPr id="63499" name="Picture 11" descr="Logo bar poz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25" y="6948488"/>
            <a:ext cx="1081088" cy="347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sldNum="0" hdr="0" ftr="0"/>
  <p:txStyles>
    <p:titleStyle>
      <a:lvl1pPr algn="l" rtl="0" fontAlgn="base">
        <a:spcBef>
          <a:spcPct val="0"/>
        </a:spcBef>
        <a:spcAft>
          <a:spcPct val="0"/>
        </a:spcAft>
        <a:defRPr sz="2400" b="1" kern="1200">
          <a:solidFill>
            <a:srgbClr val="DDDDDD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rgbClr val="DDDDDD"/>
          </a:solidFill>
          <a:latin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rgbClr val="DDDDDD"/>
          </a:solidFill>
          <a:latin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rgbClr val="DDDDDD"/>
          </a:solidFill>
          <a:latin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rgbClr val="DDDDDD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DDDDDD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DDDDDD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DDDDDD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DDDDDD"/>
          </a:solidFill>
          <a:latin typeface="Arial" panose="020B0604020202020204" pitchFamily="34" charset="0"/>
        </a:defRPr>
      </a:lvl9pPr>
    </p:titleStyle>
    <p:bodyStyle>
      <a:lvl1pPr algn="l" defTabSz="182563" rtl="0" fontAlgn="base">
        <a:lnSpc>
          <a:spcPct val="113000"/>
        </a:lnSpc>
        <a:spcBef>
          <a:spcPct val="0"/>
        </a:spcBef>
        <a:spcAft>
          <a:spcPct val="0"/>
        </a:spcAft>
        <a:defRPr sz="2200" b="1" kern="1200">
          <a:solidFill>
            <a:srgbClr val="25A939"/>
          </a:solidFill>
          <a:latin typeface="+mn-lt"/>
          <a:ea typeface="+mn-ea"/>
          <a:cs typeface="+mn-cs"/>
        </a:defRPr>
      </a:lvl1pPr>
      <a:lvl2pPr marL="720725" indent="-457200" algn="l" defTabSz="182563" rtl="0" fontAlgn="base">
        <a:lnSpc>
          <a:spcPct val="125000"/>
        </a:lnSpc>
        <a:spcBef>
          <a:spcPct val="0"/>
        </a:spcBef>
        <a:spcAft>
          <a:spcPct val="20000"/>
        </a:spcAft>
        <a:buClr>
          <a:srgbClr val="25A939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263525" algn="l" defTabSz="182563" rtl="0" fontAlgn="base">
        <a:spcBef>
          <a:spcPct val="0"/>
        </a:spcBef>
        <a:spcAft>
          <a:spcPct val="0"/>
        </a:spcAft>
        <a:buClr>
          <a:srgbClr val="25A939"/>
        </a:buClr>
        <a:buFont typeface="Wingdings" panose="05000000000000000000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2292350" indent="-228600" algn="l" defTabSz="182563" rtl="0" fontAlgn="base">
        <a:spcBef>
          <a:spcPct val="20000"/>
        </a:spcBef>
        <a:spcAft>
          <a:spcPct val="0"/>
        </a:spcAft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700338" indent="-228600" algn="l" defTabSz="182563" rtl="0" fontAlgn="base">
        <a:spcBef>
          <a:spcPct val="20000"/>
        </a:spcBef>
        <a:spcAft>
          <a:spcPct val="0"/>
        </a:spcAft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V&#344;KS_vyzr&#225;lost_ver2_FIN.docx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hyperlink" Target="N&#225;vod%20na%20zaveden&#237;%20vnit&#345;n&#237;ho%20&#345;&#237;d&#237;c&#237;ho%20a%20kontroln&#237;ho%20syst&#233;mu%20v%20organizac&#237;ch%20z&#345;izovan&#253;ch%20Krajem%20Vyso&#269;ina.docx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9" name="Picture 11" descr="pozadi_uvo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67841"/>
            <a:ext cx="12071827" cy="8530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62324" y="1188343"/>
            <a:ext cx="9289032" cy="4176464"/>
          </a:xfrm>
          <a:noFill/>
        </p:spPr>
        <p:txBody>
          <a:bodyPr wrap="none" anchor="t"/>
          <a:lstStyle/>
          <a:p>
            <a:pPr algn="l"/>
            <a:r>
              <a:rPr lang="cs-CZ" sz="4800" cap="small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výstupy klíčové aktivity </a:t>
            </a:r>
            <a:r>
              <a:rPr lang="cs-CZ" sz="4800" cap="small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br>
              <a:rPr lang="cs-CZ" sz="4800" cap="small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400" b="0" i="1" dirty="0" smtClean="0">
                <a:solidFill>
                  <a:schemeClr val="bg1"/>
                </a:solidFill>
                <a:ea typeface="+mn-ea"/>
                <a:cs typeface="+mn-cs"/>
              </a:rPr>
              <a:t>3.1.     Analýza </a:t>
            </a:r>
            <a:r>
              <a:rPr lang="cs-CZ" sz="2400" b="0" i="1" dirty="0">
                <a:solidFill>
                  <a:schemeClr val="bg1"/>
                </a:solidFill>
                <a:ea typeface="+mn-ea"/>
                <a:cs typeface="+mn-cs"/>
              </a:rPr>
              <a:t>a návrh optimalizace organizačních </a:t>
            </a:r>
            <a:r>
              <a:rPr lang="cs-CZ" sz="2400" b="0" i="1" dirty="0" smtClean="0">
                <a:solidFill>
                  <a:schemeClr val="bg1"/>
                </a:solidFill>
                <a:ea typeface="+mn-ea"/>
                <a:cs typeface="+mn-cs"/>
              </a:rPr>
              <a:t/>
            </a:r>
            <a:br>
              <a:rPr lang="cs-CZ" sz="2400" b="0" i="1" dirty="0" smtClean="0">
                <a:solidFill>
                  <a:schemeClr val="bg1"/>
                </a:solidFill>
                <a:ea typeface="+mn-ea"/>
                <a:cs typeface="+mn-cs"/>
              </a:rPr>
            </a:br>
            <a:r>
              <a:rPr lang="cs-CZ" sz="2400" b="0" i="1" dirty="0" smtClean="0">
                <a:solidFill>
                  <a:schemeClr val="bg1"/>
                </a:solidFill>
                <a:ea typeface="+mn-ea"/>
                <a:cs typeface="+mn-cs"/>
              </a:rPr>
              <a:t>	struktur </a:t>
            </a:r>
            <a:r>
              <a:rPr lang="cs-CZ" sz="2400" b="0" i="1" dirty="0">
                <a:solidFill>
                  <a:schemeClr val="bg1"/>
                </a:solidFill>
                <a:ea typeface="+mn-ea"/>
                <a:cs typeface="+mn-cs"/>
              </a:rPr>
              <a:t>a systémů řízení a vykonávaných </a:t>
            </a:r>
            <a:r>
              <a:rPr lang="cs-CZ" sz="2400" b="0" i="1" dirty="0" smtClean="0">
                <a:solidFill>
                  <a:schemeClr val="bg1"/>
                </a:solidFill>
                <a:ea typeface="+mn-ea"/>
                <a:cs typeface="+mn-cs"/>
              </a:rPr>
              <a:t>činností</a:t>
            </a:r>
            <a:br>
              <a:rPr lang="cs-CZ" sz="2400" b="0" i="1" dirty="0" smtClean="0">
                <a:solidFill>
                  <a:schemeClr val="bg1"/>
                </a:solidFill>
                <a:ea typeface="+mn-ea"/>
                <a:cs typeface="+mn-cs"/>
              </a:rPr>
            </a:br>
            <a:r>
              <a:rPr lang="cs-CZ" sz="2400" b="0" i="1" dirty="0" smtClean="0">
                <a:solidFill>
                  <a:schemeClr val="bg1"/>
                </a:solidFill>
                <a:ea typeface="+mn-ea"/>
                <a:cs typeface="+mn-cs"/>
              </a:rPr>
              <a:t>3.2</a:t>
            </a:r>
            <a:r>
              <a:rPr lang="cs-CZ" sz="2400" b="0" i="1" dirty="0">
                <a:solidFill>
                  <a:schemeClr val="bg1"/>
                </a:solidFill>
                <a:ea typeface="+mn-ea"/>
                <a:cs typeface="+mn-cs"/>
              </a:rPr>
              <a:t>. </a:t>
            </a:r>
            <a:r>
              <a:rPr lang="cs-CZ" sz="2400" b="0" i="1" dirty="0" smtClean="0">
                <a:solidFill>
                  <a:schemeClr val="bg1"/>
                </a:solidFill>
                <a:ea typeface="+mn-ea"/>
                <a:cs typeface="+mn-cs"/>
              </a:rPr>
              <a:t>    Návrh </a:t>
            </a:r>
            <a:r>
              <a:rPr lang="cs-CZ" sz="2400" b="0" i="1" dirty="0">
                <a:solidFill>
                  <a:schemeClr val="bg1"/>
                </a:solidFill>
                <a:ea typeface="+mn-ea"/>
                <a:cs typeface="+mn-cs"/>
              </a:rPr>
              <a:t>standardu smluv, manuál pro uzavírání smluv</a:t>
            </a:r>
            <a:br>
              <a:rPr lang="cs-CZ" sz="2400" b="0" i="1" dirty="0">
                <a:solidFill>
                  <a:schemeClr val="bg1"/>
                </a:solidFill>
                <a:ea typeface="+mn-ea"/>
                <a:cs typeface="+mn-cs"/>
              </a:rPr>
            </a:br>
            <a:r>
              <a:rPr lang="cs-CZ" sz="2400" b="0" i="1" dirty="0" smtClean="0">
                <a:solidFill>
                  <a:schemeClr val="bg1"/>
                </a:solidFill>
                <a:ea typeface="+mn-ea"/>
                <a:cs typeface="+mn-cs"/>
              </a:rPr>
              <a:t>	a </a:t>
            </a:r>
            <a:r>
              <a:rPr lang="cs-CZ" sz="2400" b="0" i="1" dirty="0">
                <a:solidFill>
                  <a:schemeClr val="bg1"/>
                </a:solidFill>
                <a:ea typeface="+mn-ea"/>
                <a:cs typeface="+mn-cs"/>
              </a:rPr>
              <a:t>standard pravidel pro přijímání </a:t>
            </a:r>
            <a:r>
              <a:rPr lang="cs-CZ" sz="2400" b="0" i="1" dirty="0" smtClean="0">
                <a:solidFill>
                  <a:schemeClr val="bg1"/>
                </a:solidFill>
                <a:ea typeface="+mn-ea"/>
                <a:cs typeface="+mn-cs"/>
              </a:rPr>
              <a:t>klienta</a:t>
            </a:r>
            <a:br>
              <a:rPr lang="cs-CZ" sz="2400" b="0" i="1" dirty="0" smtClean="0">
                <a:solidFill>
                  <a:schemeClr val="bg1"/>
                </a:solidFill>
                <a:ea typeface="+mn-ea"/>
                <a:cs typeface="+mn-cs"/>
              </a:rPr>
            </a:br>
            <a:r>
              <a:rPr lang="cs-CZ" sz="2400" dirty="0">
                <a:solidFill>
                  <a:schemeClr val="bg1"/>
                </a:solidFill>
                <a:ea typeface="+mn-ea"/>
                <a:cs typeface="+mn-cs"/>
              </a:rPr>
              <a:t/>
            </a:r>
            <a:br>
              <a:rPr lang="cs-CZ" sz="2400" dirty="0">
                <a:solidFill>
                  <a:schemeClr val="bg1"/>
                </a:solidFill>
                <a:ea typeface="+mn-ea"/>
                <a:cs typeface="+mn-cs"/>
              </a:rPr>
            </a:br>
            <a:r>
              <a:rPr lang="cs-CZ" sz="2400" dirty="0">
                <a:solidFill>
                  <a:schemeClr val="bg1"/>
                </a:solidFill>
                <a:ea typeface="+mn-ea"/>
                <a:cs typeface="+mn-cs"/>
              </a:rPr>
              <a:t>3.3 </a:t>
            </a:r>
            <a:r>
              <a:rPr lang="cs-CZ" sz="2400" dirty="0" smtClean="0">
                <a:solidFill>
                  <a:schemeClr val="bg1"/>
                </a:solidFill>
                <a:ea typeface="+mn-ea"/>
                <a:cs typeface="+mn-cs"/>
              </a:rPr>
              <a:t>	Analýza </a:t>
            </a:r>
            <a:r>
              <a:rPr lang="cs-CZ" sz="2400" dirty="0">
                <a:solidFill>
                  <a:schemeClr val="bg1"/>
                </a:solidFill>
                <a:ea typeface="+mn-ea"/>
                <a:cs typeface="+mn-cs"/>
              </a:rPr>
              <a:t>procesního řízení a kontrolních </a:t>
            </a:r>
            <a:r>
              <a:rPr lang="cs-CZ" sz="2400" dirty="0" smtClean="0">
                <a:solidFill>
                  <a:schemeClr val="bg1"/>
                </a:solidFill>
                <a:ea typeface="+mn-ea"/>
                <a:cs typeface="+mn-cs"/>
              </a:rPr>
              <a:t>mechanizmů</a:t>
            </a:r>
            <a:br>
              <a:rPr lang="cs-CZ" sz="2400" dirty="0" smtClean="0">
                <a:solidFill>
                  <a:schemeClr val="bg1"/>
                </a:solidFill>
                <a:ea typeface="+mn-ea"/>
                <a:cs typeface="+mn-cs"/>
              </a:rPr>
            </a:br>
            <a:r>
              <a:rPr lang="cs-CZ" sz="2400" dirty="0" smtClean="0">
                <a:solidFill>
                  <a:schemeClr val="bg1"/>
                </a:solidFill>
                <a:ea typeface="+mn-ea"/>
                <a:cs typeface="+mn-cs"/>
              </a:rPr>
              <a:t>	a </a:t>
            </a:r>
            <a:r>
              <a:rPr lang="cs-CZ" sz="2400" dirty="0">
                <a:solidFill>
                  <a:schemeClr val="bg1"/>
                </a:solidFill>
                <a:ea typeface="+mn-ea"/>
                <a:cs typeface="+mn-cs"/>
              </a:rPr>
              <a:t>návrh optimalizace procesního řízení </a:t>
            </a:r>
            <a:r>
              <a:rPr lang="cs-CZ" sz="2400" dirty="0" smtClean="0">
                <a:solidFill>
                  <a:schemeClr val="bg1"/>
                </a:solidFill>
                <a:ea typeface="+mn-ea"/>
                <a:cs typeface="+mn-cs"/>
              </a:rPr>
              <a:t/>
            </a:r>
            <a:br>
              <a:rPr lang="cs-CZ" sz="2400" dirty="0" smtClean="0">
                <a:solidFill>
                  <a:schemeClr val="bg1"/>
                </a:solidFill>
                <a:ea typeface="+mn-ea"/>
                <a:cs typeface="+mn-cs"/>
              </a:rPr>
            </a:br>
            <a:r>
              <a:rPr lang="cs-CZ" sz="2400" dirty="0" smtClean="0">
                <a:solidFill>
                  <a:schemeClr val="bg1"/>
                </a:solidFill>
                <a:ea typeface="+mn-ea"/>
                <a:cs typeface="+mn-cs"/>
              </a:rPr>
              <a:t>	a </a:t>
            </a:r>
            <a:r>
              <a:rPr lang="cs-CZ" sz="2400" dirty="0">
                <a:solidFill>
                  <a:schemeClr val="bg1"/>
                </a:solidFill>
                <a:ea typeface="+mn-ea"/>
                <a:cs typeface="+mn-cs"/>
              </a:rPr>
              <a:t>kontrolních </a:t>
            </a:r>
            <a:r>
              <a:rPr lang="cs-CZ" sz="2400" dirty="0" smtClean="0">
                <a:solidFill>
                  <a:schemeClr val="bg1"/>
                </a:solidFill>
                <a:ea typeface="+mn-ea"/>
                <a:cs typeface="+mn-cs"/>
              </a:rPr>
              <a:t>mechanismů</a:t>
            </a:r>
            <a:endParaRPr lang="cs-CZ" altLang="cs-CZ" sz="2400" b="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98628" y="5868863"/>
            <a:ext cx="5994772" cy="368300"/>
          </a:xfrm>
          <a:noFill/>
        </p:spPr>
        <p:txBody>
          <a:bodyPr wrap="none"/>
          <a:lstStyle/>
          <a:p>
            <a:pPr algn="l"/>
            <a:r>
              <a:rPr lang="cs-CZ" altLang="cs-CZ" sz="2200" b="0" dirty="0" smtClean="0">
                <a:solidFill>
                  <a:srgbClr val="DDDDDD"/>
                </a:solidFill>
              </a:rPr>
              <a:t>				Eva Janoušková, garant aktivity 3.3</a:t>
            </a:r>
            <a:endParaRPr lang="cs-CZ" altLang="cs-CZ" sz="2200" b="0" dirty="0">
              <a:solidFill>
                <a:srgbClr val="DDDDDD"/>
              </a:solidFill>
            </a:endParaRPr>
          </a:p>
          <a:p>
            <a:pPr algn="l"/>
            <a:endParaRPr lang="cs-CZ" altLang="cs-CZ" sz="2200" b="0" dirty="0" smtClean="0">
              <a:solidFill>
                <a:srgbClr val="DDDDD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778250" y="-10160"/>
            <a:ext cx="6483028" cy="433388"/>
          </a:xfrm>
        </p:spPr>
        <p:txBody>
          <a:bodyPr/>
          <a:lstStyle/>
          <a:p>
            <a:r>
              <a:rPr lang="cs-CZ" sz="2100" cap="all" dirty="0" smtClean="0"/>
              <a:t>Mezinárodně uznávaná metodologie COSO pro vnitřní řídicí a kontrolní systém</a:t>
            </a:r>
            <a:endParaRPr lang="cs-CZ" sz="2100" cap="all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8E151AA3-58AA-44A8-811D-05F0EDCB40B6}" type="datetime1">
              <a:rPr lang="cs-CZ" altLang="cs-CZ" smtClean="0"/>
              <a:t>10.11.2020</a:t>
            </a:fld>
            <a:endParaRPr lang="cs-CZ" altLang="cs-CZ"/>
          </a:p>
        </p:txBody>
      </p:sp>
      <p:sp>
        <p:nvSpPr>
          <p:cNvPr id="5" name="Mrak 4"/>
          <p:cNvSpPr/>
          <p:nvPr/>
        </p:nvSpPr>
        <p:spPr bwMode="auto">
          <a:xfrm>
            <a:off x="810196" y="2340471"/>
            <a:ext cx="1800200" cy="914400"/>
          </a:xfrm>
          <a:prstGeom prst="cloud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373063" marR="0" indent="-373063" algn="l" defTabSz="99536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3" name="Obrázek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4652" y="1260351"/>
            <a:ext cx="5429820" cy="5023696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286922" y="4229120"/>
            <a:ext cx="4342010" cy="23945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cs-CZ" sz="3200" b="1" cap="all" dirty="0" smtClean="0">
              <a:solidFill>
                <a:srgbClr val="FFC000"/>
              </a:solidFill>
            </a:endParaRPr>
          </a:p>
          <a:p>
            <a:pPr algn="ctr"/>
            <a:r>
              <a:rPr lang="cs-CZ" sz="2800" b="1" cap="all" dirty="0" smtClean="0">
                <a:solidFill>
                  <a:srgbClr val="FFC000"/>
                </a:solidFill>
              </a:rPr>
              <a:t>Vnitřní řídicí a kontrolní systém (VŘKS</a:t>
            </a:r>
            <a:r>
              <a:rPr lang="cs-CZ" sz="2800" b="1" cap="all" dirty="0" smtClean="0">
                <a:solidFill>
                  <a:srgbClr val="FFC000"/>
                </a:solidFill>
              </a:rPr>
              <a:t>) – je to i ten podle zákona …</a:t>
            </a:r>
            <a:endParaRPr lang="cs-CZ" sz="2800" b="1" cap="all" dirty="0">
              <a:solidFill>
                <a:srgbClr val="FFC000"/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60351"/>
            <a:ext cx="4827835" cy="3499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670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121150" y="174625"/>
            <a:ext cx="6410325" cy="587375"/>
          </a:xfrm>
        </p:spPr>
        <p:txBody>
          <a:bodyPr/>
          <a:lstStyle/>
          <a:p>
            <a:pPr eaLnBrk="1" hangingPunct="1"/>
            <a:r>
              <a:rPr lang="cs-CZ" altLang="cs-CZ" sz="2000" dirty="0" smtClean="0"/>
              <a:t>Význam jednotlivých komponent – komponenta 1</a:t>
            </a:r>
          </a:p>
        </p:txBody>
      </p:sp>
      <p:sp>
        <p:nvSpPr>
          <p:cNvPr id="614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45819" y="900311"/>
            <a:ext cx="10242550" cy="5616623"/>
          </a:xfrm>
        </p:spPr>
        <p:txBody>
          <a:bodyPr/>
          <a:lstStyle/>
          <a:p>
            <a:pPr>
              <a:defRPr/>
            </a:pPr>
            <a:r>
              <a:rPr lang="cs-CZ" dirty="0" smtClean="0"/>
              <a:t>Interní/kontrolní prostředí – </a:t>
            </a:r>
            <a:r>
              <a:rPr lang="cs-CZ" dirty="0"/>
              <a:t>komponenta </a:t>
            </a:r>
            <a:r>
              <a:rPr lang="cs-CZ" dirty="0" smtClean="0"/>
              <a:t>1</a:t>
            </a:r>
          </a:p>
          <a:p>
            <a:pPr>
              <a:defRPr/>
            </a:pPr>
            <a:r>
              <a:rPr lang="cs-CZ" sz="2200" dirty="0">
                <a:solidFill>
                  <a:srgbClr val="333333"/>
                </a:solidFill>
              </a:rPr>
              <a:t>	</a:t>
            </a:r>
            <a:r>
              <a:rPr lang="cs-CZ" b="0" dirty="0">
                <a:solidFill>
                  <a:srgbClr val="333333"/>
                </a:solidFill>
              </a:rPr>
              <a:t>„pracovní </a:t>
            </a:r>
            <a:r>
              <a:rPr lang="cs-CZ" b="0" dirty="0" smtClean="0">
                <a:solidFill>
                  <a:srgbClr val="333333"/>
                </a:solidFill>
              </a:rPr>
              <a:t>atmosféra“, </a:t>
            </a:r>
            <a:r>
              <a:rPr lang="cs-CZ" b="0" dirty="0">
                <a:solidFill>
                  <a:srgbClr val="333333"/>
                </a:solidFill>
              </a:rPr>
              <a:t>pod jejímž vlivem zaměstnanci vykonávají svoji činnost a plní kontrolní povinnosti. </a:t>
            </a:r>
            <a:endParaRPr lang="cs-CZ" b="0" dirty="0">
              <a:solidFill>
                <a:srgbClr val="FF0000"/>
              </a:solidFill>
            </a:endParaRP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1128943558"/>
              </p:ext>
            </p:extLst>
          </p:nvPr>
        </p:nvGraphicFramePr>
        <p:xfrm>
          <a:off x="445820" y="2180431"/>
          <a:ext cx="10085656" cy="41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Zástupný symbol pro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6B4B687-73BB-4D2C-B512-17EA4BAC1F3F}" type="datetime1">
              <a:rPr lang="cs-CZ" altLang="cs-CZ" smtClean="0"/>
              <a:t>10.11.2020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3412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121150" y="174625"/>
            <a:ext cx="6410325" cy="587375"/>
          </a:xfrm>
        </p:spPr>
        <p:txBody>
          <a:bodyPr/>
          <a:lstStyle/>
          <a:p>
            <a:pPr eaLnBrk="1" hangingPunct="1"/>
            <a:r>
              <a:rPr lang="cs-CZ" altLang="cs-CZ" sz="2000" dirty="0"/>
              <a:t>Význam jednotlivých komponent – komponenta 2</a:t>
            </a:r>
            <a:endParaRPr lang="cs-CZ" altLang="cs-CZ" sz="2000" dirty="0" smtClean="0"/>
          </a:p>
        </p:txBody>
      </p:sp>
      <p:sp>
        <p:nvSpPr>
          <p:cNvPr id="614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45819" y="900311"/>
            <a:ext cx="10242550" cy="5616623"/>
          </a:xfrm>
        </p:spPr>
        <p:txBody>
          <a:bodyPr/>
          <a:lstStyle/>
          <a:p>
            <a:pPr>
              <a:defRPr/>
            </a:pPr>
            <a:r>
              <a:rPr lang="cs-CZ" dirty="0" smtClean="0"/>
              <a:t>Řízení rizik – komponenta 2</a:t>
            </a:r>
          </a:p>
          <a:p>
            <a:pPr>
              <a:defRPr/>
            </a:pPr>
            <a:endParaRPr lang="cs-CZ" dirty="0"/>
          </a:p>
          <a:p>
            <a:pPr>
              <a:defRPr/>
            </a:pPr>
            <a:endParaRPr lang="cs-CZ" dirty="0" smtClean="0"/>
          </a:p>
          <a:p>
            <a:pPr>
              <a:defRPr/>
            </a:pPr>
            <a:endParaRPr lang="cs-CZ" dirty="0"/>
          </a:p>
          <a:p>
            <a:pPr>
              <a:defRPr/>
            </a:pPr>
            <a:endParaRPr lang="cs-CZ" dirty="0" smtClean="0"/>
          </a:p>
          <a:p>
            <a:pPr>
              <a:defRPr/>
            </a:pPr>
            <a:endParaRPr lang="cs-CZ" dirty="0"/>
          </a:p>
          <a:p>
            <a:pPr>
              <a:defRPr/>
            </a:pPr>
            <a:endParaRPr lang="cs-CZ" dirty="0" smtClean="0"/>
          </a:p>
          <a:p>
            <a:pPr>
              <a:defRPr/>
            </a:pPr>
            <a:endParaRPr lang="cs-CZ" dirty="0"/>
          </a:p>
          <a:p>
            <a:pPr>
              <a:defRPr/>
            </a:pPr>
            <a:endParaRPr lang="cs-CZ" dirty="0" smtClean="0"/>
          </a:p>
          <a:p>
            <a:pPr>
              <a:defRPr/>
            </a:pPr>
            <a:endParaRPr lang="cs-CZ" dirty="0"/>
          </a:p>
          <a:p>
            <a:pPr>
              <a:defRPr/>
            </a:pPr>
            <a:endParaRPr lang="cs-CZ" dirty="0" smtClean="0"/>
          </a:p>
          <a:p>
            <a:pPr>
              <a:defRPr/>
            </a:pPr>
            <a:r>
              <a:rPr lang="cs-CZ" dirty="0"/>
              <a:t>Dosažení cílů není vždy jisté, protože v každém prostředí existuje řada rizik, která dosahování stanovených cílů ohrožují. </a:t>
            </a:r>
          </a:p>
          <a:p>
            <a:pPr marL="0" lvl="4" indent="0">
              <a:lnSpc>
                <a:spcPct val="113000"/>
              </a:lnSpc>
              <a:spcBef>
                <a:spcPct val="0"/>
              </a:spcBef>
              <a:buClr>
                <a:schemeClr val="accent2"/>
              </a:buClr>
              <a:buNone/>
              <a:defRPr/>
            </a:pPr>
            <a:r>
              <a:rPr lang="cs-CZ" sz="2200" dirty="0">
                <a:solidFill>
                  <a:srgbClr val="333333"/>
                </a:solidFill>
              </a:rPr>
              <a:t>	</a:t>
            </a:r>
            <a:endParaRPr lang="cs-CZ" b="0" dirty="0">
              <a:solidFill>
                <a:srgbClr val="FF0000"/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408" y="1369766"/>
            <a:ext cx="9874415" cy="3384376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5093" y="1044327"/>
            <a:ext cx="7622034" cy="5989562"/>
          </a:xfrm>
          <a:prstGeom prst="rect">
            <a:avLst/>
          </a:prstGeom>
        </p:spPr>
      </p:pic>
      <p:sp>
        <p:nvSpPr>
          <p:cNvPr id="2" name="Zástupný symbol pro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87AF486C-4A85-4ED9-BE23-C26BD6B69A0F}" type="datetime1">
              <a:rPr lang="cs-CZ" altLang="cs-CZ" smtClean="0"/>
              <a:t>10.11.2020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93536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121150" y="174625"/>
            <a:ext cx="6410325" cy="587375"/>
          </a:xfrm>
        </p:spPr>
        <p:txBody>
          <a:bodyPr/>
          <a:lstStyle/>
          <a:p>
            <a:pPr eaLnBrk="1" hangingPunct="1"/>
            <a:r>
              <a:rPr lang="cs-CZ" altLang="cs-CZ" sz="2000" dirty="0"/>
              <a:t>Význam jednotlivých komponent – komponenta </a:t>
            </a:r>
            <a:r>
              <a:rPr lang="cs-CZ" altLang="cs-CZ" sz="2000" dirty="0" smtClean="0"/>
              <a:t>3</a:t>
            </a:r>
          </a:p>
        </p:txBody>
      </p:sp>
      <p:sp>
        <p:nvSpPr>
          <p:cNvPr id="614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45819" y="900311"/>
            <a:ext cx="10242550" cy="5616623"/>
          </a:xfrm>
        </p:spPr>
        <p:txBody>
          <a:bodyPr/>
          <a:lstStyle/>
          <a:p>
            <a:pPr>
              <a:defRPr/>
            </a:pPr>
            <a:r>
              <a:rPr lang="cs-CZ" dirty="0" smtClean="0"/>
              <a:t>Kontrolní </a:t>
            </a:r>
            <a:r>
              <a:rPr lang="cs-CZ" dirty="0"/>
              <a:t>činnost – komponenta </a:t>
            </a:r>
            <a:r>
              <a:rPr lang="cs-CZ" dirty="0" smtClean="0"/>
              <a:t>3</a:t>
            </a:r>
          </a:p>
          <a:p>
            <a:pPr>
              <a:defRPr/>
            </a:pPr>
            <a:r>
              <a:rPr lang="cs-CZ" dirty="0" smtClean="0"/>
              <a:t>politiky </a:t>
            </a:r>
            <a:r>
              <a:rPr lang="cs-CZ" dirty="0"/>
              <a:t>a postupy, pravidla a činnosti a nástroje které pomáhají zajišťovat, aby organizace (vedení a ostatní pracovníci) dosahovala cílů a snižovala rizika</a:t>
            </a:r>
            <a:endParaRPr lang="cs-CZ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b="0" dirty="0" smtClean="0">
                <a:solidFill>
                  <a:schemeClr val="tx1"/>
                </a:solidFill>
              </a:rPr>
              <a:t>preventivní kontrolní činnosti - předcházení </a:t>
            </a:r>
            <a:r>
              <a:rPr lang="cs-CZ" b="0" dirty="0">
                <a:solidFill>
                  <a:schemeClr val="tx1"/>
                </a:solidFill>
              </a:rPr>
              <a:t>nežádoucích </a:t>
            </a:r>
            <a:r>
              <a:rPr lang="cs-CZ" b="0" dirty="0" smtClean="0">
                <a:solidFill>
                  <a:schemeClr val="tx1"/>
                </a:solidFill>
              </a:rPr>
              <a:t>stavů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b="0" dirty="0" smtClean="0">
                <a:solidFill>
                  <a:schemeClr val="tx1"/>
                </a:solidFill>
              </a:rPr>
              <a:t>následné </a:t>
            </a:r>
            <a:r>
              <a:rPr lang="cs-CZ" b="0" dirty="0">
                <a:solidFill>
                  <a:schemeClr val="tx1"/>
                </a:solidFill>
              </a:rPr>
              <a:t>kontrolní činnosti </a:t>
            </a:r>
            <a:r>
              <a:rPr lang="cs-CZ" b="0" dirty="0" smtClean="0">
                <a:solidFill>
                  <a:schemeClr val="tx1"/>
                </a:solidFill>
              </a:rPr>
              <a:t>- pouze </a:t>
            </a:r>
            <a:r>
              <a:rPr lang="cs-CZ" b="0" dirty="0">
                <a:solidFill>
                  <a:schemeClr val="tx1"/>
                </a:solidFill>
              </a:rPr>
              <a:t>konstatují, kde k nežádoucímu výsledku </a:t>
            </a:r>
            <a:r>
              <a:rPr lang="cs-CZ" b="0" dirty="0" smtClean="0">
                <a:solidFill>
                  <a:schemeClr val="tx1"/>
                </a:solidFill>
              </a:rPr>
              <a:t>došlo a </a:t>
            </a:r>
            <a:r>
              <a:rPr lang="cs-CZ" b="0" dirty="0">
                <a:solidFill>
                  <a:schemeClr val="tx1"/>
                </a:solidFill>
              </a:rPr>
              <a:t>podávají obraz o kvalitě a funkčnosti preventivních kontrolních činností</a:t>
            </a:r>
            <a:r>
              <a:rPr lang="cs-CZ" b="0" dirty="0" smtClean="0">
                <a:solidFill>
                  <a:schemeClr val="tx1"/>
                </a:solidFill>
              </a:rPr>
              <a:t>.</a:t>
            </a:r>
          </a:p>
          <a:p>
            <a:pPr>
              <a:defRPr/>
            </a:pPr>
            <a:r>
              <a:rPr lang="cs-CZ" dirty="0" smtClean="0">
                <a:solidFill>
                  <a:srgbClr val="333333"/>
                </a:solidFill>
              </a:rPr>
              <a:t>Důležité oblasti pro kontrolu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cs-CZ" sz="2000" dirty="0">
                <a:solidFill>
                  <a:schemeClr val="tx1"/>
                </a:solidFill>
              </a:rPr>
              <a:t>Schvalování finančních </a:t>
            </a:r>
            <a:r>
              <a:rPr lang="cs-CZ" sz="2000" dirty="0" smtClean="0">
                <a:solidFill>
                  <a:schemeClr val="tx1"/>
                </a:solidFill>
              </a:rPr>
              <a:t>operací </a:t>
            </a:r>
            <a:r>
              <a:rPr lang="cs-CZ" sz="2000" b="0" dirty="0" smtClean="0">
                <a:solidFill>
                  <a:schemeClr val="tx1"/>
                </a:solidFill>
              </a:rPr>
              <a:t>– stanoveni postupů </a:t>
            </a:r>
            <a:r>
              <a:rPr lang="cs-CZ" sz="2000" dirty="0">
                <a:solidFill>
                  <a:srgbClr val="333333"/>
                </a:solidFill>
              </a:rPr>
              <a:t>	</a:t>
            </a:r>
            <a:endParaRPr lang="cs-CZ" sz="2000" dirty="0" smtClean="0">
              <a:solidFill>
                <a:srgbClr val="333333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cs-CZ" sz="2000" dirty="0" smtClean="0">
                <a:solidFill>
                  <a:schemeClr val="tx1"/>
                </a:solidFill>
              </a:rPr>
              <a:t>Rozdělení </a:t>
            </a:r>
            <a:r>
              <a:rPr lang="cs-CZ" sz="2000" dirty="0">
                <a:solidFill>
                  <a:schemeClr val="tx1"/>
                </a:solidFill>
              </a:rPr>
              <a:t>odpovědností </a:t>
            </a:r>
            <a:r>
              <a:rPr lang="cs-CZ" sz="2000" b="0" dirty="0" smtClean="0">
                <a:solidFill>
                  <a:schemeClr val="tx1"/>
                </a:solidFill>
              </a:rPr>
              <a:t>(zákonné povinnosti, komunikace s bankou, kalkulace DČ…)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cs-CZ" sz="2000" dirty="0" smtClean="0">
                <a:solidFill>
                  <a:schemeClr val="tx1"/>
                </a:solidFill>
              </a:rPr>
              <a:t>Dokumentování a záznamy </a:t>
            </a:r>
            <a:r>
              <a:rPr lang="cs-CZ" sz="2000" b="0" dirty="0" smtClean="0">
                <a:solidFill>
                  <a:schemeClr val="tx1"/>
                </a:solidFill>
              </a:rPr>
              <a:t>(evidence proběhlých hospodářských operací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cs-CZ" sz="2000" dirty="0" smtClean="0">
                <a:solidFill>
                  <a:schemeClr val="tx1"/>
                </a:solidFill>
              </a:rPr>
              <a:t>Přístup </a:t>
            </a:r>
            <a:r>
              <a:rPr lang="cs-CZ" sz="2000" dirty="0">
                <a:solidFill>
                  <a:schemeClr val="tx1"/>
                </a:solidFill>
              </a:rPr>
              <a:t>k aktivům a </a:t>
            </a:r>
            <a:r>
              <a:rPr lang="cs-CZ" sz="2000" dirty="0" smtClean="0">
                <a:solidFill>
                  <a:schemeClr val="tx1"/>
                </a:solidFill>
              </a:rPr>
              <a:t>dokumentům </a:t>
            </a:r>
            <a:r>
              <a:rPr lang="cs-CZ" sz="2000" b="0" dirty="0" smtClean="0">
                <a:solidFill>
                  <a:schemeClr val="tx1"/>
                </a:solidFill>
              </a:rPr>
              <a:t>– (fyzická ochrana, IT mechanizmy)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chemeClr val="tx1"/>
                </a:solidFill>
              </a:rPr>
              <a:t>Nezávislé následné kontroly </a:t>
            </a:r>
            <a:r>
              <a:rPr lang="cs-CZ" sz="2000" b="0" dirty="0" smtClean="0">
                <a:solidFill>
                  <a:schemeClr val="tx1"/>
                </a:solidFill>
              </a:rPr>
              <a:t>– (párování položek </a:t>
            </a:r>
            <a:r>
              <a:rPr lang="cs-CZ" sz="2000" b="0" dirty="0">
                <a:solidFill>
                  <a:schemeClr val="tx1"/>
                </a:solidFill>
              </a:rPr>
              <a:t>na bankovních výpisech se schválenými příjmovými a výdajovými operacemi</a:t>
            </a:r>
            <a:r>
              <a:rPr lang="cs-CZ" sz="2000" b="0" dirty="0" smtClean="0">
                <a:solidFill>
                  <a:schemeClr val="tx1"/>
                </a:solidFill>
              </a:rPr>
              <a:t>, kontrola efektivnosti </a:t>
            </a:r>
            <a:r>
              <a:rPr lang="cs-CZ" sz="2000" b="0" dirty="0">
                <a:solidFill>
                  <a:schemeClr val="tx1"/>
                </a:solidFill>
              </a:rPr>
              <a:t>prováděných </a:t>
            </a:r>
            <a:r>
              <a:rPr lang="cs-CZ" sz="2000" b="0" dirty="0" smtClean="0">
                <a:solidFill>
                  <a:schemeClr val="tx1"/>
                </a:solidFill>
              </a:rPr>
              <a:t>nákupů, naplňování </a:t>
            </a:r>
            <a:r>
              <a:rPr lang="cs-CZ" sz="2000" b="0" dirty="0">
                <a:solidFill>
                  <a:schemeClr val="tx1"/>
                </a:solidFill>
              </a:rPr>
              <a:t>povinností vyplývajících z interních </a:t>
            </a:r>
            <a:r>
              <a:rPr lang="cs-CZ" sz="2000" b="0" dirty="0" smtClean="0">
                <a:solidFill>
                  <a:schemeClr val="tx1"/>
                </a:solidFill>
              </a:rPr>
              <a:t>předpisů, </a:t>
            </a:r>
            <a:r>
              <a:rPr lang="cs-CZ" sz="2000" b="0" dirty="0">
                <a:solidFill>
                  <a:schemeClr val="tx1"/>
                </a:solidFill>
              </a:rPr>
              <a:t>pohyby skladových evidencí s výkonem </a:t>
            </a:r>
            <a:r>
              <a:rPr lang="cs-CZ" sz="2000" b="0" dirty="0" smtClean="0">
                <a:solidFill>
                  <a:schemeClr val="tx1"/>
                </a:solidFill>
              </a:rPr>
              <a:t>činností...)</a:t>
            </a:r>
            <a:endParaRPr lang="cs-CZ" sz="2000" b="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cs-CZ" sz="2000" b="0" dirty="0">
              <a:solidFill>
                <a:schemeClr val="tx1"/>
              </a:solidFill>
            </a:endParaRP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3AD0E27-E741-49DB-BDA8-9A00BF1640DA}" type="datetime1">
              <a:rPr lang="cs-CZ" altLang="cs-CZ" smtClean="0"/>
              <a:t>10.11.2020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68344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121150" y="174625"/>
            <a:ext cx="6410325" cy="587375"/>
          </a:xfrm>
        </p:spPr>
        <p:txBody>
          <a:bodyPr/>
          <a:lstStyle/>
          <a:p>
            <a:pPr eaLnBrk="1" hangingPunct="1"/>
            <a:r>
              <a:rPr lang="cs-CZ" altLang="cs-CZ" sz="2000" dirty="0"/>
              <a:t>Význam jednotlivých komponent – komponenta </a:t>
            </a:r>
            <a:r>
              <a:rPr lang="cs-CZ" altLang="cs-CZ" sz="2000" dirty="0" smtClean="0"/>
              <a:t>4 a 5</a:t>
            </a:r>
          </a:p>
        </p:txBody>
      </p:sp>
      <p:sp>
        <p:nvSpPr>
          <p:cNvPr id="614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45819" y="900311"/>
            <a:ext cx="10242550" cy="5616623"/>
          </a:xfrm>
        </p:spPr>
        <p:txBody>
          <a:bodyPr/>
          <a:lstStyle/>
          <a:p>
            <a:pPr>
              <a:defRPr/>
            </a:pPr>
            <a:r>
              <a:rPr lang="pl-PL" dirty="0" smtClean="0"/>
              <a:t>Informace </a:t>
            </a:r>
            <a:r>
              <a:rPr lang="pl-PL" dirty="0"/>
              <a:t>a komunikace – komponenta </a:t>
            </a:r>
            <a:r>
              <a:rPr lang="pl-PL" dirty="0" smtClean="0"/>
              <a:t>4</a:t>
            </a:r>
          </a:p>
          <a:p>
            <a:pPr>
              <a:defRPr/>
            </a:pPr>
            <a:r>
              <a:rPr lang="cs-CZ" b="0" dirty="0">
                <a:solidFill>
                  <a:schemeClr val="tx1"/>
                </a:solidFill>
              </a:rPr>
              <a:t>předávání a sdílení </a:t>
            </a:r>
            <a:r>
              <a:rPr lang="cs-CZ" b="0" dirty="0" smtClean="0">
                <a:solidFill>
                  <a:schemeClr val="tx1"/>
                </a:solidFill>
              </a:rPr>
              <a:t>informací</a:t>
            </a:r>
          </a:p>
          <a:p>
            <a:pPr>
              <a:defRPr/>
            </a:pPr>
            <a:endParaRPr lang="cs-CZ" b="0" dirty="0">
              <a:solidFill>
                <a:schemeClr val="tx1"/>
              </a:solidFill>
            </a:endParaRPr>
          </a:p>
          <a:p>
            <a:pPr>
              <a:defRPr/>
            </a:pPr>
            <a:endParaRPr lang="cs-CZ" b="0" dirty="0" smtClean="0">
              <a:solidFill>
                <a:schemeClr val="tx1"/>
              </a:solidFill>
            </a:endParaRPr>
          </a:p>
          <a:p>
            <a:pPr>
              <a:defRPr/>
            </a:pPr>
            <a:endParaRPr lang="cs-CZ" b="0" dirty="0" smtClean="0">
              <a:solidFill>
                <a:schemeClr val="tx1"/>
              </a:solidFill>
            </a:endParaRPr>
          </a:p>
          <a:p>
            <a:pPr>
              <a:defRPr/>
            </a:pPr>
            <a:endParaRPr lang="cs-CZ" b="0" dirty="0">
              <a:solidFill>
                <a:schemeClr val="tx1"/>
              </a:solidFill>
            </a:endParaRPr>
          </a:p>
          <a:p>
            <a:pPr>
              <a:defRPr/>
            </a:pPr>
            <a:endParaRPr lang="cs-CZ" b="0" dirty="0" smtClean="0">
              <a:solidFill>
                <a:schemeClr val="tx1"/>
              </a:solidFill>
            </a:endParaRPr>
          </a:p>
          <a:p>
            <a:pPr>
              <a:defRPr/>
            </a:pPr>
            <a:endParaRPr lang="cs-CZ" b="0" dirty="0">
              <a:solidFill>
                <a:schemeClr val="tx1"/>
              </a:solidFill>
            </a:endParaRPr>
          </a:p>
          <a:p>
            <a:pPr>
              <a:defRPr/>
            </a:pPr>
            <a:endParaRPr lang="cs-CZ" b="0" dirty="0" smtClean="0">
              <a:solidFill>
                <a:schemeClr val="tx1"/>
              </a:solidFill>
            </a:endParaRPr>
          </a:p>
          <a:p>
            <a:pPr>
              <a:defRPr/>
            </a:pPr>
            <a:r>
              <a:rPr lang="cs-CZ" dirty="0" smtClean="0"/>
              <a:t>Monitoring </a:t>
            </a:r>
            <a:r>
              <a:rPr lang="cs-CZ" dirty="0"/>
              <a:t>– Komponenta 5</a:t>
            </a:r>
          </a:p>
          <a:p>
            <a:pPr>
              <a:defRPr/>
            </a:pPr>
            <a:r>
              <a:rPr lang="pl-PL" b="0" dirty="0" smtClean="0">
                <a:solidFill>
                  <a:schemeClr val="tx1"/>
                </a:solidFill>
              </a:rPr>
              <a:t>vyhodnocení </a:t>
            </a:r>
            <a:r>
              <a:rPr lang="pl-PL" b="0" dirty="0">
                <a:solidFill>
                  <a:schemeClr val="tx1"/>
                </a:solidFill>
              </a:rPr>
              <a:t>a </a:t>
            </a:r>
            <a:r>
              <a:rPr lang="pl-PL" b="0" dirty="0" smtClean="0">
                <a:solidFill>
                  <a:schemeClr val="tx1"/>
                </a:solidFill>
              </a:rPr>
              <a:t>posouzení kvality, </a:t>
            </a:r>
            <a:r>
              <a:rPr lang="pl-PL" b="0" dirty="0">
                <a:solidFill>
                  <a:schemeClr val="tx1"/>
                </a:solidFill>
              </a:rPr>
              <a:t>fungování a </a:t>
            </a:r>
            <a:r>
              <a:rPr lang="pl-PL" b="0" dirty="0" smtClean="0">
                <a:solidFill>
                  <a:schemeClr val="tx1"/>
                </a:solidFill>
              </a:rPr>
              <a:t>účinnosti </a:t>
            </a:r>
            <a:r>
              <a:rPr lang="pl-PL" b="0" dirty="0">
                <a:solidFill>
                  <a:schemeClr val="tx1"/>
                </a:solidFill>
              </a:rPr>
              <a:t>vnitřního řídicího a kontrolního </a:t>
            </a:r>
            <a:r>
              <a:rPr lang="pl-PL" b="0" dirty="0" smtClean="0">
                <a:solidFill>
                  <a:schemeClr val="tx1"/>
                </a:solidFill>
              </a:rPr>
              <a:t>systému – provozní monitorovací systémy</a:t>
            </a:r>
          </a:p>
          <a:p>
            <a:pPr marL="1063625" lvl="1" indent="-342900">
              <a:buFont typeface="Arial" panose="020B0604020202020204" pitchFamily="34" charset="0"/>
              <a:buChar char="•"/>
              <a:defRPr/>
            </a:pPr>
            <a:r>
              <a:rPr lang="pl-PL" sz="2200" b="0" dirty="0">
                <a:solidFill>
                  <a:schemeClr val="tx1"/>
                </a:solidFill>
              </a:rPr>
              <a:t>p</a:t>
            </a:r>
            <a:r>
              <a:rPr lang="pl-PL" sz="2200" b="0" dirty="0" smtClean="0">
                <a:solidFill>
                  <a:schemeClr val="tx1"/>
                </a:solidFill>
              </a:rPr>
              <a:t>růběžný</a:t>
            </a:r>
          </a:p>
          <a:p>
            <a:pPr marL="1063625" lvl="1" indent="-342900">
              <a:buFont typeface="Arial" panose="020B0604020202020204" pitchFamily="34" charset="0"/>
              <a:buChar char="•"/>
              <a:defRPr/>
            </a:pPr>
            <a:r>
              <a:rPr lang="pl-PL" sz="2200" b="0" dirty="0" smtClean="0">
                <a:solidFill>
                  <a:schemeClr val="tx1"/>
                </a:solidFill>
              </a:rPr>
              <a:t>jednorázový</a:t>
            </a:r>
          </a:p>
          <a:p>
            <a:pPr>
              <a:defRPr/>
            </a:pPr>
            <a:endParaRPr lang="pl-PL" b="0" dirty="0" smtClean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cs-CZ" sz="2000" b="0" dirty="0">
              <a:solidFill>
                <a:schemeClr val="tx1"/>
              </a:solidFill>
            </a:endParaRPr>
          </a:p>
        </p:txBody>
      </p:sp>
      <p:graphicFrame>
        <p:nvGraphicFramePr>
          <p:cNvPr id="10" name="Tabulk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3807511"/>
              </p:ext>
            </p:extLst>
          </p:nvPr>
        </p:nvGraphicFramePr>
        <p:xfrm>
          <a:off x="445819" y="1836415"/>
          <a:ext cx="9865096" cy="2175128"/>
        </p:xfrm>
        <a:graphic>
          <a:graphicData uri="http://schemas.openxmlformats.org/drawingml/2006/table">
            <a:tbl>
              <a:tblPr firstRow="1" firstCol="1" bandRow="1">
                <a:tableStyleId>{72833802-FEF1-4C79-8D5D-14CF1EAF98D9}</a:tableStyleId>
              </a:tblPr>
              <a:tblGrid>
                <a:gridCol w="9865096">
                  <a:extLst>
                    <a:ext uri="{9D8B030D-6E8A-4147-A177-3AD203B41FA5}">
                      <a16:colId xmlns:a16="http://schemas.microsoft.com/office/drawing/2014/main" val="3580714879"/>
                    </a:ext>
                  </a:extLst>
                </a:gridCol>
              </a:tblGrid>
              <a:tr h="7250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Oblast klíčových prvků v rámci komponenty INFORMACE a KOMUNIKACE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12423900"/>
                  </a:ext>
                </a:extLst>
              </a:tr>
              <a:tr h="3625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Oblast vnitřní komunikace a ochrana osobních údajů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15348199"/>
                  </a:ext>
                </a:extLst>
              </a:tr>
              <a:tr h="3625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Oblast vnější komunikace a poskytování informací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86209871"/>
                  </a:ext>
                </a:extLst>
              </a:tr>
              <a:tr h="7250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Oblast informačních systémů a ukládání a zpracování dat , kybernetická bezpečnost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0349244"/>
                  </a:ext>
                </a:extLst>
              </a:tr>
            </a:tbl>
          </a:graphicData>
        </a:graphic>
      </p:graphicFrame>
      <p:sp>
        <p:nvSpPr>
          <p:cNvPr id="2" name="Zástupný symbol pro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56B733C4-6C05-478A-BCF6-8B510AC9C93E}" type="datetime1">
              <a:rPr lang="cs-CZ" altLang="cs-CZ" smtClean="0"/>
              <a:t>10.11.2020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60085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121150" y="174625"/>
            <a:ext cx="6410325" cy="587375"/>
          </a:xfrm>
        </p:spPr>
        <p:txBody>
          <a:bodyPr/>
          <a:lstStyle/>
          <a:p>
            <a:pPr eaLnBrk="1" hangingPunct="1"/>
            <a:r>
              <a:rPr lang="cs-CZ" altLang="cs-CZ" dirty="0" smtClean="0"/>
              <a:t>A MÁM TO VŠECHNO O. K. ?</a:t>
            </a:r>
          </a:p>
        </p:txBody>
      </p:sp>
      <p:sp>
        <p:nvSpPr>
          <p:cNvPr id="614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266579" y="1188343"/>
            <a:ext cx="6421789" cy="5328591"/>
          </a:xfrm>
        </p:spPr>
        <p:txBody>
          <a:bodyPr/>
          <a:lstStyle/>
          <a:p>
            <a:pPr>
              <a:defRPr/>
            </a:pPr>
            <a:r>
              <a:rPr lang="cs-CZ" dirty="0" smtClean="0">
                <a:solidFill>
                  <a:schemeClr val="tx1"/>
                </a:solidFill>
              </a:rPr>
              <a:t>SEBEHODNOTÍCÍ </a:t>
            </a:r>
            <a:r>
              <a:rPr lang="cs-CZ" dirty="0" smtClean="0">
                <a:solidFill>
                  <a:schemeClr val="tx1"/>
                </a:solidFill>
              </a:rPr>
              <a:t>DOTAZNÍK       </a:t>
            </a:r>
            <a:r>
              <a:rPr lang="cs-CZ" dirty="0" err="1" smtClean="0">
                <a:solidFill>
                  <a:schemeClr val="tx1"/>
                </a:solidFill>
                <a:hlinkClick r:id="rId2" action="ppaction://hlinkfile"/>
              </a:rPr>
              <a:t>Dotazník</a:t>
            </a:r>
            <a:endParaRPr lang="cs-CZ" dirty="0" smtClean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cs-CZ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cs-CZ" dirty="0">
                <a:solidFill>
                  <a:schemeClr val="tx1"/>
                </a:solidFill>
              </a:rPr>
              <a:t>k</a:t>
            </a:r>
            <a:r>
              <a:rPr lang="cs-CZ" dirty="0" smtClean="0">
                <a:solidFill>
                  <a:schemeClr val="tx1"/>
                </a:solidFill>
              </a:rPr>
              <a:t>e všem komponentám v metodice existuje dotazník, kterým si vedení organizace může ověřit, zda její VŘKS je efektivní a zda pomocí něj plní cíle </a:t>
            </a:r>
            <a:r>
              <a:rPr lang="cs-CZ" dirty="0" smtClean="0">
                <a:solidFill>
                  <a:schemeClr val="tx1"/>
                </a:solidFill>
                <a:sym typeface="Wingdings" panose="05000000000000000000" pitchFamily="2" charset="2"/>
              </a:rPr>
              <a:t> VYZRÁLOST VŘKS</a:t>
            </a:r>
            <a:endParaRPr lang="cs-CZ" dirty="0" smtClean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cs-CZ" dirty="0">
                <a:solidFill>
                  <a:schemeClr val="tx1"/>
                </a:solidFill>
              </a:rPr>
              <a:t>j</a:t>
            </a:r>
            <a:r>
              <a:rPr lang="cs-CZ" dirty="0" smtClean="0">
                <a:solidFill>
                  <a:schemeClr val="tx1"/>
                </a:solidFill>
              </a:rPr>
              <a:t>e vhodné ověřit a změřit i s nezávislým externím pohledem (Projektová kancelář Kraje Vysočina, p. o.)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cs-CZ" dirty="0">
                <a:solidFill>
                  <a:schemeClr val="tx1"/>
                </a:solidFill>
              </a:rPr>
              <a:t>j</a:t>
            </a:r>
            <a:r>
              <a:rPr lang="cs-CZ" dirty="0" smtClean="0">
                <a:solidFill>
                  <a:schemeClr val="tx1"/>
                </a:solidFill>
              </a:rPr>
              <a:t>e vhodné vylepšit fungování vnitřního a řídicího kontrolního systému podporou software, a to zejména v oblasti řídicích, schvalovacích a kontrolních mechanismů ve finančních operacíc</a:t>
            </a:r>
            <a:r>
              <a:rPr lang="cs-CZ" dirty="0">
                <a:solidFill>
                  <a:schemeClr val="tx1"/>
                </a:solidFill>
              </a:rPr>
              <a:t>h</a:t>
            </a:r>
            <a:endParaRPr lang="pl-PL" sz="2200" dirty="0" smtClean="0">
              <a:solidFill>
                <a:schemeClr val="tx1"/>
              </a:solidFill>
            </a:endParaRPr>
          </a:p>
          <a:p>
            <a:pPr>
              <a:defRPr/>
            </a:pPr>
            <a:endParaRPr lang="pl-PL" dirty="0" smtClean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cs-CZ" sz="2000" b="0" dirty="0">
              <a:solidFill>
                <a:schemeClr val="tx1"/>
              </a:solidFill>
            </a:endParaRP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1632D6D2-2B57-4037-9724-24B2DAC8B325}" type="datetime1">
              <a:rPr lang="cs-CZ" altLang="cs-CZ" smtClean="0"/>
              <a:t>10.11.2020</a:t>
            </a:fld>
            <a:endParaRPr lang="cs-CZ" altLang="cs-CZ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852" y="1836415"/>
            <a:ext cx="3454970" cy="371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458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B4BBC6D3-E8FA-4FA7-87C7-B793249B4C97}" type="datetime1">
              <a:rPr lang="cs-CZ" altLang="cs-CZ" smtClean="0"/>
              <a:t>10.11.2020</a:t>
            </a:fld>
            <a:endParaRPr lang="cs-CZ" altLang="cs-CZ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164" y="1260351"/>
            <a:ext cx="5699348" cy="4673779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6642844" y="1764407"/>
            <a:ext cx="324036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 smtClean="0">
                <a:solidFill>
                  <a:srgbClr val="FFC000"/>
                </a:solidFill>
              </a:rPr>
              <a:t>Otázky?</a:t>
            </a:r>
          </a:p>
          <a:p>
            <a:endParaRPr lang="cs-CZ" sz="4000" b="1" dirty="0">
              <a:solidFill>
                <a:srgbClr val="FFC000"/>
              </a:solidFill>
            </a:endParaRPr>
          </a:p>
          <a:p>
            <a:endParaRPr lang="cs-CZ" sz="4000" b="1" dirty="0" smtClean="0">
              <a:solidFill>
                <a:srgbClr val="FFC000"/>
              </a:solidFill>
            </a:endParaRPr>
          </a:p>
          <a:p>
            <a:endParaRPr lang="cs-CZ" sz="4000" b="1" dirty="0">
              <a:solidFill>
                <a:srgbClr val="FFC000"/>
              </a:solidFill>
            </a:endParaRPr>
          </a:p>
          <a:p>
            <a:r>
              <a:rPr lang="cs-CZ" sz="4000" b="1" dirty="0" smtClean="0">
                <a:solidFill>
                  <a:srgbClr val="FFC000"/>
                </a:solidFill>
              </a:rPr>
              <a:t>Děkuji za pozornost</a:t>
            </a:r>
            <a:endParaRPr lang="cs-CZ" sz="40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781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400768" y="1078907"/>
            <a:ext cx="3986153" cy="1405579"/>
          </a:xfrm>
          <a:ln w="38100">
            <a:solidFill>
              <a:srgbClr val="25A939"/>
            </a:solidFill>
          </a:ln>
        </p:spPr>
        <p:txBody>
          <a:bodyPr>
            <a:normAutofit fontScale="55000" lnSpcReduction="20000"/>
          </a:bodyPr>
          <a:lstStyle/>
          <a:p>
            <a:pPr marL="308166" lvl="1" indent="0" defTabSz="213489">
              <a:buNone/>
            </a:pPr>
            <a:r>
              <a:rPr lang="cs-CZ" sz="3400" b="1" dirty="0" smtClean="0">
                <a:solidFill>
                  <a:srgbClr val="25A9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CÍL AKTIVITY</a:t>
            </a:r>
          </a:p>
          <a:p>
            <a:pPr marL="308166" lvl="1" indent="0" defTabSz="213489">
              <a:buNone/>
            </a:pPr>
            <a:r>
              <a:rPr lang="cs-CZ" sz="3100" dirty="0"/>
              <a:t>zhodnocení stávajícího stavu a návrh opatření ke zlepšení řízení ve všech jeho aspektech </a:t>
            </a:r>
            <a:r>
              <a:rPr lang="cs-CZ" sz="3100" dirty="0" smtClean="0"/>
              <a:t>a </a:t>
            </a:r>
            <a:r>
              <a:rPr lang="cs-CZ" sz="3100" dirty="0"/>
              <a:t>v různých pojetích</a:t>
            </a:r>
          </a:p>
          <a:p>
            <a:pPr marL="308166" lvl="1" indent="0" defTabSz="213489">
              <a:buNone/>
            </a:pPr>
            <a:endParaRPr lang="cs-CZ" sz="2222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08166" lvl="1" indent="0" defTabSz="213489">
              <a:buNone/>
            </a:pPr>
            <a:endParaRPr lang="cs-CZ" sz="2222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42816" lvl="1" indent="-534650" defTabSz="213489"/>
            <a:endParaRPr lang="cs-CZ" sz="2339" dirty="0"/>
          </a:p>
          <a:p>
            <a:pPr marL="842816" lvl="1" indent="-534650" defTabSz="213489"/>
            <a:endParaRPr lang="cs-CZ" sz="2339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>
          <a:xfrm>
            <a:off x="4986660" y="7000702"/>
            <a:ext cx="2406015" cy="355828"/>
          </a:xfrm>
        </p:spPr>
        <p:txBody>
          <a:bodyPr/>
          <a:lstStyle/>
          <a:p>
            <a:fld id="{EB2F4FDE-84D1-4457-9A13-ADD14C623091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692085" y="0"/>
            <a:ext cx="6905167" cy="673675"/>
          </a:xfrm>
        </p:spPr>
        <p:txBody>
          <a:bodyPr anchor="ctr">
            <a:normAutofit/>
          </a:bodyPr>
          <a:lstStyle/>
          <a:p>
            <a:pPr algn="ctr"/>
            <a:r>
              <a:rPr lang="cs-CZ" dirty="0" smtClean="0">
                <a:solidFill>
                  <a:schemeClr val="bg1"/>
                </a:solidFill>
              </a:rPr>
              <a:t>ŘÍZENÍ JE ZÁKLAD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1" name="Zástupný symbol pro obsah 6"/>
          <p:cNvSpPr txBox="1">
            <a:spLocks/>
          </p:cNvSpPr>
          <p:nvPr/>
        </p:nvSpPr>
        <p:spPr>
          <a:xfrm>
            <a:off x="5420920" y="1452148"/>
            <a:ext cx="5137332" cy="4498660"/>
          </a:xfrm>
          <a:prstGeom prst="rect">
            <a:avLst/>
          </a:prstGeom>
        </p:spPr>
        <p:txBody>
          <a:bodyPr vert="horz" lIns="106934" tIns="53467" rIns="106934" bIns="53467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42816" lvl="1" indent="-534650" defTabSz="213489">
              <a:lnSpc>
                <a:spcPct val="125000"/>
              </a:lnSpc>
              <a:spcBef>
                <a:spcPct val="0"/>
              </a:spcBef>
              <a:buClr>
                <a:srgbClr val="25A939"/>
              </a:buClr>
              <a:buFont typeface="Wingdings" panose="05000000000000000000" pitchFamily="2" charset="2"/>
              <a:buChar char="§"/>
            </a:pPr>
            <a:endParaRPr lang="cs-CZ" sz="6549" dirty="0"/>
          </a:p>
        </p:txBody>
      </p:sp>
      <p:sp>
        <p:nvSpPr>
          <p:cNvPr id="13" name="Šipka doprava 12"/>
          <p:cNvSpPr/>
          <p:nvPr/>
        </p:nvSpPr>
        <p:spPr>
          <a:xfrm>
            <a:off x="4059808" y="2284277"/>
            <a:ext cx="1068480" cy="1250103"/>
          </a:xfrm>
          <a:prstGeom prst="rightArrow">
            <a:avLst/>
          </a:prstGeom>
          <a:solidFill>
            <a:srgbClr val="25A939"/>
          </a:solidFill>
          <a:ln>
            <a:solidFill>
              <a:srgbClr val="25A9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573"/>
          </a:p>
        </p:txBody>
      </p:sp>
      <p:sp>
        <p:nvSpPr>
          <p:cNvPr id="15" name="Zástupný symbol pro obsah 6"/>
          <p:cNvSpPr txBox="1">
            <a:spLocks/>
          </p:cNvSpPr>
          <p:nvPr/>
        </p:nvSpPr>
        <p:spPr bwMode="auto">
          <a:xfrm>
            <a:off x="460785" y="3368553"/>
            <a:ext cx="3936907" cy="2870731"/>
          </a:xfrm>
          <a:prstGeom prst="rect">
            <a:avLst/>
          </a:prstGeom>
          <a:noFill/>
          <a:ln w="38100">
            <a:solidFill>
              <a:srgbClr val="25A939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 fontScale="85000" lnSpcReduction="10000"/>
          </a:bodyPr>
          <a:lstStyle>
            <a:lvl1pPr algn="l" defTabSz="182563" rtl="0" fontAlgn="base">
              <a:lnSpc>
                <a:spcPct val="113000"/>
              </a:lnSpc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25A939"/>
                </a:solidFill>
                <a:latin typeface="+mn-lt"/>
                <a:ea typeface="+mn-ea"/>
                <a:cs typeface="+mn-cs"/>
              </a:defRPr>
            </a:lvl1pPr>
            <a:lvl2pPr marL="720725" indent="-457200" algn="l" defTabSz="182563" rtl="0" fontAlgn="base">
              <a:lnSpc>
                <a:spcPct val="125000"/>
              </a:lnSpc>
              <a:spcBef>
                <a:spcPct val="0"/>
              </a:spcBef>
              <a:spcAft>
                <a:spcPct val="20000"/>
              </a:spcAft>
              <a:buClr>
                <a:srgbClr val="25A939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4000" indent="-263525" algn="l" defTabSz="182563" rtl="0" fontAlgn="base">
              <a:spcBef>
                <a:spcPct val="0"/>
              </a:spcBef>
              <a:spcAft>
                <a:spcPct val="0"/>
              </a:spcAft>
              <a:buClr>
                <a:srgbClr val="25A939"/>
              </a:buClr>
              <a:buFont typeface="Wingdings" panose="05000000000000000000" pitchFamily="2" charset="2"/>
              <a:buChar char="§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92350" indent="-228600" algn="l" defTabSz="182563" rtl="0" fontAlgn="base">
              <a:spcBef>
                <a:spcPct val="20000"/>
              </a:spcBef>
              <a:spcAft>
                <a:spcPct val="0"/>
              </a:spcAft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00338" indent="-228600" algn="l" defTabSz="182563" rtl="0" fontAlgn="base">
              <a:spcBef>
                <a:spcPct val="20000"/>
              </a:spcBef>
              <a:spcAft>
                <a:spcPct val="0"/>
              </a:spcAft>
              <a:buChar char="»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08166" lvl="1" indent="0" defTabSz="213489">
              <a:buNone/>
            </a:pPr>
            <a:r>
              <a:rPr lang="cs-CZ" sz="2500" b="1" dirty="0">
                <a:solidFill>
                  <a:srgbClr val="25A9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ŘÍZENÍ ORGANIZACE </a:t>
            </a:r>
            <a:endParaRPr lang="cs-CZ" sz="2500" b="1" dirty="0" smtClean="0">
              <a:solidFill>
                <a:srgbClr val="25A93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08166" lvl="1" indent="0" defTabSz="213489">
              <a:buNone/>
            </a:pPr>
            <a:r>
              <a:rPr lang="cs-CZ" dirty="0" smtClean="0"/>
              <a:t>nastavení </a:t>
            </a:r>
            <a:r>
              <a:rPr lang="cs-CZ" dirty="0"/>
              <a:t>celého systému řízení, hodnot a pravidel organizace, nastavení organizační struktury, řízení zdrojů, procesů a výkonnosti. Je to oblast průřezová, používají </a:t>
            </a:r>
            <a:r>
              <a:rPr lang="cs-CZ" dirty="0" smtClean="0"/>
              <a:t>se  </a:t>
            </a:r>
            <a:r>
              <a:rPr lang="cs-CZ" dirty="0"/>
              <a:t>v ní metody strategického řízení, metody z oblasti kvality a řízení efektivnosti a další.</a:t>
            </a:r>
            <a:endParaRPr lang="cs-CZ" sz="2339" dirty="0" smtClean="0"/>
          </a:p>
          <a:p>
            <a:pPr marL="842816" lvl="1" indent="-534650" defTabSz="213489"/>
            <a:endParaRPr lang="cs-CZ" sz="2339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7852" y="1078908"/>
            <a:ext cx="5370400" cy="4648453"/>
          </a:xfrm>
          <a:prstGeom prst="rect">
            <a:avLst/>
          </a:prstGeom>
        </p:spPr>
      </p:pic>
      <p:sp>
        <p:nvSpPr>
          <p:cNvPr id="10" name="TextovéPole 9"/>
          <p:cNvSpPr txBox="1"/>
          <p:nvPr/>
        </p:nvSpPr>
        <p:spPr>
          <a:xfrm>
            <a:off x="6161593" y="1350268"/>
            <a:ext cx="24058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b="1" dirty="0" smtClean="0"/>
              <a:t>ROZHODOVÁNÍ</a:t>
            </a:r>
            <a:endParaRPr lang="cs-CZ" b="1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7812406" y="1679275"/>
            <a:ext cx="24058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b="1" dirty="0" smtClean="0">
                <a:solidFill>
                  <a:schemeClr val="bg1">
                    <a:lumMod val="65000"/>
                  </a:schemeClr>
                </a:solidFill>
              </a:rPr>
              <a:t>ORGANIZOVÁNÍ</a:t>
            </a:r>
            <a:endParaRPr lang="cs-CZ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7" name="TextovéPole 16"/>
          <p:cNvSpPr txBox="1"/>
          <p:nvPr/>
        </p:nvSpPr>
        <p:spPr>
          <a:xfrm rot="5400000">
            <a:off x="7910162" y="3839348"/>
            <a:ext cx="221031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b="1" dirty="0" smtClean="0"/>
              <a:t>VEDENÍ LIDÍ  </a:t>
            </a:r>
            <a:endParaRPr lang="cs-CZ" b="1" dirty="0"/>
          </a:p>
        </p:txBody>
      </p:sp>
      <p:sp>
        <p:nvSpPr>
          <p:cNvPr id="18" name="TextovéPole 17"/>
          <p:cNvSpPr txBox="1"/>
          <p:nvPr/>
        </p:nvSpPr>
        <p:spPr>
          <a:xfrm>
            <a:off x="7290916" y="5269829"/>
            <a:ext cx="24058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b="1" dirty="0" smtClean="0">
                <a:solidFill>
                  <a:srgbClr val="FF0000"/>
                </a:solidFill>
              </a:rPr>
              <a:t>KONTROLA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5412259" y="1338785"/>
            <a:ext cx="211798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CÍLE</a:t>
            </a:r>
            <a:endParaRPr lang="cs-CZ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915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32224" y="177800"/>
            <a:ext cx="5618931" cy="433388"/>
          </a:xfrm>
        </p:spPr>
        <p:txBody>
          <a:bodyPr/>
          <a:lstStyle/>
          <a:p>
            <a:r>
              <a:rPr lang="cs-CZ" dirty="0" smtClean="0"/>
              <a:t>NÁSTROJE / METODY ŘÍZENÍ ?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8E151AA3-58AA-44A8-811D-05F0EDCB40B6}" type="datetime1">
              <a:rPr lang="cs-CZ" altLang="cs-CZ" smtClean="0"/>
              <a:t>10.11.2020</a:t>
            </a:fld>
            <a:endParaRPr lang="cs-CZ" altLang="cs-CZ"/>
          </a:p>
        </p:txBody>
      </p:sp>
      <p:sp>
        <p:nvSpPr>
          <p:cNvPr id="5" name="Mrak 4"/>
          <p:cNvSpPr/>
          <p:nvPr/>
        </p:nvSpPr>
        <p:spPr bwMode="auto">
          <a:xfrm>
            <a:off x="810196" y="2340471"/>
            <a:ext cx="1800200" cy="914400"/>
          </a:xfrm>
          <a:prstGeom prst="cloud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373063" marR="0" indent="-373063" algn="l" defTabSz="99536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Mrak 9"/>
          <p:cNvSpPr/>
          <p:nvPr/>
        </p:nvSpPr>
        <p:spPr bwMode="auto">
          <a:xfrm>
            <a:off x="2077745" y="2226197"/>
            <a:ext cx="1855351" cy="1536236"/>
          </a:xfrm>
          <a:prstGeom prst="cloud">
            <a:avLst/>
          </a:prstGeom>
          <a:noFill/>
          <a:ln>
            <a:solidFill>
              <a:srgbClr val="333333"/>
            </a:solidFill>
          </a:ln>
          <a:effectLst/>
          <a:ex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373063" marR="0" indent="-373063" algn="l" defTabSz="99536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5" name="Obrázek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4336" y="4035158"/>
            <a:ext cx="3859350" cy="2608635"/>
          </a:xfrm>
          <a:prstGeom prst="rect">
            <a:avLst/>
          </a:prstGeom>
        </p:spPr>
      </p:pic>
      <p:sp>
        <p:nvSpPr>
          <p:cNvPr id="16" name="Mrak 15"/>
          <p:cNvSpPr/>
          <p:nvPr/>
        </p:nvSpPr>
        <p:spPr bwMode="auto">
          <a:xfrm>
            <a:off x="6089786" y="933106"/>
            <a:ext cx="2447361" cy="1481211"/>
          </a:xfrm>
          <a:prstGeom prst="cloud">
            <a:avLst/>
          </a:prstGeom>
          <a:noFill/>
          <a:ln>
            <a:solidFill>
              <a:srgbClr val="333333"/>
            </a:solidFill>
          </a:ln>
          <a:effectLst/>
          <a:ex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373063" marR="0" indent="-373063" algn="l" defTabSz="99536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Mrak 16"/>
          <p:cNvSpPr/>
          <p:nvPr/>
        </p:nvSpPr>
        <p:spPr bwMode="auto">
          <a:xfrm>
            <a:off x="259935" y="888924"/>
            <a:ext cx="2128653" cy="1412710"/>
          </a:xfrm>
          <a:prstGeom prst="cloud">
            <a:avLst/>
          </a:prstGeom>
          <a:noFill/>
          <a:ln>
            <a:solidFill>
              <a:srgbClr val="333333"/>
            </a:solidFill>
          </a:ln>
          <a:effectLst/>
          <a:ex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373063" marR="0" indent="-373063" algn="l" defTabSz="99536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Mrak 17"/>
          <p:cNvSpPr/>
          <p:nvPr/>
        </p:nvSpPr>
        <p:spPr bwMode="auto">
          <a:xfrm>
            <a:off x="346141" y="4425068"/>
            <a:ext cx="1956239" cy="1545724"/>
          </a:xfrm>
          <a:prstGeom prst="cloud">
            <a:avLst/>
          </a:prstGeom>
          <a:noFill/>
          <a:ln>
            <a:solidFill>
              <a:srgbClr val="333333"/>
            </a:solidFill>
          </a:ln>
          <a:effectLst/>
          <a:ex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373063" marR="0" indent="-373063" algn="l" defTabSz="99536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Mrak 18"/>
          <p:cNvSpPr/>
          <p:nvPr/>
        </p:nvSpPr>
        <p:spPr bwMode="auto">
          <a:xfrm>
            <a:off x="3696202" y="928552"/>
            <a:ext cx="2592288" cy="1872208"/>
          </a:xfrm>
          <a:prstGeom prst="cloud">
            <a:avLst/>
          </a:prstGeom>
          <a:noFill/>
          <a:ln w="38100">
            <a:solidFill>
              <a:srgbClr val="25A939"/>
            </a:solidFill>
          </a:ln>
          <a:effectLst/>
          <a:ex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373063" marR="0" indent="-373063" algn="l" defTabSz="99536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Mrak 19"/>
          <p:cNvSpPr/>
          <p:nvPr/>
        </p:nvSpPr>
        <p:spPr bwMode="auto">
          <a:xfrm>
            <a:off x="9028634" y="3333107"/>
            <a:ext cx="1694608" cy="1097250"/>
          </a:xfrm>
          <a:prstGeom prst="cloud">
            <a:avLst/>
          </a:prstGeom>
          <a:noFill/>
          <a:ln>
            <a:solidFill>
              <a:srgbClr val="333333"/>
            </a:solidFill>
          </a:ln>
          <a:effectLst/>
          <a:ex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373063" marR="0" indent="-373063" algn="l" defTabSz="99536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Mrak 20"/>
          <p:cNvSpPr/>
          <p:nvPr/>
        </p:nvSpPr>
        <p:spPr bwMode="auto">
          <a:xfrm>
            <a:off x="314537" y="3333107"/>
            <a:ext cx="2592288" cy="1872208"/>
          </a:xfrm>
          <a:prstGeom prst="cloud">
            <a:avLst/>
          </a:prstGeom>
          <a:noFill/>
          <a:ln w="38100">
            <a:solidFill>
              <a:srgbClr val="25A939"/>
            </a:solidFill>
          </a:ln>
          <a:effectLst/>
          <a:ex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373063" marR="0" indent="-373063" algn="l" defTabSz="99536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" name="Mrak 21"/>
          <p:cNvSpPr/>
          <p:nvPr/>
        </p:nvSpPr>
        <p:spPr bwMode="auto">
          <a:xfrm>
            <a:off x="7302616" y="5119910"/>
            <a:ext cx="2451663" cy="1312727"/>
          </a:xfrm>
          <a:prstGeom prst="cloud">
            <a:avLst/>
          </a:prstGeom>
          <a:noFill/>
          <a:ln>
            <a:solidFill>
              <a:srgbClr val="333333"/>
            </a:solidFill>
          </a:ln>
          <a:effectLst/>
          <a:ex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373063" marR="0" indent="-373063" algn="l" defTabSz="99536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Mrak 22"/>
          <p:cNvSpPr/>
          <p:nvPr/>
        </p:nvSpPr>
        <p:spPr bwMode="auto">
          <a:xfrm>
            <a:off x="7940472" y="958074"/>
            <a:ext cx="2331595" cy="1788396"/>
          </a:xfrm>
          <a:prstGeom prst="cloud">
            <a:avLst/>
          </a:prstGeom>
          <a:noFill/>
          <a:ln w="38100">
            <a:solidFill>
              <a:srgbClr val="333333"/>
            </a:solidFill>
          </a:ln>
          <a:effectLst/>
          <a:ex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373063" marR="0" indent="-373063" algn="l" defTabSz="99536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500879" y="1232122"/>
            <a:ext cx="1800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Corporate governance</a:t>
            </a:r>
            <a:endParaRPr lang="cs-CZ" dirty="0"/>
          </a:p>
        </p:txBody>
      </p:sp>
      <p:sp>
        <p:nvSpPr>
          <p:cNvPr id="25" name="TextovéPole 24"/>
          <p:cNvSpPr txBox="1"/>
          <p:nvPr/>
        </p:nvSpPr>
        <p:spPr>
          <a:xfrm>
            <a:off x="4318311" y="1371317"/>
            <a:ext cx="14401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25A939"/>
                </a:solidFill>
              </a:rPr>
              <a:t>Řízení procesů</a:t>
            </a:r>
            <a:endParaRPr lang="cs-CZ" dirty="0">
              <a:solidFill>
                <a:srgbClr val="25A939"/>
              </a:solidFill>
            </a:endParaRPr>
          </a:p>
        </p:txBody>
      </p:sp>
      <p:sp>
        <p:nvSpPr>
          <p:cNvPr id="26" name="TextovéPole 25"/>
          <p:cNvSpPr txBox="1"/>
          <p:nvPr/>
        </p:nvSpPr>
        <p:spPr>
          <a:xfrm>
            <a:off x="6631932" y="1337396"/>
            <a:ext cx="1602546" cy="83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Balance </a:t>
            </a:r>
          </a:p>
          <a:p>
            <a:r>
              <a:rPr lang="cs-CZ" dirty="0" smtClean="0"/>
              <a:t>scorecard</a:t>
            </a:r>
            <a:endParaRPr lang="cs-CZ" dirty="0"/>
          </a:p>
        </p:txBody>
      </p:sp>
      <p:sp>
        <p:nvSpPr>
          <p:cNvPr id="27" name="TextovéPole 26"/>
          <p:cNvSpPr txBox="1"/>
          <p:nvPr/>
        </p:nvSpPr>
        <p:spPr>
          <a:xfrm>
            <a:off x="8894946" y="1477987"/>
            <a:ext cx="12961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3E</a:t>
            </a:r>
            <a:endParaRPr lang="cs-CZ" dirty="0"/>
          </a:p>
        </p:txBody>
      </p:sp>
      <p:sp>
        <p:nvSpPr>
          <p:cNvPr id="28" name="TextovéPole 27"/>
          <p:cNvSpPr txBox="1"/>
          <p:nvPr/>
        </p:nvSpPr>
        <p:spPr>
          <a:xfrm>
            <a:off x="7744337" y="5639880"/>
            <a:ext cx="1746300" cy="43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SMART cíle</a:t>
            </a:r>
            <a:endParaRPr lang="cs-CZ" dirty="0"/>
          </a:p>
        </p:txBody>
      </p:sp>
      <p:sp>
        <p:nvSpPr>
          <p:cNvPr id="29" name="TextovéPole 28"/>
          <p:cNvSpPr txBox="1"/>
          <p:nvPr/>
        </p:nvSpPr>
        <p:spPr>
          <a:xfrm>
            <a:off x="9333335" y="3523601"/>
            <a:ext cx="16657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SWOT analýza</a:t>
            </a:r>
            <a:endParaRPr lang="cs-CZ" sz="2000" dirty="0"/>
          </a:p>
        </p:txBody>
      </p:sp>
      <p:sp>
        <p:nvSpPr>
          <p:cNvPr id="30" name="TextovéPole 29"/>
          <p:cNvSpPr txBox="1"/>
          <p:nvPr/>
        </p:nvSpPr>
        <p:spPr>
          <a:xfrm>
            <a:off x="881458" y="4833980"/>
            <a:ext cx="1224136" cy="43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EFQM</a:t>
            </a:r>
            <a:endParaRPr lang="cs-CZ" dirty="0"/>
          </a:p>
        </p:txBody>
      </p:sp>
      <p:sp>
        <p:nvSpPr>
          <p:cNvPr id="31" name="TextovéPole 30"/>
          <p:cNvSpPr txBox="1"/>
          <p:nvPr/>
        </p:nvSpPr>
        <p:spPr>
          <a:xfrm>
            <a:off x="2496933" y="2645203"/>
            <a:ext cx="15311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Tři linie obrany</a:t>
            </a:r>
            <a:endParaRPr lang="cs-CZ" dirty="0"/>
          </a:p>
        </p:txBody>
      </p:sp>
      <p:sp>
        <p:nvSpPr>
          <p:cNvPr id="32" name="TextovéPole 31"/>
          <p:cNvSpPr txBox="1"/>
          <p:nvPr/>
        </p:nvSpPr>
        <p:spPr>
          <a:xfrm>
            <a:off x="1184746" y="4021266"/>
            <a:ext cx="13321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25A939"/>
                </a:solidFill>
              </a:rPr>
              <a:t>COSO</a:t>
            </a:r>
            <a:endParaRPr lang="cs-CZ" dirty="0">
              <a:solidFill>
                <a:srgbClr val="25A939"/>
              </a:solidFill>
            </a:endParaRPr>
          </a:p>
        </p:txBody>
      </p:sp>
      <p:sp>
        <p:nvSpPr>
          <p:cNvPr id="33" name="Mrak 32"/>
          <p:cNvSpPr/>
          <p:nvPr/>
        </p:nvSpPr>
        <p:spPr bwMode="auto">
          <a:xfrm>
            <a:off x="7302616" y="2260222"/>
            <a:ext cx="2592288" cy="1872208"/>
          </a:xfrm>
          <a:prstGeom prst="cloud">
            <a:avLst/>
          </a:prstGeom>
          <a:noFill/>
          <a:ln w="38100">
            <a:solidFill>
              <a:srgbClr val="25A939"/>
            </a:solidFill>
          </a:ln>
          <a:effectLst/>
          <a:ex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373063" marR="0" indent="-373063" algn="l" defTabSz="99536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4" name="TextovéPole 33"/>
          <p:cNvSpPr txBox="1"/>
          <p:nvPr/>
        </p:nvSpPr>
        <p:spPr>
          <a:xfrm>
            <a:off x="7549618" y="3018280"/>
            <a:ext cx="224483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25A939"/>
                </a:solidFill>
              </a:rPr>
              <a:t>Sdílené služby</a:t>
            </a:r>
            <a:endParaRPr lang="cs-CZ" dirty="0">
              <a:solidFill>
                <a:srgbClr val="25A939"/>
              </a:solidFill>
            </a:endParaRPr>
          </a:p>
        </p:txBody>
      </p:sp>
      <p:sp>
        <p:nvSpPr>
          <p:cNvPr id="35" name="Mrak 34"/>
          <p:cNvSpPr/>
          <p:nvPr/>
        </p:nvSpPr>
        <p:spPr bwMode="auto">
          <a:xfrm>
            <a:off x="318353" y="2080347"/>
            <a:ext cx="1972725" cy="1702008"/>
          </a:xfrm>
          <a:prstGeom prst="cloud">
            <a:avLst/>
          </a:prstGeom>
          <a:noFill/>
          <a:ln w="38100">
            <a:solidFill>
              <a:srgbClr val="333333"/>
            </a:solidFill>
          </a:ln>
          <a:effectLst/>
          <a:ex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373063" marR="0" indent="-373063" algn="l" defTabSz="99536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6" name="TextovéPole 35"/>
          <p:cNvSpPr txBox="1"/>
          <p:nvPr/>
        </p:nvSpPr>
        <p:spPr>
          <a:xfrm>
            <a:off x="506370" y="2485430"/>
            <a:ext cx="16192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Strategie a koncepce</a:t>
            </a:r>
            <a:endParaRPr lang="cs-CZ" dirty="0"/>
          </a:p>
        </p:txBody>
      </p:sp>
      <p:sp>
        <p:nvSpPr>
          <p:cNvPr id="37" name="Mrak 36"/>
          <p:cNvSpPr/>
          <p:nvPr/>
        </p:nvSpPr>
        <p:spPr bwMode="auto">
          <a:xfrm>
            <a:off x="5216581" y="2488751"/>
            <a:ext cx="2623550" cy="1539834"/>
          </a:xfrm>
          <a:prstGeom prst="cloud">
            <a:avLst/>
          </a:prstGeom>
          <a:noFill/>
          <a:ln w="38100">
            <a:solidFill>
              <a:srgbClr val="25A939"/>
            </a:solidFill>
          </a:ln>
          <a:effectLst/>
          <a:ex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373063" marR="0" indent="-373063" algn="l" defTabSz="99536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8" name="TextovéPole 37"/>
          <p:cNvSpPr txBox="1"/>
          <p:nvPr/>
        </p:nvSpPr>
        <p:spPr>
          <a:xfrm>
            <a:off x="5755392" y="2984877"/>
            <a:ext cx="151554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25A939"/>
                </a:solidFill>
              </a:rPr>
              <a:t>Metodiky</a:t>
            </a:r>
            <a:endParaRPr lang="cs-CZ" dirty="0">
              <a:solidFill>
                <a:srgbClr val="25A939"/>
              </a:solidFill>
            </a:endParaRPr>
          </a:p>
        </p:txBody>
      </p:sp>
      <p:sp>
        <p:nvSpPr>
          <p:cNvPr id="39" name="Mrak 38"/>
          <p:cNvSpPr/>
          <p:nvPr/>
        </p:nvSpPr>
        <p:spPr bwMode="auto">
          <a:xfrm>
            <a:off x="6877364" y="3866099"/>
            <a:ext cx="2318307" cy="1831839"/>
          </a:xfrm>
          <a:prstGeom prst="cloud">
            <a:avLst/>
          </a:prstGeom>
          <a:noFill/>
          <a:ln w="38100">
            <a:solidFill>
              <a:srgbClr val="25A939"/>
            </a:solidFill>
          </a:ln>
          <a:effectLst/>
          <a:ex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373063" marR="0" indent="-373063" algn="l" defTabSz="99536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0" name="TextovéPole 39"/>
          <p:cNvSpPr txBox="1"/>
          <p:nvPr/>
        </p:nvSpPr>
        <p:spPr>
          <a:xfrm>
            <a:off x="7302616" y="4378719"/>
            <a:ext cx="16542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25A939"/>
                </a:solidFill>
              </a:rPr>
              <a:t>Korporátní řízení</a:t>
            </a:r>
            <a:endParaRPr lang="cs-CZ" dirty="0">
              <a:solidFill>
                <a:srgbClr val="25A939"/>
              </a:solidFill>
            </a:endParaRPr>
          </a:p>
        </p:txBody>
      </p:sp>
      <p:sp>
        <p:nvSpPr>
          <p:cNvPr id="41" name="Mrak 40"/>
          <p:cNvSpPr/>
          <p:nvPr/>
        </p:nvSpPr>
        <p:spPr bwMode="auto">
          <a:xfrm>
            <a:off x="2126729" y="917511"/>
            <a:ext cx="1638051" cy="1402054"/>
          </a:xfrm>
          <a:prstGeom prst="cloud">
            <a:avLst/>
          </a:prstGeom>
          <a:noFill/>
          <a:ln>
            <a:solidFill>
              <a:srgbClr val="333333"/>
            </a:solidFill>
          </a:ln>
          <a:effectLst/>
          <a:ex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373063" marR="0" indent="-373063" algn="l" defTabSz="99536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2" name="TextovéPole 41"/>
          <p:cNvSpPr txBox="1"/>
          <p:nvPr/>
        </p:nvSpPr>
        <p:spPr>
          <a:xfrm>
            <a:off x="2322611" y="1214646"/>
            <a:ext cx="18374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Vnitřní kontrola</a:t>
            </a:r>
            <a:endParaRPr lang="cs-CZ" dirty="0"/>
          </a:p>
        </p:txBody>
      </p:sp>
      <p:sp>
        <p:nvSpPr>
          <p:cNvPr id="43" name="Mrak 42"/>
          <p:cNvSpPr/>
          <p:nvPr/>
        </p:nvSpPr>
        <p:spPr bwMode="auto">
          <a:xfrm>
            <a:off x="1365518" y="5095317"/>
            <a:ext cx="1685899" cy="1505421"/>
          </a:xfrm>
          <a:prstGeom prst="cloud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373063" marR="0" indent="-373063" algn="l" defTabSz="99536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4" name="TextovéPole 43"/>
          <p:cNvSpPr txBox="1"/>
          <p:nvPr/>
        </p:nvSpPr>
        <p:spPr>
          <a:xfrm>
            <a:off x="1592681" y="5524861"/>
            <a:ext cx="14484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 smtClean="0"/>
              <a:t>Organizační struktura</a:t>
            </a:r>
            <a:endParaRPr lang="cs-CZ" sz="1800" dirty="0"/>
          </a:p>
        </p:txBody>
      </p:sp>
      <p:sp>
        <p:nvSpPr>
          <p:cNvPr id="45" name="Mrak 44"/>
          <p:cNvSpPr/>
          <p:nvPr/>
        </p:nvSpPr>
        <p:spPr bwMode="auto">
          <a:xfrm>
            <a:off x="3723939" y="2789719"/>
            <a:ext cx="1685899" cy="1505421"/>
          </a:xfrm>
          <a:prstGeom prst="cloud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373063" marR="0" indent="-373063" algn="l" defTabSz="99536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6" name="TextovéPole 45"/>
          <p:cNvSpPr txBox="1"/>
          <p:nvPr/>
        </p:nvSpPr>
        <p:spPr>
          <a:xfrm>
            <a:off x="3758786" y="3238459"/>
            <a:ext cx="153712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Pravomoci</a:t>
            </a:r>
            <a:endParaRPr lang="cs-CZ" dirty="0"/>
          </a:p>
        </p:txBody>
      </p:sp>
      <p:sp>
        <p:nvSpPr>
          <p:cNvPr id="47" name="Mrak 46"/>
          <p:cNvSpPr/>
          <p:nvPr/>
        </p:nvSpPr>
        <p:spPr bwMode="auto">
          <a:xfrm>
            <a:off x="8966417" y="4179235"/>
            <a:ext cx="1685899" cy="1505421"/>
          </a:xfrm>
          <a:prstGeom prst="cloud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373063" marR="0" indent="-373063" algn="l" defTabSz="99536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8" name="TextovéPole 47"/>
          <p:cNvSpPr txBox="1"/>
          <p:nvPr/>
        </p:nvSpPr>
        <p:spPr>
          <a:xfrm>
            <a:off x="8949746" y="4691691"/>
            <a:ext cx="1768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 smtClean="0"/>
              <a:t>Odpovědnosti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2570741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778250" y="-10160"/>
            <a:ext cx="6483028" cy="433388"/>
          </a:xfrm>
        </p:spPr>
        <p:txBody>
          <a:bodyPr/>
          <a:lstStyle/>
          <a:p>
            <a:r>
              <a:rPr lang="cs-CZ" sz="2100" cap="all" dirty="0" smtClean="0"/>
              <a:t>Mezinárodně uznávaná metodologie COSO pro vnitřní řídicí a kontrolní systém</a:t>
            </a:r>
            <a:endParaRPr lang="cs-CZ" sz="2100" cap="all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8E151AA3-58AA-44A8-811D-05F0EDCB40B6}" type="datetime1">
              <a:rPr lang="cs-CZ" altLang="cs-CZ" smtClean="0"/>
              <a:t>10.11.2020</a:t>
            </a:fld>
            <a:endParaRPr lang="cs-CZ" altLang="cs-CZ"/>
          </a:p>
        </p:txBody>
      </p:sp>
      <p:sp>
        <p:nvSpPr>
          <p:cNvPr id="5" name="Mrak 4"/>
          <p:cNvSpPr/>
          <p:nvPr/>
        </p:nvSpPr>
        <p:spPr bwMode="auto">
          <a:xfrm>
            <a:off x="810196" y="2340471"/>
            <a:ext cx="1800200" cy="914400"/>
          </a:xfrm>
          <a:prstGeom prst="cloud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373063" marR="0" indent="-373063" algn="l" defTabSz="99536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3" name="Obrázek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4652" y="1260351"/>
            <a:ext cx="5429820" cy="5023696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286922" y="4229120"/>
            <a:ext cx="4342010" cy="1963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cs-CZ" sz="3200" b="1" cap="all" dirty="0" smtClean="0">
              <a:solidFill>
                <a:srgbClr val="FFC000"/>
              </a:solidFill>
            </a:endParaRPr>
          </a:p>
          <a:p>
            <a:pPr algn="ctr"/>
            <a:r>
              <a:rPr lang="cs-CZ" sz="2800" b="1" cap="all" dirty="0" smtClean="0">
                <a:solidFill>
                  <a:srgbClr val="FFC000"/>
                </a:solidFill>
              </a:rPr>
              <a:t>Vnitřní řídicí a kontrolní systém (VŘKS)</a:t>
            </a:r>
            <a:endParaRPr lang="cs-CZ" sz="2800" b="1" cap="all" dirty="0">
              <a:solidFill>
                <a:srgbClr val="FFC000"/>
              </a:solidFill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845" y="1225067"/>
            <a:ext cx="2959100" cy="3145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110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06540" y="17105"/>
            <a:ext cx="6410325" cy="587375"/>
          </a:xfrm>
        </p:spPr>
        <p:txBody>
          <a:bodyPr/>
          <a:lstStyle/>
          <a:p>
            <a:pPr eaLnBrk="1" hangingPunct="1"/>
            <a:r>
              <a:rPr lang="cs-CZ" altLang="cs-CZ" sz="3600" dirty="0" smtClean="0"/>
              <a:t>VŘKS</a:t>
            </a:r>
          </a:p>
        </p:txBody>
      </p:sp>
      <p:sp>
        <p:nvSpPr>
          <p:cNvPr id="614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62124" y="900311"/>
            <a:ext cx="10526245" cy="5898951"/>
          </a:xfrm>
        </p:spPr>
        <p:txBody>
          <a:bodyPr/>
          <a:lstStyle/>
          <a:p>
            <a:pPr algn="just">
              <a:defRPr/>
            </a:pPr>
            <a:r>
              <a:rPr lang="cs-CZ" cap="all" dirty="0">
                <a:solidFill>
                  <a:schemeClr val="tx1"/>
                </a:solidFill>
              </a:rPr>
              <a:t>Vnitřní řídící a kontrolní systém (VŘKS)</a:t>
            </a:r>
          </a:p>
          <a:p>
            <a:pPr algn="just">
              <a:defRPr/>
            </a:pPr>
            <a:r>
              <a:rPr lang="cs-CZ" dirty="0" smtClean="0">
                <a:solidFill>
                  <a:schemeClr val="tx1"/>
                </a:solidFill>
              </a:rPr>
              <a:t>proces </a:t>
            </a:r>
            <a:r>
              <a:rPr lang="cs-CZ" dirty="0">
                <a:solidFill>
                  <a:schemeClr val="tx1"/>
                </a:solidFill>
              </a:rPr>
              <a:t>zavedený vedením společnosti a dalšími osobami, k získání přiměřeného ujištění o plnění cílů v kategoriích efektivnosti a účinnosti operací, správnosti účetních a finančních informací a v kategoriích shody s právem a případnými opatřeními regulátorů</a:t>
            </a:r>
            <a:r>
              <a:rPr lang="cs-CZ" b="0" dirty="0">
                <a:solidFill>
                  <a:schemeClr val="tx1"/>
                </a:solidFill>
              </a:rPr>
              <a:t>.</a:t>
            </a:r>
          </a:p>
          <a:p>
            <a:pPr>
              <a:defRPr/>
            </a:pPr>
            <a:endParaRPr lang="cs-CZ" dirty="0" smtClean="0"/>
          </a:p>
          <a:p>
            <a:pPr marL="342900" lvl="4" indent="-342900">
              <a:lnSpc>
                <a:spcPct val="113000"/>
              </a:lnSpc>
              <a:spcBef>
                <a:spcPct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r>
              <a:rPr lang="cs-CZ" sz="2200" dirty="0">
                <a:solidFill>
                  <a:srgbClr val="333333"/>
                </a:solidFill>
              </a:rPr>
              <a:t>	</a:t>
            </a:r>
            <a:r>
              <a:rPr lang="cs-CZ" sz="1800" b="1" dirty="0" smtClean="0">
                <a:solidFill>
                  <a:srgbClr val="25A939"/>
                </a:solidFill>
              </a:rPr>
              <a:t>Vnitřní</a:t>
            </a:r>
            <a:r>
              <a:rPr lang="cs-CZ" sz="1800" dirty="0" smtClean="0">
                <a:solidFill>
                  <a:srgbClr val="333333"/>
                </a:solidFill>
              </a:rPr>
              <a:t> </a:t>
            </a:r>
            <a:r>
              <a:rPr lang="cs-CZ" sz="1800" dirty="0">
                <a:solidFill>
                  <a:srgbClr val="333333"/>
                </a:solidFill>
              </a:rPr>
              <a:t>– jedná se o kontrolní mechanismy, které jsou uskutečňovány uvnitř organizace. Kontrolu vykonávají pracovníci organizace v rámci své působnosti.</a:t>
            </a:r>
          </a:p>
          <a:p>
            <a:pPr marL="342900" lvl="4" indent="-342900">
              <a:lnSpc>
                <a:spcPct val="113000"/>
              </a:lnSpc>
              <a:spcBef>
                <a:spcPct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r>
              <a:rPr lang="cs-CZ" sz="1800" b="1" dirty="0">
                <a:solidFill>
                  <a:srgbClr val="25A939"/>
                </a:solidFill>
              </a:rPr>
              <a:t>	Řídicí </a:t>
            </a:r>
            <a:r>
              <a:rPr lang="cs-CZ" sz="1800" dirty="0" smtClean="0">
                <a:solidFill>
                  <a:srgbClr val="333333"/>
                </a:solidFill>
              </a:rPr>
              <a:t>– „mít </a:t>
            </a:r>
            <a:r>
              <a:rPr lang="cs-CZ" sz="1800" dirty="0">
                <a:solidFill>
                  <a:srgbClr val="333333"/>
                </a:solidFill>
              </a:rPr>
              <a:t>pod svým vedením, ovládat, spravovat, regulovat, </a:t>
            </a:r>
            <a:r>
              <a:rPr lang="cs-CZ" sz="1800" dirty="0" smtClean="0">
                <a:solidFill>
                  <a:srgbClr val="333333"/>
                </a:solidFill>
              </a:rPr>
              <a:t>usměrňovat“. </a:t>
            </a:r>
            <a:r>
              <a:rPr lang="cs-CZ" sz="1800" dirty="0">
                <a:solidFill>
                  <a:srgbClr val="333333"/>
                </a:solidFill>
              </a:rPr>
              <a:t>Řízení je činnost, kterou musejí vykonávat všichni vedoucí pracovníci organizace </a:t>
            </a:r>
            <a:r>
              <a:rPr lang="cs-CZ" sz="1800" b="1" dirty="0">
                <a:solidFill>
                  <a:srgbClr val="333333"/>
                </a:solidFill>
              </a:rPr>
              <a:t>v rámci své svěřené působnosti</a:t>
            </a:r>
            <a:r>
              <a:rPr lang="cs-CZ" sz="1800" dirty="0">
                <a:solidFill>
                  <a:srgbClr val="333333"/>
                </a:solidFill>
              </a:rPr>
              <a:t>.  </a:t>
            </a:r>
          </a:p>
          <a:p>
            <a:pPr marL="342900" lvl="4" indent="-342900">
              <a:lnSpc>
                <a:spcPct val="113000"/>
              </a:lnSpc>
              <a:spcBef>
                <a:spcPct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r>
              <a:rPr lang="cs-CZ" sz="1800" b="1" dirty="0" smtClean="0">
                <a:solidFill>
                  <a:srgbClr val="25A939"/>
                </a:solidFill>
              </a:rPr>
              <a:t>Kontrolní</a:t>
            </a:r>
            <a:r>
              <a:rPr lang="cs-CZ" sz="1800" dirty="0" smtClean="0">
                <a:solidFill>
                  <a:srgbClr val="333333"/>
                </a:solidFill>
              </a:rPr>
              <a:t> – souhrn </a:t>
            </a:r>
            <a:r>
              <a:rPr lang="cs-CZ" sz="1800" dirty="0">
                <a:solidFill>
                  <a:srgbClr val="333333"/>
                </a:solidFill>
              </a:rPr>
              <a:t>všech činností, pomocí nichž je zjišťováno, zda jsou dosahované výsledky shodné s výsledky plánovanými. </a:t>
            </a:r>
            <a:r>
              <a:rPr lang="cs-CZ" sz="1800" dirty="0" smtClean="0">
                <a:solidFill>
                  <a:srgbClr val="333333"/>
                </a:solidFill>
              </a:rPr>
              <a:t>Prostřednictvím </a:t>
            </a:r>
            <a:r>
              <a:rPr lang="cs-CZ" sz="1800" dirty="0">
                <a:solidFill>
                  <a:srgbClr val="333333"/>
                </a:solidFill>
              </a:rPr>
              <a:t>preventivní funkce kontroly může organizace předcházet chybám, které by v budoucnu mohly ovlivnit vymezené cíle organizace. </a:t>
            </a:r>
          </a:p>
          <a:p>
            <a:pPr marL="342900" lvl="4" indent="-342900">
              <a:lnSpc>
                <a:spcPct val="113000"/>
              </a:lnSpc>
              <a:spcBef>
                <a:spcPct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r>
              <a:rPr lang="cs-CZ" sz="1800" dirty="0">
                <a:solidFill>
                  <a:srgbClr val="333333"/>
                </a:solidFill>
              </a:rPr>
              <a:t>	</a:t>
            </a:r>
            <a:r>
              <a:rPr lang="cs-CZ" sz="1800" b="1" dirty="0">
                <a:solidFill>
                  <a:srgbClr val="25A939"/>
                </a:solidFill>
              </a:rPr>
              <a:t>Systém</a:t>
            </a:r>
            <a:r>
              <a:rPr lang="cs-CZ" sz="1800" dirty="0">
                <a:solidFill>
                  <a:srgbClr val="333333"/>
                </a:solidFill>
              </a:rPr>
              <a:t> – celek složený z částí, které na sebe vzájemně působí a mezi kterými probíhají toky informací a dat. </a:t>
            </a:r>
            <a:r>
              <a:rPr lang="cs-CZ" sz="1800" dirty="0" smtClean="0">
                <a:solidFill>
                  <a:srgbClr val="333333"/>
                </a:solidFill>
              </a:rPr>
              <a:t>Jde </a:t>
            </a:r>
            <a:r>
              <a:rPr lang="cs-CZ" sz="1800" dirty="0">
                <a:solidFill>
                  <a:srgbClr val="333333"/>
                </a:solidFill>
              </a:rPr>
              <a:t>o nastavení všech jednotlivých prvků řízení a kontroly tak, aby bylo dosaženo účelně, hospodárně a efektivně fungujícího celku</a:t>
            </a:r>
            <a:r>
              <a:rPr lang="cs-CZ" sz="1800" dirty="0" smtClean="0">
                <a:solidFill>
                  <a:srgbClr val="333333"/>
                </a:solidFill>
              </a:rPr>
              <a:t>.</a:t>
            </a:r>
            <a:endParaRPr lang="cs-CZ" sz="1800" dirty="0">
              <a:solidFill>
                <a:srgbClr val="333333"/>
              </a:solidFill>
            </a:endParaRPr>
          </a:p>
          <a:p>
            <a:pPr marL="89100" indent="0" defTabSz="914400" eaLnBrk="1" hangingPunct="1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defRPr/>
            </a:pPr>
            <a:endParaRPr lang="cs-CZ" b="0" dirty="0">
              <a:solidFill>
                <a:srgbClr val="FF0000"/>
              </a:solidFill>
            </a:endParaRP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6E6E291C-0AD8-4BF8-BA1B-C929061006B9}" type="datetime1">
              <a:rPr lang="cs-CZ" altLang="cs-CZ" smtClean="0"/>
              <a:t>10.11.2020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96922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121150" y="174625"/>
            <a:ext cx="6410325" cy="587375"/>
          </a:xfrm>
        </p:spPr>
        <p:txBody>
          <a:bodyPr/>
          <a:lstStyle/>
          <a:p>
            <a:pPr eaLnBrk="1" hangingPunct="1"/>
            <a:r>
              <a:rPr lang="cs-CZ" altLang="cs-CZ" sz="2000" dirty="0" smtClean="0"/>
              <a:t>CÍLE A PRVKY VŘKS</a:t>
            </a:r>
          </a:p>
        </p:txBody>
      </p:sp>
      <p:sp>
        <p:nvSpPr>
          <p:cNvPr id="614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78148" y="900311"/>
            <a:ext cx="10526245" cy="5616623"/>
          </a:xfrm>
        </p:spPr>
        <p:txBody>
          <a:bodyPr/>
          <a:lstStyle/>
          <a:p>
            <a:pPr marL="0" lvl="4" indent="0">
              <a:lnSpc>
                <a:spcPct val="113000"/>
              </a:lnSpc>
              <a:spcBef>
                <a:spcPct val="0"/>
              </a:spcBef>
              <a:buClr>
                <a:schemeClr val="accent2"/>
              </a:buClr>
              <a:buNone/>
              <a:defRPr/>
            </a:pPr>
            <a:r>
              <a:rPr lang="cs-CZ" sz="2200" dirty="0">
                <a:solidFill>
                  <a:srgbClr val="333333"/>
                </a:solidFill>
              </a:rPr>
              <a:t>	</a:t>
            </a:r>
            <a:endParaRPr lang="cs-CZ" sz="2200" dirty="0" smtClean="0">
              <a:solidFill>
                <a:srgbClr val="333333"/>
              </a:solidFill>
            </a:endParaRPr>
          </a:p>
          <a:p>
            <a:pPr marL="0" lvl="4" indent="0">
              <a:lnSpc>
                <a:spcPct val="113000"/>
              </a:lnSpc>
              <a:spcBef>
                <a:spcPct val="0"/>
              </a:spcBef>
              <a:buClr>
                <a:schemeClr val="accent2"/>
              </a:buClr>
              <a:buNone/>
              <a:defRPr/>
            </a:pPr>
            <a:r>
              <a:rPr lang="cs-CZ" sz="2200" b="1" dirty="0" smtClean="0">
                <a:solidFill>
                  <a:srgbClr val="333333"/>
                </a:solidFill>
              </a:rPr>
              <a:t>Cílem nastavení VŘKS v organizaci je</a:t>
            </a:r>
          </a:p>
          <a:p>
            <a:pPr marL="614362" lvl="6" indent="-342900">
              <a:lnSpc>
                <a:spcPct val="113000"/>
              </a:lnSpc>
              <a:spcBef>
                <a:spcPct val="0"/>
              </a:spcBef>
              <a:buClr>
                <a:schemeClr val="accent2"/>
              </a:buClr>
              <a:defRPr/>
            </a:pPr>
            <a:r>
              <a:rPr lang="cs-CZ" sz="2100" dirty="0" smtClean="0">
                <a:solidFill>
                  <a:srgbClr val="333333"/>
                </a:solidFill>
              </a:rPr>
              <a:t>odhalovat ve zvoleném čase jakékoliv odchylky od cílů stanovených organizací, </a:t>
            </a:r>
          </a:p>
          <a:p>
            <a:pPr marL="614362" lvl="6" indent="-342900">
              <a:lnSpc>
                <a:spcPct val="113000"/>
              </a:lnSpc>
              <a:spcBef>
                <a:spcPct val="0"/>
              </a:spcBef>
              <a:buClr>
                <a:schemeClr val="accent2"/>
              </a:buClr>
              <a:defRPr/>
            </a:pPr>
            <a:r>
              <a:rPr lang="cs-CZ" sz="2100" dirty="0" smtClean="0">
                <a:solidFill>
                  <a:srgbClr val="333333"/>
                </a:solidFill>
              </a:rPr>
              <a:t>omezovat neočekávané události, </a:t>
            </a:r>
          </a:p>
          <a:p>
            <a:pPr marL="614362" lvl="6" indent="-342900">
              <a:lnSpc>
                <a:spcPct val="113000"/>
              </a:lnSpc>
              <a:spcBef>
                <a:spcPct val="0"/>
              </a:spcBef>
              <a:buClr>
                <a:schemeClr val="accent2"/>
              </a:buClr>
              <a:defRPr/>
            </a:pPr>
            <a:r>
              <a:rPr lang="cs-CZ" sz="2100" dirty="0" smtClean="0">
                <a:solidFill>
                  <a:srgbClr val="333333"/>
                </a:solidFill>
              </a:rPr>
              <a:t>zamezit vytváření systematických chyb, </a:t>
            </a:r>
          </a:p>
          <a:p>
            <a:pPr marL="614362" lvl="6" indent="-342900">
              <a:lnSpc>
                <a:spcPct val="113000"/>
              </a:lnSpc>
              <a:spcBef>
                <a:spcPct val="0"/>
              </a:spcBef>
              <a:buClr>
                <a:schemeClr val="accent2"/>
              </a:buClr>
              <a:defRPr/>
            </a:pPr>
            <a:r>
              <a:rPr lang="cs-CZ" sz="2100" dirty="0" smtClean="0">
                <a:solidFill>
                  <a:srgbClr val="333333"/>
                </a:solidFill>
              </a:rPr>
              <a:t>zabezpečit efektivnější řízení a takové kontrolní mechanismy, které organizaci pomohou eliminovat rizika. </a:t>
            </a:r>
            <a:endParaRPr lang="cs-CZ" sz="2100" dirty="0">
              <a:solidFill>
                <a:srgbClr val="333333"/>
              </a:solidFill>
            </a:endParaRPr>
          </a:p>
          <a:p>
            <a:pPr marL="0" lvl="4" indent="0">
              <a:lnSpc>
                <a:spcPct val="113000"/>
              </a:lnSpc>
              <a:spcBef>
                <a:spcPct val="0"/>
              </a:spcBef>
              <a:buClr>
                <a:schemeClr val="accent2"/>
              </a:buClr>
              <a:buNone/>
              <a:defRPr/>
            </a:pPr>
            <a:endParaRPr lang="cs-CZ" sz="2200" b="1" dirty="0" smtClean="0">
              <a:solidFill>
                <a:srgbClr val="333333"/>
              </a:solidFill>
            </a:endParaRPr>
          </a:p>
          <a:p>
            <a:pPr marL="0" lvl="4" indent="0">
              <a:lnSpc>
                <a:spcPct val="113000"/>
              </a:lnSpc>
              <a:spcBef>
                <a:spcPct val="0"/>
              </a:spcBef>
              <a:buClr>
                <a:schemeClr val="accent2"/>
              </a:buClr>
              <a:buNone/>
              <a:defRPr/>
            </a:pPr>
            <a:r>
              <a:rPr lang="cs-CZ" sz="2200" b="1" dirty="0" smtClean="0">
                <a:solidFill>
                  <a:srgbClr val="333333"/>
                </a:solidFill>
              </a:rPr>
              <a:t>Základními </a:t>
            </a:r>
            <a:r>
              <a:rPr lang="cs-CZ" sz="2200" b="1" dirty="0">
                <a:solidFill>
                  <a:srgbClr val="333333"/>
                </a:solidFill>
              </a:rPr>
              <a:t>prvky vnitřního řídícího a </a:t>
            </a:r>
            <a:r>
              <a:rPr lang="cs-CZ" sz="2200" b="1" dirty="0" smtClean="0">
                <a:solidFill>
                  <a:srgbClr val="333333"/>
                </a:solidFill>
              </a:rPr>
              <a:t>kontrolního systému jsou</a:t>
            </a:r>
          </a:p>
          <a:p>
            <a:pPr marL="614362" lvl="6" indent="-342900">
              <a:lnSpc>
                <a:spcPct val="113000"/>
              </a:lnSpc>
              <a:spcBef>
                <a:spcPct val="0"/>
              </a:spcBef>
              <a:buClr>
                <a:schemeClr val="accent2"/>
              </a:buClr>
              <a:defRPr/>
            </a:pPr>
            <a:r>
              <a:rPr lang="cs-CZ" sz="2100" dirty="0">
                <a:solidFill>
                  <a:srgbClr val="333333"/>
                </a:solidFill>
              </a:rPr>
              <a:t>I</a:t>
            </a:r>
            <a:r>
              <a:rPr lang="cs-CZ" sz="2100" dirty="0" smtClean="0">
                <a:solidFill>
                  <a:srgbClr val="333333"/>
                </a:solidFill>
              </a:rPr>
              <a:t>nterní prostředí</a:t>
            </a:r>
          </a:p>
          <a:p>
            <a:pPr marL="614362" lvl="6" indent="-342900">
              <a:lnSpc>
                <a:spcPct val="113000"/>
              </a:lnSpc>
              <a:spcBef>
                <a:spcPct val="0"/>
              </a:spcBef>
              <a:buClr>
                <a:schemeClr val="accent2"/>
              </a:buClr>
              <a:defRPr/>
            </a:pPr>
            <a:r>
              <a:rPr lang="cs-CZ" sz="2100" dirty="0" smtClean="0">
                <a:solidFill>
                  <a:srgbClr val="333333"/>
                </a:solidFill>
              </a:rPr>
              <a:t>Identifikace, analýza a řízení rizik</a:t>
            </a:r>
          </a:p>
          <a:p>
            <a:pPr marL="614362" lvl="6" indent="-342900">
              <a:lnSpc>
                <a:spcPct val="113000"/>
              </a:lnSpc>
              <a:spcBef>
                <a:spcPct val="0"/>
              </a:spcBef>
              <a:buClr>
                <a:schemeClr val="accent2"/>
              </a:buClr>
              <a:defRPr/>
            </a:pPr>
            <a:r>
              <a:rPr lang="cs-CZ" sz="2100" dirty="0" smtClean="0">
                <a:solidFill>
                  <a:srgbClr val="333333"/>
                </a:solidFill>
              </a:rPr>
              <a:t>Informace a komunikace</a:t>
            </a:r>
          </a:p>
          <a:p>
            <a:pPr marL="614362" lvl="6" indent="-342900">
              <a:lnSpc>
                <a:spcPct val="113000"/>
              </a:lnSpc>
              <a:spcBef>
                <a:spcPct val="0"/>
              </a:spcBef>
              <a:buClr>
                <a:schemeClr val="accent2"/>
              </a:buClr>
              <a:defRPr/>
            </a:pPr>
            <a:r>
              <a:rPr lang="cs-CZ" sz="2100" dirty="0" smtClean="0">
                <a:solidFill>
                  <a:srgbClr val="333333"/>
                </a:solidFill>
              </a:rPr>
              <a:t>Řídicí a kontrolní </a:t>
            </a:r>
            <a:r>
              <a:rPr lang="cs-CZ" sz="2100" dirty="0" err="1" smtClean="0">
                <a:solidFill>
                  <a:srgbClr val="333333"/>
                </a:solidFill>
              </a:rPr>
              <a:t>mechanismyř</a:t>
            </a:r>
            <a:endParaRPr lang="cs-CZ" sz="2100" dirty="0" smtClean="0">
              <a:solidFill>
                <a:srgbClr val="333333"/>
              </a:solidFill>
            </a:endParaRPr>
          </a:p>
          <a:p>
            <a:pPr marL="614362" lvl="6" indent="-342900">
              <a:lnSpc>
                <a:spcPct val="113000"/>
              </a:lnSpc>
              <a:spcBef>
                <a:spcPct val="0"/>
              </a:spcBef>
              <a:buClr>
                <a:schemeClr val="accent2"/>
              </a:buClr>
              <a:defRPr/>
            </a:pPr>
            <a:r>
              <a:rPr lang="cs-CZ" sz="2100" dirty="0" smtClean="0">
                <a:solidFill>
                  <a:srgbClr val="333333"/>
                </a:solidFill>
              </a:rPr>
              <a:t>Monitoring</a:t>
            </a:r>
          </a:p>
          <a:p>
            <a:pPr marL="614362" lvl="6" indent="-342900">
              <a:lnSpc>
                <a:spcPct val="113000"/>
              </a:lnSpc>
              <a:spcBef>
                <a:spcPct val="0"/>
              </a:spcBef>
              <a:buClr>
                <a:schemeClr val="accent2"/>
              </a:buClr>
              <a:defRPr/>
            </a:pPr>
            <a:endParaRPr lang="cs-CZ" sz="2200" dirty="0" smtClean="0">
              <a:solidFill>
                <a:srgbClr val="333333"/>
              </a:solidFill>
            </a:endParaRPr>
          </a:p>
          <a:p>
            <a:pPr marL="614362" lvl="6" indent="-342900">
              <a:lnSpc>
                <a:spcPct val="113000"/>
              </a:lnSpc>
              <a:spcBef>
                <a:spcPct val="0"/>
              </a:spcBef>
              <a:buClr>
                <a:schemeClr val="accent2"/>
              </a:buClr>
              <a:defRPr/>
            </a:pPr>
            <a:endParaRPr lang="cs-CZ" sz="2200" dirty="0" smtClean="0">
              <a:solidFill>
                <a:srgbClr val="333333"/>
              </a:solidFill>
            </a:endParaRPr>
          </a:p>
          <a:p>
            <a:pPr marL="271462" lvl="6" indent="0">
              <a:lnSpc>
                <a:spcPct val="113000"/>
              </a:lnSpc>
              <a:spcBef>
                <a:spcPct val="0"/>
              </a:spcBef>
              <a:buClr>
                <a:schemeClr val="accent2"/>
              </a:buClr>
              <a:buNone/>
              <a:defRPr/>
            </a:pPr>
            <a:endParaRPr lang="cs-CZ" sz="2200" dirty="0">
              <a:solidFill>
                <a:srgbClr val="333333"/>
              </a:solidFill>
            </a:endParaRP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B3FE03D1-0E79-4E4A-B9DE-DF6BCC92BB6A}" type="datetime1">
              <a:rPr lang="cs-CZ" altLang="cs-CZ" smtClean="0"/>
              <a:t>10.11.2020</a:t>
            </a:fld>
            <a:endParaRPr lang="cs-CZ" altLang="cs-CZ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6900" y="4359190"/>
            <a:ext cx="3188070" cy="229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747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32224" y="177800"/>
            <a:ext cx="6411019" cy="433388"/>
          </a:xfrm>
        </p:spPr>
        <p:txBody>
          <a:bodyPr/>
          <a:lstStyle/>
          <a:p>
            <a:r>
              <a:rPr lang="cs-CZ" cap="all" dirty="0" smtClean="0"/>
              <a:t>HM, METODIKA … Máme</a:t>
            </a:r>
            <a:r>
              <a:rPr lang="cs-CZ" dirty="0" smtClean="0"/>
              <a:t> NA TO I </a:t>
            </a:r>
            <a:r>
              <a:rPr lang="cs-CZ" cap="all" dirty="0" smtClean="0"/>
              <a:t>zákon ?</a:t>
            </a: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738188" y="932532"/>
            <a:ext cx="9646914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b="1" cap="all" dirty="0">
                <a:solidFill>
                  <a:srgbClr val="25A939"/>
                </a:solidFill>
              </a:rPr>
              <a:t>§ 9 </a:t>
            </a:r>
            <a:r>
              <a:rPr lang="cs-CZ" sz="2800" b="1" cap="all" dirty="0" smtClean="0">
                <a:solidFill>
                  <a:srgbClr val="25A939"/>
                </a:solidFill>
              </a:rPr>
              <a:t>zákona č. 320/2001 Sb., o finanční kontrole</a:t>
            </a:r>
          </a:p>
          <a:p>
            <a:endParaRPr lang="cs-CZ" dirty="0"/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cs-CZ" dirty="0" smtClean="0"/>
              <a:t>(</a:t>
            </a:r>
            <a:r>
              <a:rPr lang="cs-CZ" dirty="0"/>
              <a:t>1) Územní samosprávné celky </a:t>
            </a:r>
            <a:r>
              <a:rPr lang="cs-CZ" b="1" dirty="0"/>
              <a:t>kontrolují</a:t>
            </a:r>
            <a:r>
              <a:rPr lang="cs-CZ" dirty="0"/>
              <a:t> podle tohoto zákona </a:t>
            </a:r>
            <a:r>
              <a:rPr lang="cs-CZ" b="1" dirty="0"/>
              <a:t>hospodaření s veřejnými prostředky u příspěvkových organizací ve své působnosti.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cs-CZ" dirty="0" smtClean="0"/>
              <a:t>(</a:t>
            </a:r>
            <a:r>
              <a:rPr lang="cs-CZ" dirty="0"/>
              <a:t>3) Územní samosprávné celky jsou povinny vytvořit </a:t>
            </a:r>
            <a:r>
              <a:rPr lang="cs-CZ" b="1" dirty="0">
                <a:solidFill>
                  <a:srgbClr val="FFC000"/>
                </a:solidFill>
              </a:rPr>
              <a:t>systém finanční kontroly</a:t>
            </a:r>
            <a:r>
              <a:rPr lang="cs-CZ" dirty="0"/>
              <a:t> podle tohoto zákona, </a:t>
            </a:r>
            <a:r>
              <a:rPr lang="cs-CZ" b="1" dirty="0"/>
              <a:t>kterým zajistí finanční kontrolu jak svého hospodaření</a:t>
            </a:r>
            <a:r>
              <a:rPr lang="cs-CZ" dirty="0"/>
              <a:t>, tak i hospodaření svých organizačních složek </a:t>
            </a:r>
            <a:r>
              <a:rPr lang="cs-CZ" b="1" dirty="0"/>
              <a:t>a příspěvkových organizací ve své působnosti</a:t>
            </a:r>
            <a:r>
              <a:rPr lang="cs-CZ" dirty="0"/>
              <a:t>. </a:t>
            </a:r>
            <a:r>
              <a:rPr lang="cs-CZ" b="1" dirty="0"/>
              <a:t>Současně zajistí prověřování přiměřenosti a účinnosti tohoto systému a pravidelně, nejméně jednou ročně, jeho hodnocení</a:t>
            </a:r>
            <a:r>
              <a:rPr lang="cs-CZ" b="1" dirty="0" smtClean="0"/>
              <a:t>. 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endParaRPr lang="cs-CZ" b="1" dirty="0" smtClean="0">
              <a:solidFill>
                <a:srgbClr val="FF0000"/>
              </a:solidFill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B043F39-E2CD-49F5-86F3-F99A801C821B}" type="datetime1">
              <a:rPr lang="cs-CZ" altLang="cs-CZ" smtClean="0"/>
              <a:t>10.11.2020</a:t>
            </a:fld>
            <a:endParaRPr lang="cs-CZ" altLang="cs-CZ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8023" y="4907968"/>
            <a:ext cx="2160240" cy="2344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9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32224" y="177800"/>
            <a:ext cx="6050979" cy="433388"/>
          </a:xfrm>
        </p:spPr>
        <p:txBody>
          <a:bodyPr/>
          <a:lstStyle/>
          <a:p>
            <a:r>
              <a:rPr lang="cs-CZ" dirty="0" smtClean="0"/>
              <a:t>TAKŽE SYSTÉM FINANČNÍ KONTROLY…</a:t>
            </a:r>
            <a:endParaRPr lang="cs-CZ" dirty="0"/>
          </a:p>
        </p:txBody>
      </p:sp>
      <p:sp>
        <p:nvSpPr>
          <p:cNvPr id="9" name="AutoShape 1027"/>
          <p:cNvSpPr>
            <a:spLocks noChangeArrowheads="1"/>
          </p:cNvSpPr>
          <p:nvPr/>
        </p:nvSpPr>
        <p:spPr bwMode="auto">
          <a:xfrm>
            <a:off x="395288" y="3187096"/>
            <a:ext cx="2447925" cy="1223962"/>
          </a:xfrm>
          <a:prstGeom prst="bevel">
            <a:avLst>
              <a:gd name="adj" fmla="val 12500"/>
            </a:avLst>
          </a:prstGeom>
          <a:solidFill>
            <a:srgbClr val="0070C0"/>
          </a:solidFill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cs-CZ" altLang="cs-CZ" sz="1600" b="1" dirty="0">
                <a:solidFill>
                  <a:schemeClr val="tx2"/>
                </a:solidFill>
                <a:cs typeface="Arial" panose="020B0604020202020204" pitchFamily="34" charset="0"/>
              </a:rPr>
              <a:t>Finanční </a:t>
            </a:r>
            <a:r>
              <a:rPr lang="cs-CZ" altLang="cs-CZ" sz="1600" b="1" dirty="0" smtClean="0">
                <a:solidFill>
                  <a:schemeClr val="tx2"/>
                </a:solidFill>
                <a:cs typeface="Arial" panose="020B0604020202020204" pitchFamily="34" charset="0"/>
              </a:rPr>
              <a:t>kontrola dle zákona o finanční kontrole</a:t>
            </a:r>
            <a:endParaRPr lang="en-US" altLang="cs-CZ" sz="1600" b="1" dirty="0">
              <a:solidFill>
                <a:schemeClr val="tx2"/>
              </a:solidFill>
              <a:cs typeface="Arial" panose="020B0604020202020204" pitchFamily="34" charset="0"/>
            </a:endParaRPr>
          </a:p>
        </p:txBody>
      </p:sp>
      <p:sp>
        <p:nvSpPr>
          <p:cNvPr id="10" name="AutoShape 1028"/>
          <p:cNvSpPr>
            <a:spLocks noChangeArrowheads="1"/>
          </p:cNvSpPr>
          <p:nvPr/>
        </p:nvSpPr>
        <p:spPr bwMode="auto">
          <a:xfrm>
            <a:off x="3470531" y="1495731"/>
            <a:ext cx="2519363" cy="1152525"/>
          </a:xfrm>
          <a:prstGeom prst="bevel">
            <a:avLst>
              <a:gd name="adj" fmla="val 12500"/>
            </a:avLst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cs-CZ" altLang="cs-CZ" sz="1200" b="1" dirty="0">
                <a:solidFill>
                  <a:schemeClr val="tx2"/>
                </a:solidFill>
                <a:cs typeface="Arial" panose="020B0604020202020204" pitchFamily="34" charset="0"/>
              </a:rPr>
              <a:t>Systém  finanční kontroly  vykonávané kontrolními  orgány – veřejnosprávní </a:t>
            </a:r>
            <a:r>
              <a:rPr lang="cs-CZ" altLang="cs-CZ" sz="1200" b="1" dirty="0" smtClean="0">
                <a:solidFill>
                  <a:schemeClr val="tx2"/>
                </a:solidFill>
                <a:cs typeface="Arial" panose="020B0604020202020204" pitchFamily="34" charset="0"/>
              </a:rPr>
              <a:t>kontrola </a:t>
            </a:r>
            <a:r>
              <a:rPr lang="cs-CZ" sz="1200" b="1" dirty="0">
                <a:solidFill>
                  <a:schemeClr val="tx2"/>
                </a:solidFill>
                <a:cs typeface="Arial" panose="020B0604020202020204" pitchFamily="34" charset="0"/>
              </a:rPr>
              <a:t>§ </a:t>
            </a:r>
            <a:r>
              <a:rPr lang="cs-CZ" sz="1200" b="1" dirty="0" smtClean="0">
                <a:solidFill>
                  <a:schemeClr val="tx2"/>
                </a:solidFill>
                <a:cs typeface="Arial" panose="020B0604020202020204" pitchFamily="34" charset="0"/>
              </a:rPr>
              <a:t>7 </a:t>
            </a:r>
            <a:r>
              <a:rPr lang="cs-CZ" sz="1200" b="1" dirty="0">
                <a:solidFill>
                  <a:schemeClr val="tx2"/>
                </a:solidFill>
                <a:cs typeface="Arial" panose="020B0604020202020204" pitchFamily="34" charset="0"/>
              </a:rPr>
              <a:t>- </a:t>
            </a:r>
            <a:r>
              <a:rPr lang="cs-CZ" sz="1200" b="1" dirty="0" smtClean="0">
                <a:solidFill>
                  <a:schemeClr val="tx2"/>
                </a:solidFill>
                <a:cs typeface="Arial" panose="020B0604020202020204" pitchFamily="34" charset="0"/>
              </a:rPr>
              <a:t>11</a:t>
            </a:r>
            <a:r>
              <a:rPr lang="en-US" altLang="cs-CZ" sz="1200" b="1" dirty="0" smtClean="0">
                <a:solidFill>
                  <a:schemeClr val="bg2"/>
                </a:solidFill>
                <a:cs typeface="Arial" panose="020B0604020202020204" pitchFamily="34" charset="0"/>
              </a:rPr>
              <a:t> </a:t>
            </a:r>
            <a:endParaRPr lang="en-US" altLang="cs-CZ" sz="1200" b="1" dirty="0">
              <a:solidFill>
                <a:schemeClr val="bg2"/>
              </a:solidFill>
              <a:cs typeface="Arial" panose="020B0604020202020204" pitchFamily="34" charset="0"/>
            </a:endParaRPr>
          </a:p>
        </p:txBody>
      </p:sp>
      <p:sp>
        <p:nvSpPr>
          <p:cNvPr id="11" name="AutoShape 1029"/>
          <p:cNvSpPr>
            <a:spLocks noChangeArrowheads="1"/>
          </p:cNvSpPr>
          <p:nvPr/>
        </p:nvSpPr>
        <p:spPr bwMode="auto">
          <a:xfrm>
            <a:off x="3470531" y="3221903"/>
            <a:ext cx="2519363" cy="1152525"/>
          </a:xfrm>
          <a:prstGeom prst="bevel">
            <a:avLst>
              <a:gd name="adj" fmla="val 12500"/>
            </a:avLst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cs-CZ" altLang="cs-CZ" sz="1400" b="1" dirty="0">
                <a:solidFill>
                  <a:srgbClr val="25A939"/>
                </a:solidFill>
                <a:cs typeface="Arial" panose="020B0604020202020204" pitchFamily="34" charset="0"/>
              </a:rPr>
              <a:t>Vnitřní kontrolní  systém v orgánech veřejné  </a:t>
            </a:r>
            <a:r>
              <a:rPr lang="cs-CZ" altLang="cs-CZ" sz="1400" b="1" dirty="0" smtClean="0">
                <a:solidFill>
                  <a:srgbClr val="25A939"/>
                </a:solidFill>
                <a:cs typeface="Arial" panose="020B0604020202020204" pitchFamily="34" charset="0"/>
              </a:rPr>
              <a:t>správy </a:t>
            </a:r>
            <a:r>
              <a:rPr lang="cs-CZ" sz="1400" b="1" dirty="0">
                <a:solidFill>
                  <a:srgbClr val="25A939"/>
                </a:solidFill>
                <a:cs typeface="Arial" panose="020B0604020202020204" pitchFamily="34" charset="0"/>
              </a:rPr>
              <a:t>§ </a:t>
            </a:r>
            <a:r>
              <a:rPr lang="cs-CZ" sz="1400" b="1" dirty="0" smtClean="0">
                <a:solidFill>
                  <a:srgbClr val="25A939"/>
                </a:solidFill>
                <a:cs typeface="Arial" panose="020B0604020202020204" pitchFamily="34" charset="0"/>
              </a:rPr>
              <a:t>25 - </a:t>
            </a:r>
            <a:r>
              <a:rPr lang="cs-CZ" sz="1400" b="1" dirty="0">
                <a:solidFill>
                  <a:srgbClr val="25A939"/>
                </a:solidFill>
                <a:cs typeface="Arial" panose="020B0604020202020204" pitchFamily="34" charset="0"/>
              </a:rPr>
              <a:t>31</a:t>
            </a:r>
            <a:r>
              <a:rPr lang="en-US" altLang="cs-CZ" sz="1400" b="1" dirty="0">
                <a:solidFill>
                  <a:srgbClr val="25A939"/>
                </a:solidFill>
                <a:cs typeface="Arial" panose="020B0604020202020204" pitchFamily="34" charset="0"/>
              </a:rPr>
              <a:t> </a:t>
            </a:r>
          </a:p>
        </p:txBody>
      </p:sp>
      <p:sp>
        <p:nvSpPr>
          <p:cNvPr id="12" name="AutoShape 1030"/>
          <p:cNvSpPr>
            <a:spLocks noChangeArrowheads="1"/>
          </p:cNvSpPr>
          <p:nvPr/>
        </p:nvSpPr>
        <p:spPr bwMode="auto">
          <a:xfrm>
            <a:off x="3470531" y="4948986"/>
            <a:ext cx="2519363" cy="1152525"/>
          </a:xfrm>
          <a:prstGeom prst="bevel">
            <a:avLst>
              <a:gd name="adj" fmla="val 12500"/>
            </a:avLst>
          </a:prstGeom>
          <a:solidFill>
            <a:srgbClr val="DDDDDD">
              <a:alpha val="3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cs-CZ" altLang="cs-CZ" sz="1200" b="1" dirty="0">
                <a:cs typeface="Arial" panose="020B0604020202020204" pitchFamily="34" charset="0"/>
              </a:rPr>
              <a:t>Systém finanční  kontroly vykonávané podle  mezinárodních </a:t>
            </a:r>
            <a:r>
              <a:rPr lang="cs-CZ" altLang="cs-CZ" sz="1200" b="1" dirty="0" smtClean="0">
                <a:cs typeface="Arial" panose="020B0604020202020204" pitchFamily="34" charset="0"/>
              </a:rPr>
              <a:t>smluv </a:t>
            </a:r>
            <a:r>
              <a:rPr lang="cs-CZ" sz="1200" b="1" dirty="0">
                <a:solidFill>
                  <a:schemeClr val="tx2"/>
                </a:solidFill>
                <a:cs typeface="Arial" panose="020B0604020202020204" pitchFamily="34" charset="0"/>
              </a:rPr>
              <a:t>§ </a:t>
            </a:r>
            <a:r>
              <a:rPr lang="cs-CZ" sz="1200" b="1" dirty="0" smtClean="0">
                <a:solidFill>
                  <a:schemeClr val="tx2"/>
                </a:solidFill>
                <a:cs typeface="Arial" panose="020B0604020202020204" pitchFamily="34" charset="0"/>
              </a:rPr>
              <a:t>24</a:t>
            </a:r>
            <a:endParaRPr lang="en-US" altLang="cs-CZ" sz="1200" b="1" dirty="0">
              <a:cs typeface="Arial" panose="020B0604020202020204" pitchFamily="34" charset="0"/>
            </a:endParaRPr>
          </a:p>
        </p:txBody>
      </p:sp>
      <p:sp>
        <p:nvSpPr>
          <p:cNvPr id="13" name="AutoShape 1031"/>
          <p:cNvSpPr>
            <a:spLocks noChangeArrowheads="1"/>
          </p:cNvSpPr>
          <p:nvPr/>
        </p:nvSpPr>
        <p:spPr bwMode="auto">
          <a:xfrm>
            <a:off x="6488156" y="3476020"/>
            <a:ext cx="2089150" cy="647700"/>
          </a:xfrm>
          <a:prstGeom prst="bevel">
            <a:avLst>
              <a:gd name="adj" fmla="val 12500"/>
            </a:avLst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cs-CZ" altLang="cs-CZ" sz="1400" b="1" dirty="0">
                <a:solidFill>
                  <a:schemeClr val="tx2"/>
                </a:solidFill>
                <a:cs typeface="Arial" panose="020B0604020202020204" pitchFamily="34" charset="0"/>
              </a:rPr>
              <a:t>Řídící kontrola</a:t>
            </a:r>
            <a:endParaRPr lang="en-US" altLang="cs-CZ" sz="1400" b="1" dirty="0">
              <a:solidFill>
                <a:schemeClr val="tx2"/>
              </a:solidFill>
              <a:cs typeface="Arial" panose="020B0604020202020204" pitchFamily="34" charset="0"/>
            </a:endParaRPr>
          </a:p>
        </p:txBody>
      </p:sp>
      <p:sp>
        <p:nvSpPr>
          <p:cNvPr id="14" name="AutoShape 1032"/>
          <p:cNvSpPr>
            <a:spLocks noChangeArrowheads="1"/>
          </p:cNvSpPr>
          <p:nvPr/>
        </p:nvSpPr>
        <p:spPr bwMode="auto">
          <a:xfrm>
            <a:off x="6516688" y="4247013"/>
            <a:ext cx="2089150" cy="647700"/>
          </a:xfrm>
          <a:prstGeom prst="bevel">
            <a:avLst>
              <a:gd name="adj" fmla="val 12500"/>
            </a:avLst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cs-CZ" altLang="cs-CZ" sz="1400" b="1" dirty="0">
                <a:solidFill>
                  <a:schemeClr val="tx2"/>
                </a:solidFill>
                <a:cs typeface="Arial" panose="020B0604020202020204" pitchFamily="34" charset="0"/>
              </a:rPr>
              <a:t>Interní audit</a:t>
            </a:r>
            <a:endParaRPr lang="en-US" altLang="cs-CZ" sz="1400" b="1" dirty="0">
              <a:solidFill>
                <a:schemeClr val="tx2"/>
              </a:solidFill>
              <a:cs typeface="Arial" panose="020B0604020202020204" pitchFamily="34" charset="0"/>
            </a:endParaRPr>
          </a:p>
        </p:txBody>
      </p:sp>
      <p:sp>
        <p:nvSpPr>
          <p:cNvPr id="15" name="AutoShape 1033"/>
          <p:cNvSpPr>
            <a:spLocks noChangeArrowheads="1"/>
          </p:cNvSpPr>
          <p:nvPr/>
        </p:nvSpPr>
        <p:spPr bwMode="auto">
          <a:xfrm>
            <a:off x="6516688" y="2515206"/>
            <a:ext cx="2089150" cy="647700"/>
          </a:xfrm>
          <a:prstGeom prst="bevel">
            <a:avLst>
              <a:gd name="adj" fmla="val 12500"/>
            </a:avLst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cs-CZ" altLang="cs-CZ" sz="1400" b="1">
                <a:solidFill>
                  <a:schemeClr val="tx2"/>
                </a:solidFill>
                <a:cs typeface="Arial" panose="020B0604020202020204" pitchFamily="34" charset="0"/>
              </a:rPr>
              <a:t>Následně</a:t>
            </a:r>
            <a:endParaRPr lang="en-US" altLang="cs-CZ" sz="1400" b="1">
              <a:solidFill>
                <a:schemeClr val="tx2"/>
              </a:solidFill>
              <a:cs typeface="Arial" panose="020B0604020202020204" pitchFamily="34" charset="0"/>
            </a:endParaRPr>
          </a:p>
        </p:txBody>
      </p:sp>
      <p:sp>
        <p:nvSpPr>
          <p:cNvPr id="16" name="AutoShape 1034"/>
          <p:cNvSpPr>
            <a:spLocks noChangeArrowheads="1"/>
          </p:cNvSpPr>
          <p:nvPr/>
        </p:nvSpPr>
        <p:spPr bwMode="auto">
          <a:xfrm>
            <a:off x="6488156" y="1745264"/>
            <a:ext cx="2089150" cy="647700"/>
          </a:xfrm>
          <a:prstGeom prst="bevel">
            <a:avLst>
              <a:gd name="adj" fmla="val 12500"/>
            </a:avLst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cs-CZ" altLang="cs-CZ" sz="1400" b="1" dirty="0">
                <a:solidFill>
                  <a:schemeClr val="tx2"/>
                </a:solidFill>
                <a:cs typeface="Arial" panose="020B0604020202020204" pitchFamily="34" charset="0"/>
              </a:rPr>
              <a:t>V průběhu</a:t>
            </a:r>
            <a:endParaRPr lang="en-US" altLang="cs-CZ" sz="1400" b="1" dirty="0">
              <a:solidFill>
                <a:schemeClr val="tx2"/>
              </a:solidFill>
              <a:cs typeface="Arial" panose="020B0604020202020204" pitchFamily="34" charset="0"/>
            </a:endParaRPr>
          </a:p>
        </p:txBody>
      </p:sp>
      <p:sp>
        <p:nvSpPr>
          <p:cNvPr id="17" name="AutoShape 1035"/>
          <p:cNvSpPr>
            <a:spLocks noChangeArrowheads="1"/>
          </p:cNvSpPr>
          <p:nvPr/>
        </p:nvSpPr>
        <p:spPr bwMode="auto">
          <a:xfrm>
            <a:off x="6516688" y="958081"/>
            <a:ext cx="2089150" cy="647700"/>
          </a:xfrm>
          <a:prstGeom prst="bevel">
            <a:avLst>
              <a:gd name="adj" fmla="val 12500"/>
            </a:avLst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cs-CZ" altLang="cs-CZ" sz="1400" b="1" dirty="0">
                <a:solidFill>
                  <a:schemeClr val="tx2"/>
                </a:solidFill>
                <a:cs typeface="Arial" panose="020B0604020202020204" pitchFamily="34" charset="0"/>
              </a:rPr>
              <a:t>Před poskytnutím</a:t>
            </a:r>
            <a:endParaRPr lang="en-US" altLang="cs-CZ" sz="1400" b="1" dirty="0">
              <a:solidFill>
                <a:schemeClr val="tx2"/>
              </a:solidFill>
              <a:cs typeface="Arial" panose="020B0604020202020204" pitchFamily="34" charset="0"/>
            </a:endParaRPr>
          </a:p>
        </p:txBody>
      </p:sp>
      <p:cxnSp>
        <p:nvCxnSpPr>
          <p:cNvPr id="19" name="AutoShape 1037"/>
          <p:cNvCxnSpPr>
            <a:cxnSpLocks noChangeShapeType="1"/>
          </p:cNvCxnSpPr>
          <p:nvPr/>
        </p:nvCxnSpPr>
        <p:spPr bwMode="auto">
          <a:xfrm rot="5400000" flipH="1" flipV="1">
            <a:off x="2436370" y="2737191"/>
            <a:ext cx="1647380" cy="396122"/>
          </a:xfrm>
          <a:prstGeom prst="bentConnector2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" name="AutoShape 1038"/>
          <p:cNvCxnSpPr>
            <a:cxnSpLocks noChangeShapeType="1"/>
            <a:stCxn id="10" idx="0"/>
            <a:endCxn id="16" idx="4"/>
          </p:cNvCxnSpPr>
          <p:nvPr/>
        </p:nvCxnSpPr>
        <p:spPr bwMode="auto">
          <a:xfrm flipV="1">
            <a:off x="5989894" y="2069114"/>
            <a:ext cx="498262" cy="2880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AutoShape 1039"/>
          <p:cNvCxnSpPr>
            <a:cxnSpLocks noChangeShapeType="1"/>
            <a:stCxn id="9" idx="0"/>
            <a:endCxn id="11" idx="4"/>
          </p:cNvCxnSpPr>
          <p:nvPr/>
        </p:nvCxnSpPr>
        <p:spPr bwMode="auto">
          <a:xfrm flipV="1">
            <a:off x="2843213" y="3798166"/>
            <a:ext cx="627318" cy="911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AutoShape 1040"/>
          <p:cNvCxnSpPr>
            <a:cxnSpLocks noChangeShapeType="1"/>
            <a:stCxn id="10" idx="0"/>
          </p:cNvCxnSpPr>
          <p:nvPr/>
        </p:nvCxnSpPr>
        <p:spPr bwMode="auto">
          <a:xfrm flipV="1">
            <a:off x="5989894" y="1281931"/>
            <a:ext cx="526794" cy="790063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" name="AutoShape 1041"/>
          <p:cNvCxnSpPr>
            <a:cxnSpLocks noChangeShapeType="1"/>
            <a:stCxn id="10" idx="0"/>
            <a:endCxn id="15" idx="4"/>
          </p:cNvCxnSpPr>
          <p:nvPr/>
        </p:nvCxnSpPr>
        <p:spPr bwMode="auto">
          <a:xfrm>
            <a:off x="5989894" y="2071994"/>
            <a:ext cx="526794" cy="767062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" name="AutoShape 1042"/>
          <p:cNvCxnSpPr>
            <a:cxnSpLocks noChangeShapeType="1"/>
            <a:stCxn id="11" idx="0"/>
            <a:endCxn id="14" idx="4"/>
          </p:cNvCxnSpPr>
          <p:nvPr/>
        </p:nvCxnSpPr>
        <p:spPr bwMode="auto">
          <a:xfrm>
            <a:off x="5989894" y="3798166"/>
            <a:ext cx="526794" cy="772697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" name="AutoShape 1043"/>
          <p:cNvCxnSpPr>
            <a:cxnSpLocks noChangeShapeType="1"/>
            <a:stCxn id="11" idx="0"/>
            <a:endCxn id="13" idx="4"/>
          </p:cNvCxnSpPr>
          <p:nvPr/>
        </p:nvCxnSpPr>
        <p:spPr bwMode="auto">
          <a:xfrm>
            <a:off x="5989894" y="3798166"/>
            <a:ext cx="498262" cy="1704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" name="Obdélník 25"/>
          <p:cNvSpPr/>
          <p:nvPr/>
        </p:nvSpPr>
        <p:spPr bwMode="auto">
          <a:xfrm>
            <a:off x="378148" y="3223608"/>
            <a:ext cx="1944216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373063" marR="0" indent="-373063" algn="l" defTabSz="99536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43" name="AutoShape 1042"/>
          <p:cNvCxnSpPr>
            <a:cxnSpLocks noChangeShapeType="1"/>
          </p:cNvCxnSpPr>
          <p:nvPr/>
        </p:nvCxnSpPr>
        <p:spPr bwMode="auto">
          <a:xfrm rot="16200000" flipH="1">
            <a:off x="2293387" y="4348105"/>
            <a:ext cx="1945756" cy="408531"/>
          </a:xfrm>
          <a:prstGeom prst="bentConnector2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Zaoblený obdélníkový bublinový popisek 5"/>
          <p:cNvSpPr/>
          <p:nvPr/>
        </p:nvSpPr>
        <p:spPr bwMode="auto">
          <a:xfrm>
            <a:off x="6625618" y="5433444"/>
            <a:ext cx="3960440" cy="920263"/>
          </a:xfrm>
          <a:prstGeom prst="wedgeRoundRectCallout">
            <a:avLst>
              <a:gd name="adj1" fmla="val -36071"/>
              <a:gd name="adj2" fmla="val -106919"/>
              <a:gd name="adj3" fmla="val 16667"/>
            </a:avLst>
          </a:prstGeom>
          <a:noFill/>
          <a:ln w="38100" cap="flat" cmpd="sng" algn="ctr">
            <a:solidFill>
              <a:srgbClr val="25A939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373063" indent="-373063" defTabSz="995363"/>
            <a:r>
              <a:rPr lang="cs-CZ" sz="1400" dirty="0" smtClean="0"/>
              <a:t>0456/14/2005/RK - nahrazení </a:t>
            </a:r>
            <a:r>
              <a:rPr lang="cs-CZ" sz="1400" dirty="0"/>
              <a:t>interního auditu </a:t>
            </a:r>
            <a:endParaRPr lang="cs-CZ" sz="1400" dirty="0" smtClean="0"/>
          </a:p>
          <a:p>
            <a:pPr marL="373063" indent="-373063" defTabSz="995363"/>
            <a:r>
              <a:rPr lang="cs-CZ" sz="1400" dirty="0" smtClean="0"/>
              <a:t>v organizacích </a:t>
            </a:r>
            <a:r>
              <a:rPr lang="cs-CZ" sz="1400" dirty="0"/>
              <a:t>výkonem veřejnosprávní </a:t>
            </a:r>
            <a:r>
              <a:rPr lang="cs-CZ" sz="1400" dirty="0" smtClean="0"/>
              <a:t>kontroly</a:t>
            </a:r>
          </a:p>
          <a:p>
            <a:pPr marL="373063" indent="-373063" defTabSz="995363"/>
            <a:r>
              <a:rPr kumimoji="0" lang="cs-CZ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(vyjma nemocnic, KSÚS a ZZS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A9F71BE4-1B77-4522-9744-DFB33B49655C}" type="datetime1">
              <a:rPr lang="cs-CZ" altLang="cs-CZ" smtClean="0"/>
              <a:t>10.11.2020</a:t>
            </a:fld>
            <a:endParaRPr lang="cs-CZ" altLang="cs-CZ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120" y="916449"/>
            <a:ext cx="1782271" cy="1922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410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32224" y="177800"/>
            <a:ext cx="6050979" cy="433388"/>
          </a:xfrm>
        </p:spPr>
        <p:txBody>
          <a:bodyPr/>
          <a:lstStyle/>
          <a:p>
            <a:r>
              <a:rPr lang="cs-CZ" dirty="0" smtClean="0"/>
              <a:t>TAKŽE SYSTÉM FINANČNÍ KONTROLY…</a:t>
            </a:r>
            <a:endParaRPr lang="cs-CZ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A9F71BE4-1B77-4522-9744-DFB33B49655C}" type="datetime1">
              <a:rPr lang="cs-CZ" altLang="cs-CZ" smtClean="0"/>
              <a:t>10.11.2020</a:t>
            </a:fld>
            <a:endParaRPr lang="cs-CZ" alt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6660" y="1562214"/>
            <a:ext cx="5457314" cy="3010505"/>
          </a:xfrm>
          <a:prstGeom prst="rect">
            <a:avLst/>
          </a:prstGeom>
        </p:spPr>
      </p:pic>
      <p:sp>
        <p:nvSpPr>
          <p:cNvPr id="27" name="Šipka doprava 26"/>
          <p:cNvSpPr/>
          <p:nvPr/>
        </p:nvSpPr>
        <p:spPr>
          <a:xfrm rot="5400000">
            <a:off x="5064719" y="4116465"/>
            <a:ext cx="907665" cy="1464563"/>
          </a:xfrm>
          <a:prstGeom prst="rightArrow">
            <a:avLst/>
          </a:prstGeom>
          <a:solidFill>
            <a:srgbClr val="25A939"/>
          </a:solidFill>
          <a:ln>
            <a:solidFill>
              <a:srgbClr val="25A9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573"/>
          </a:p>
        </p:txBody>
      </p:sp>
      <p:sp>
        <p:nvSpPr>
          <p:cNvPr id="5" name="Obdélník 4"/>
          <p:cNvSpPr/>
          <p:nvPr/>
        </p:nvSpPr>
        <p:spPr>
          <a:xfrm>
            <a:off x="1242244" y="5382642"/>
            <a:ext cx="9019108" cy="830997"/>
          </a:xfrm>
          <a:prstGeom prst="rect">
            <a:avLst/>
          </a:prstGeom>
          <a:solidFill>
            <a:srgbClr val="FFC000">
              <a:alpha val="39000"/>
            </a:srgbClr>
          </a:solidFill>
          <a:ln w="15875"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>
            <a:spAutoFit/>
          </a:bodyPr>
          <a:lstStyle/>
          <a:p>
            <a:pPr>
              <a:buClr>
                <a:srgbClr val="25A939"/>
              </a:buClr>
            </a:pPr>
            <a:r>
              <a:rPr lang="cs-CZ" altLang="cs-CZ" sz="2400" b="1" dirty="0"/>
              <a:t>Nová metodika k nastavení VŘKS pro PO zřizované Krajem </a:t>
            </a:r>
            <a:r>
              <a:rPr lang="cs-CZ" altLang="cs-CZ" sz="2400" b="1" dirty="0" smtClean="0"/>
              <a:t>           Vysočina </a:t>
            </a:r>
            <a:r>
              <a:rPr lang="cs-CZ" altLang="cs-CZ" sz="2400" b="1" dirty="0"/>
              <a:t>dle COSO	</a:t>
            </a:r>
            <a:r>
              <a:rPr lang="cs-CZ" altLang="cs-CZ" sz="2400" b="1" dirty="0" smtClean="0">
                <a:hlinkClick r:id="rId4" action="ppaction://hlinkfile"/>
              </a:rPr>
              <a:t>Portál PO</a:t>
            </a:r>
            <a:endParaRPr lang="cs-CZ" altLang="cs-CZ" sz="2400" b="1" dirty="0"/>
          </a:p>
        </p:txBody>
      </p:sp>
      <p:pic>
        <p:nvPicPr>
          <p:cNvPr id="8" name="Obrázek 7">
            <a:hlinkClick r:id="rId4" action="ppaction://hlinkfile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152" y="1373956"/>
            <a:ext cx="2999655" cy="3207504"/>
          </a:xfrm>
          <a:prstGeom prst="rect">
            <a:avLst/>
          </a:prstGeom>
        </p:spPr>
      </p:pic>
      <p:sp>
        <p:nvSpPr>
          <p:cNvPr id="28" name="Šipka doprava 27"/>
          <p:cNvSpPr/>
          <p:nvPr/>
        </p:nvSpPr>
        <p:spPr>
          <a:xfrm>
            <a:off x="3550123" y="2473134"/>
            <a:ext cx="1205918" cy="1406567"/>
          </a:xfrm>
          <a:prstGeom prst="rightArrow">
            <a:avLst/>
          </a:prstGeom>
          <a:solidFill>
            <a:srgbClr val="25A939"/>
          </a:solidFill>
          <a:ln>
            <a:solidFill>
              <a:srgbClr val="25A9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573"/>
          </a:p>
        </p:txBody>
      </p:sp>
    </p:spTree>
    <p:extLst>
      <p:ext uri="{BB962C8B-B14F-4D97-AF65-F5344CB8AC3E}">
        <p14:creationId xmlns:p14="http://schemas.microsoft.com/office/powerpoint/2010/main" val="4247032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lastní návrh">
  <a:themeElements>
    <a:clrScheme name="Vlastn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lastn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0" tIns="0" rIns="0" bIns="0" numCol="1" anchor="t" anchorCtr="0" compatLnSpc="1">
        <a:prstTxWarp prst="textNoShape">
          <a:avLst/>
        </a:prstTxWarp>
      </a:bodyPr>
      <a:lstStyle>
        <a:defPPr marL="373063" marR="0" indent="-373063" algn="l" defTabSz="995363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cs-CZ" altLang="cs-CZ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0" tIns="0" rIns="0" bIns="0" numCol="1" anchor="t" anchorCtr="0" compatLnSpc="1">
        <a:prstTxWarp prst="textNoShape">
          <a:avLst/>
        </a:prstTxWarp>
      </a:bodyPr>
      <a:lstStyle>
        <a:defPPr marL="373063" marR="0" indent="-373063" algn="l" defTabSz="995363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cs-CZ" altLang="cs-CZ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Vlastn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lastn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lastn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lastn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lastn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lastn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20388</TotalTime>
  <Words>2118</Words>
  <Application>Microsoft Office PowerPoint</Application>
  <PresentationFormat>Vlastní</PresentationFormat>
  <Paragraphs>228</Paragraphs>
  <Slides>16</Slides>
  <Notes>8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1" baseType="lpstr">
      <vt:lpstr>Arial</vt:lpstr>
      <vt:lpstr>Calibri</vt:lpstr>
      <vt:lpstr>Times New Roman</vt:lpstr>
      <vt:lpstr>Wingdings</vt:lpstr>
      <vt:lpstr>Vlastní návrh</vt:lpstr>
      <vt:lpstr>výstupy klíčové aktivity 3 3.1.     Analýza a návrh optimalizace organizačních   struktur a systémů řízení a vykonávaných činností 3.2.     Návrh standardu smluv, manuál pro uzavírání smluv  a standard pravidel pro přijímání klienta  3.3  Analýza procesního řízení a kontrolních mechanizmů  a návrh optimalizace procesního řízení   a kontrolních mechanismů</vt:lpstr>
      <vt:lpstr>ŘÍZENÍ JE ZÁKLAD</vt:lpstr>
      <vt:lpstr>NÁSTROJE / METODY ŘÍZENÍ ?</vt:lpstr>
      <vt:lpstr>Mezinárodně uznávaná metodologie COSO pro vnitřní řídicí a kontrolní systém</vt:lpstr>
      <vt:lpstr>VŘKS</vt:lpstr>
      <vt:lpstr>CÍLE A PRVKY VŘKS</vt:lpstr>
      <vt:lpstr>HM, METODIKA … Máme NA TO I zákon ?</vt:lpstr>
      <vt:lpstr>TAKŽE SYSTÉM FINANČNÍ KONTROLY…</vt:lpstr>
      <vt:lpstr>TAKŽE SYSTÉM FINANČNÍ KONTROLY…</vt:lpstr>
      <vt:lpstr>Mezinárodně uznávaná metodologie COSO pro vnitřní řídicí a kontrolní systém</vt:lpstr>
      <vt:lpstr>Význam jednotlivých komponent – komponenta 1</vt:lpstr>
      <vt:lpstr>Význam jednotlivých komponent – komponenta 2</vt:lpstr>
      <vt:lpstr>Význam jednotlivých komponent – komponenta 3</vt:lpstr>
      <vt:lpstr>Význam jednotlivých komponent – komponenta 4 a 5</vt:lpstr>
      <vt:lpstr>A MÁM TO VŠECHNO O. K. ?</vt:lpstr>
      <vt:lpstr>Prezentace aplikace PowerPoint</vt:lpstr>
    </vt:vector>
  </TitlesOfParts>
  <Company>kuji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Titul prezentace</dc:title>
  <dc:creator>Jakub Novotný</dc:creator>
  <cp:lastModifiedBy>Janoušková Eva Ing.</cp:lastModifiedBy>
  <cp:revision>877</cp:revision>
  <dcterms:created xsi:type="dcterms:W3CDTF">2005-08-29T05:12:14Z</dcterms:created>
  <dcterms:modified xsi:type="dcterms:W3CDTF">2020-11-10T16:54:00Z</dcterms:modified>
</cp:coreProperties>
</file>