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9" r:id="rId3"/>
    <p:sldId id="257" r:id="rId4"/>
    <p:sldId id="270" r:id="rId5"/>
    <p:sldId id="271" r:id="rId6"/>
    <p:sldId id="272" r:id="rId7"/>
    <p:sldId id="281" r:id="rId8"/>
    <p:sldId id="282" r:id="rId9"/>
    <p:sldId id="275" r:id="rId10"/>
    <p:sldId id="274" r:id="rId11"/>
    <p:sldId id="278" r:id="rId12"/>
    <p:sldId id="277" r:id="rId13"/>
    <p:sldId id="276" r:id="rId14"/>
    <p:sldId id="262" r:id="rId15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92" d="100"/>
          <a:sy n="92" d="100"/>
        </p:scale>
        <p:origin x="-840" y="-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47722" y="1756065"/>
            <a:ext cx="8522680" cy="2623120"/>
          </a:xfrm>
        </p:spPr>
        <p:txBody>
          <a:bodyPr/>
          <a:lstStyle/>
          <a:p>
            <a:pPr algn="ctr"/>
            <a:r>
              <a:rPr lang="cs-CZ" dirty="0"/>
              <a:t>Vztah </a:t>
            </a:r>
            <a:r>
              <a:rPr lang="cs-CZ" dirty="0" smtClean="0"/>
              <a:t>správních orgánů a soudů při </a:t>
            </a:r>
            <a:r>
              <a:rPr lang="cs-CZ" dirty="0"/>
              <a:t>dokazování  </a:t>
            </a:r>
            <a:r>
              <a:rPr lang="en-GB" dirty="0" smtClean="0"/>
              <a:t>[</a:t>
            </a:r>
            <a:r>
              <a:rPr lang="cs-CZ" dirty="0" smtClean="0"/>
              <a:t>v rámci přezkoumání </a:t>
            </a:r>
            <a:r>
              <a:rPr lang="cs-CZ" dirty="0"/>
              <a:t>rozhodnutí správního orgánu</a:t>
            </a:r>
            <a:r>
              <a:rPr lang="en-GB" dirty="0"/>
              <a:t> </a:t>
            </a:r>
            <a:r>
              <a:rPr lang="cs-CZ" dirty="0"/>
              <a:t>(podle § 65 odst. 1 SŘS)</a:t>
            </a:r>
            <a:r>
              <a:rPr lang="en-GB" dirty="0"/>
              <a:t>]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78146" y="4635948"/>
            <a:ext cx="8522680" cy="1084704"/>
          </a:xfrm>
        </p:spPr>
        <p:txBody>
          <a:bodyPr/>
          <a:lstStyle/>
          <a:p>
            <a:pPr algn="ctr"/>
            <a:endParaRPr lang="cs-CZ" b="1" dirty="0"/>
          </a:p>
          <a:p>
            <a:pPr algn="ctr"/>
            <a:r>
              <a:rPr lang="cs-CZ" b="1" dirty="0"/>
              <a:t>JUDr. Lukáš Potěšil, Ph.D.</a:t>
            </a:r>
          </a:p>
          <a:p>
            <a:pPr algn="ctr"/>
            <a:r>
              <a:rPr lang="cs-CZ" b="1" dirty="0"/>
              <a:t>23. 6. 2022</a:t>
            </a:r>
          </a:p>
        </p:txBody>
      </p:sp>
    </p:spTree>
    <p:extLst>
      <p:ext uri="{BB962C8B-B14F-4D97-AF65-F5344CB8AC3E}">
        <p14:creationId xmlns:p14="http://schemas.microsoft.com/office/powerpoint/2010/main" val="181046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a správní soudnictví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7968"/>
            <a:ext cx="8066301" cy="43940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§ 52 SŘS; </a:t>
            </a:r>
            <a:r>
              <a:rPr lang="cs-CZ" sz="2400" dirty="0"/>
              <a:t>soud rozhodne, které důkazy provede, může provést i důkazy jiné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soud vychází </a:t>
            </a:r>
            <a:r>
              <a:rPr lang="cs-CZ" sz="2400" b="1" dirty="0"/>
              <a:t>jak ze zopakovaných/nově provedených </a:t>
            </a:r>
            <a:r>
              <a:rPr lang="cs-CZ" sz="2400" dirty="0"/>
              <a:t>(doplněných) důkazů, ale vychází i z toho, </a:t>
            </a:r>
            <a:r>
              <a:rPr lang="cs-CZ" sz="2400" b="1" dirty="0"/>
              <a:t>jak bylo provedeno dokazování v řízení před správním orgánem </a:t>
            </a:r>
            <a:r>
              <a:rPr lang="cs-CZ" sz="2400" dirty="0"/>
              <a:t>(„</a:t>
            </a:r>
            <a:r>
              <a:rPr lang="cs-CZ" sz="2400" i="1" dirty="0"/>
              <a:t>soud jím provedené důkazy hodnotí jednotlivě i v jejich souhrnu i s důkazy provedenými v řízení před správním orgánem</a:t>
            </a:r>
            <a:r>
              <a:rPr lang="cs-CZ" sz="2400" dirty="0"/>
              <a:t>“); </a:t>
            </a:r>
            <a:endParaRPr lang="cs-CZ" sz="2400" dirty="0" smtClean="0"/>
          </a:p>
          <a:p>
            <a:pPr algn="just">
              <a:lnSpc>
                <a:spcPct val="100000"/>
              </a:lnSpc>
            </a:pPr>
            <a:r>
              <a:rPr lang="cs-CZ" sz="2400" dirty="0" smtClean="0"/>
              <a:t>zjistí-li </a:t>
            </a:r>
            <a:r>
              <a:rPr lang="cs-CZ" sz="2400" dirty="0"/>
              <a:t>soud po doplnění dokazování, že podmínky přiznání práva nebyly splněny, zamítne žalobu, i když správní orgán sám nezjistil všechny rozhodné skutečnosti (KS HK, </a:t>
            </a:r>
            <a:r>
              <a:rPr lang="cs-CZ" sz="2400" dirty="0" err="1"/>
              <a:t>sp</a:t>
            </a:r>
            <a:r>
              <a:rPr lang="cs-CZ" sz="2400" dirty="0"/>
              <a:t>. zn. 29 Ca 276/99, č. 86/2004 Sb. NSS)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548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dirty="0"/>
              <a:t>NSS, </a:t>
            </a:r>
            <a:r>
              <a:rPr lang="cs-CZ" sz="2800" dirty="0" err="1"/>
              <a:t>sp</a:t>
            </a:r>
            <a:r>
              <a:rPr lang="cs-CZ" sz="2800" dirty="0"/>
              <a:t>. zn. 5 </a:t>
            </a:r>
            <a:r>
              <a:rPr lang="cs-CZ" sz="2800" dirty="0" err="1"/>
              <a:t>Afs</a:t>
            </a:r>
            <a:r>
              <a:rPr lang="cs-CZ" sz="2800" dirty="0"/>
              <a:t> 147/2004, č. 618/2005 Sb. NSS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784554"/>
            <a:ext cx="8066301" cy="404744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i="1" dirty="0"/>
              <a:t>Soud rozhodne, které z navržených důkazů provede a které nikoli (§ 52 odst. 1 s. ř. s.); to jej však </a:t>
            </a:r>
            <a:r>
              <a:rPr lang="cs-CZ" sz="1800" b="1" i="1" dirty="0"/>
              <a:t>nezbavuje povinnosti takový postup odůvodnit</a:t>
            </a:r>
            <a:r>
              <a:rPr lang="cs-CZ" sz="1800" i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i="1" dirty="0"/>
              <a:t>Ustanovení § 77 s. ř. s. zakládá nejenom pravomoc soudu dokazováním </a:t>
            </a:r>
            <a:r>
              <a:rPr lang="cs-CZ" sz="1800" b="1" i="1" dirty="0"/>
              <a:t>upřesnit, jaký byl skutkový stav</a:t>
            </a:r>
            <a:r>
              <a:rPr lang="cs-CZ" sz="1800" i="1" dirty="0"/>
              <a:t>, ze kterého správní orgán ve svém rozhodnutí vycházel, ale také pravomoc dalšími důkazy provedenými a hodnocenými </a:t>
            </a:r>
            <a:r>
              <a:rPr lang="cs-CZ" sz="1800" b="1" i="1" dirty="0"/>
              <a:t>nad tento rámec zjistit nový skutkový stav jako podklad pro rozhodování soudu v rámci plné jurisdikce</a:t>
            </a:r>
            <a:r>
              <a:rPr lang="cs-CZ" sz="1800" i="1" dirty="0"/>
              <a:t>. Přitom soud </a:t>
            </a:r>
            <a:r>
              <a:rPr lang="cs-CZ" sz="1800" b="1" i="1" dirty="0">
                <a:solidFill>
                  <a:srgbClr val="FF0000"/>
                </a:solidFill>
              </a:rPr>
              <a:t>zváží rozsah doplňování dokazování tak, aby nenahrazoval činnost správního orgánu</a:t>
            </a:r>
            <a:r>
              <a:rPr lang="cs-CZ" sz="1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80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F9D46131-21FA-423B-A0CD-67FF2FDD7C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BC591F1F-2748-4B26-9282-48DE7FB73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D160F25-47C5-41E1-AC1F-0C34F295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NSS, </a:t>
            </a:r>
            <a:r>
              <a:rPr lang="cs-CZ" sz="2800" dirty="0" err="1"/>
              <a:t>sp</a:t>
            </a:r>
            <a:r>
              <a:rPr lang="cs-CZ" sz="2800" dirty="0"/>
              <a:t>. zn. 1 As 32/2006, č. 1275/2007 Sb. NSS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287155FB-3172-4F4D-BF18-73664D2C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26458"/>
            <a:ext cx="8066301" cy="430554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i="1" dirty="0"/>
              <a:t>Soud tedy zcela samostatně a nezávisle hodnotí správnost a úplnost skutkových zjištění učiněných správním orgánem a zjistí-li přitom skutkové či (procesně) právní deficity, </a:t>
            </a:r>
            <a:r>
              <a:rPr lang="cs-CZ" sz="1600" b="1" i="1" dirty="0"/>
              <a:t>může reagovat jednak tím, že uloží správnímu orgánu jejich odstranění, nahrazení či doplnění, nebo tak učiní sám</a:t>
            </a:r>
            <a:r>
              <a:rPr lang="cs-CZ" sz="1600" i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Soudem prováděné </a:t>
            </a:r>
            <a:r>
              <a:rPr lang="cs-CZ" sz="1600" b="1" i="1" dirty="0"/>
              <a:t>dokazování vždy musí směřovat výlučně k osvědčení skutkového stavu v době rozhodování správního orgánu; ke skutkovým novotám se zásadně nepřihlíží</a:t>
            </a:r>
            <a:r>
              <a:rPr lang="cs-CZ" sz="1600" i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600" i="1" dirty="0"/>
              <a:t>V případech, kdy soud přistoupí k vlastnímu dokazování, tedy </a:t>
            </a:r>
            <a:r>
              <a:rPr lang="cs-CZ" sz="1600" b="1" i="1" dirty="0"/>
              <a:t>opakuje</a:t>
            </a:r>
            <a:r>
              <a:rPr lang="cs-CZ" sz="1600" i="1" dirty="0"/>
              <a:t> důkazy provedené již předtím správním orgánem, nebo </a:t>
            </a:r>
            <a:r>
              <a:rPr lang="cs-CZ" sz="1600" b="1" i="1" dirty="0"/>
              <a:t>provede důkazy jím dosud neprovedené</a:t>
            </a:r>
            <a:r>
              <a:rPr lang="cs-CZ" sz="1600" i="1" dirty="0"/>
              <a:t>, hodnotí provedené důkazy jednotlivě i v souhrnu tak, aby došlo k jejich </a:t>
            </a:r>
            <a:r>
              <a:rPr lang="cs-CZ" sz="1600" b="1" i="1" dirty="0"/>
              <a:t>vzájemnému skloubení a provázání s důkazy provedenými a zhodnocenými správním orgánem a soud nadále vycházel ze skutkového a právního stavu takto zjištěného</a:t>
            </a:r>
            <a:r>
              <a:rPr lang="cs-CZ" sz="1600" i="1" dirty="0"/>
              <a:t>, ovšem ve vztahu ke správnímu orgánu s důsledky předvídanými v § 78 odst. 5 a 6 s. ř. s.</a:t>
            </a:r>
          </a:p>
        </p:txBody>
      </p:sp>
    </p:spTree>
    <p:extLst>
      <p:ext uri="{BB962C8B-B14F-4D97-AF65-F5344CB8AC3E}">
        <p14:creationId xmlns:p14="http://schemas.microsoft.com/office/powerpoint/2010/main" val="1327196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163B2235-9EA5-400B-9BE5-BE408515F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53FCE445-ED80-4213-909A-C6C50D650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9706980-56BE-4436-8E47-063BAA97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„soudního a správního“ dokazování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DE91DD56-85CA-4701-8AC0-3065E13A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2153264"/>
            <a:ext cx="8066301" cy="3678735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§ 78 odst. 6 SŘS; </a:t>
            </a:r>
            <a:r>
              <a:rPr lang="cs-CZ" dirty="0"/>
              <a:t>pokud správní soud, po provedeném dokazování, </a:t>
            </a:r>
            <a:r>
              <a:rPr lang="cs-CZ" dirty="0" smtClean="0"/>
              <a:t>rozhodnutí správního orgánu „zruší </a:t>
            </a:r>
            <a:r>
              <a:rPr lang="cs-CZ" dirty="0"/>
              <a:t>a vrátí“, je správní orgán povinen v dalším svém řízení zahrnout tyto důkazy mezi </a:t>
            </a:r>
            <a:r>
              <a:rPr lang="cs-CZ" b="1" dirty="0"/>
              <a:t>ostatní podklady pro vydání rozhodnutí </a:t>
            </a:r>
            <a:r>
              <a:rPr lang="cs-CZ" dirty="0"/>
              <a:t>(i když je sám neopatřil a neprovedl)</a:t>
            </a:r>
          </a:p>
        </p:txBody>
      </p:sp>
    </p:spTree>
    <p:extLst>
      <p:ext uri="{BB962C8B-B14F-4D97-AF65-F5344CB8AC3E}">
        <p14:creationId xmlns:p14="http://schemas.microsoft.com/office/powerpoint/2010/main" val="81138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75258"/>
            <a:ext cx="8066301" cy="445674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Dokazování správních orgánů je </a:t>
            </a:r>
            <a:r>
              <a:rPr lang="cs-CZ" sz="2200" b="1" dirty="0" smtClean="0"/>
              <a:t>(ex post) přezkoumáváno </a:t>
            </a:r>
            <a:r>
              <a:rPr lang="cs-CZ" sz="2200" b="1" dirty="0"/>
              <a:t>a hodnoceno </a:t>
            </a:r>
            <a:r>
              <a:rPr lang="cs-CZ" sz="2200" b="1" dirty="0" smtClean="0"/>
              <a:t>soudy </a:t>
            </a:r>
            <a:r>
              <a:rPr lang="cs-CZ" sz="2200" dirty="0" smtClean="0"/>
              <a:t>(tj. aplikace pravidel správního řádu)</a:t>
            </a: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Soudy mohou </a:t>
            </a:r>
            <a:r>
              <a:rPr lang="cs-CZ" sz="2200" b="1" dirty="0"/>
              <a:t>přímo ovlivnit dokazování v řízení před správním orgánem</a:t>
            </a:r>
            <a:r>
              <a:rPr lang="cs-CZ" sz="2200" dirty="0"/>
              <a:t>, tak že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200" dirty="0"/>
              <a:t>1) mohou požadovat (rozsáhlejší) </a:t>
            </a:r>
            <a:r>
              <a:rPr lang="cs-CZ" sz="2200" b="1" dirty="0"/>
              <a:t>doplnění dokazování </a:t>
            </a:r>
            <a:r>
              <a:rPr lang="cs-CZ" sz="2200" dirty="0"/>
              <a:t>(„znovu a lépe</a:t>
            </a:r>
            <a:r>
              <a:rPr lang="cs-CZ" sz="2200" dirty="0" smtClean="0"/>
              <a:t>“; přičemž záleží na míře závaznosti a detailnost nebo „volném prostoru“, který sou</a:t>
            </a:r>
            <a:r>
              <a:rPr lang="cs-CZ" sz="2200" dirty="0" smtClean="0"/>
              <a:t>d případně správnímu orgánu v tomto směru ponechá</a:t>
            </a:r>
            <a:r>
              <a:rPr lang="cs-CZ" sz="2200" dirty="0" smtClean="0"/>
              <a:t>), </a:t>
            </a:r>
            <a:r>
              <a:rPr lang="cs-CZ" sz="2200" dirty="0"/>
              <a:t>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200" dirty="0"/>
              <a:t>2) samy provedou dokazování a správní orgán je povinen </a:t>
            </a:r>
            <a:r>
              <a:rPr lang="cs-CZ" sz="2200" dirty="0" smtClean="0"/>
              <a:t>následně (dojde-li ke „zrušení a vrácení“) </a:t>
            </a:r>
            <a:r>
              <a:rPr lang="cs-CZ" sz="2200" dirty="0"/>
              <a:t>tyto skutečnosti </a:t>
            </a:r>
            <a:r>
              <a:rPr lang="cs-CZ" sz="2200" b="1" dirty="0"/>
              <a:t>zohlednit</a:t>
            </a:r>
            <a:r>
              <a:rPr lang="cs-CZ" sz="2200" dirty="0"/>
              <a:t> – </a:t>
            </a:r>
            <a:r>
              <a:rPr lang="cs-CZ" sz="2200" b="1" dirty="0">
                <a:solidFill>
                  <a:srgbClr val="FF0000"/>
                </a:solidFill>
              </a:rPr>
              <a:t>je správní orgán </a:t>
            </a:r>
            <a:r>
              <a:rPr lang="cs-CZ" sz="2200" b="1" dirty="0" smtClean="0">
                <a:solidFill>
                  <a:srgbClr val="FF0000"/>
                </a:solidFill>
              </a:rPr>
              <a:t>posléze vázán hodnocením důkazu tak</a:t>
            </a:r>
            <a:r>
              <a:rPr lang="cs-CZ" sz="2200" b="1" dirty="0">
                <a:solidFill>
                  <a:srgbClr val="FF0000"/>
                </a:solidFill>
              </a:rPr>
              <a:t>, jak </a:t>
            </a:r>
            <a:r>
              <a:rPr lang="cs-CZ" sz="2200" b="1" dirty="0" smtClean="0">
                <a:solidFill>
                  <a:srgbClr val="FF0000"/>
                </a:solidFill>
              </a:rPr>
              <a:t>to učinil </a:t>
            </a:r>
            <a:r>
              <a:rPr lang="cs-CZ" sz="2200" b="1" dirty="0">
                <a:solidFill>
                  <a:srgbClr val="FF0000"/>
                </a:solidFill>
              </a:rPr>
              <a:t>správní soud? </a:t>
            </a:r>
            <a:r>
              <a:rPr lang="cs-CZ" sz="2200" dirty="0"/>
              <a:t>V zásadě </a:t>
            </a:r>
            <a:r>
              <a:rPr lang="cs-CZ" sz="2200" b="1" dirty="0">
                <a:solidFill>
                  <a:srgbClr val="FF0000"/>
                </a:solidFill>
              </a:rPr>
              <a:t>ano</a:t>
            </a:r>
            <a:r>
              <a:rPr lang="cs-CZ" sz="2200" dirty="0"/>
              <a:t> (srov. „</a:t>
            </a:r>
            <a:r>
              <a:rPr lang="cs-CZ" sz="2200" i="1" dirty="0"/>
              <a:t>měl by vycházet z hodnocení těchto důkazů</a:t>
            </a:r>
            <a:r>
              <a:rPr lang="cs-CZ" sz="2200" dirty="0"/>
              <a:t>“, </a:t>
            </a:r>
            <a:r>
              <a:rPr lang="cs-CZ" sz="2200" dirty="0" err="1"/>
              <a:t>Kühn</a:t>
            </a:r>
            <a:r>
              <a:rPr lang="cs-CZ" sz="2200" dirty="0"/>
              <a:t>, Z., s. 657 x volné hodnocení důkazů správním orgánem?)</a:t>
            </a:r>
          </a:p>
        </p:txBody>
      </p:sp>
    </p:spTree>
    <p:extLst>
      <p:ext uri="{BB962C8B-B14F-4D97-AF65-F5344CB8AC3E}">
        <p14:creationId xmlns:p14="http://schemas.microsoft.com/office/powerpoint/2010/main" val="409623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„soudního a správního“ dokazování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797626"/>
            <a:ext cx="8066301" cy="4034373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Proč: </a:t>
            </a:r>
            <a:r>
              <a:rPr lang="cs-CZ" sz="2400" dirty="0"/>
              <a:t>dokazování správních orgánů je následně přezkoumáváno a hodnoceno správními </a:t>
            </a:r>
            <a:r>
              <a:rPr lang="cs-CZ" sz="2400" dirty="0" smtClean="0"/>
              <a:t>soudy, které samy mohou provádět dokazování, přičemž zjištění učiněné soudem může </a:t>
            </a:r>
            <a:r>
              <a:rPr lang="cs-CZ" sz="2400" dirty="0"/>
              <a:t>mít vliv i na formulaci tzv. závazného právního názoru </a:t>
            </a:r>
            <a:r>
              <a:rPr lang="cs-CZ" sz="2400" dirty="0" smtClean="0"/>
              <a:t>v </a:t>
            </a:r>
            <a:r>
              <a:rPr lang="cs-CZ" sz="2400" dirty="0"/>
              <a:t>jeho zrušujícím </a:t>
            </a:r>
            <a:r>
              <a:rPr lang="cs-CZ" sz="2400" dirty="0" smtClean="0"/>
              <a:t>rozsudku ohledně dalšího dokazování; </a:t>
            </a:r>
            <a:r>
              <a:rPr lang="cs-CZ" sz="2400" dirty="0"/>
              <a:t>možný „střet“ správních soudů a správních </a:t>
            </a:r>
            <a:r>
              <a:rPr lang="cs-CZ" sz="2400" dirty="0" smtClean="0"/>
              <a:t>orgánů z hlediska dokazování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 smtClean="0"/>
              <a:t>Je </a:t>
            </a:r>
            <a:r>
              <a:rPr lang="cs-CZ" sz="2400" b="1" dirty="0"/>
              <a:t>nějaký vztah </a:t>
            </a:r>
            <a:r>
              <a:rPr lang="cs-CZ" sz="2400" b="1" dirty="0" smtClean="0"/>
              <a:t>mezi dokazováním uskutečněným správním orgánem a činností soudu ve správním soudnictví, ať již soud provádí dokazování nebo ne? </a:t>
            </a:r>
            <a:endParaRPr lang="cs-CZ" sz="2400" b="1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5021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10554" y="720000"/>
            <a:ext cx="8295841" cy="451576"/>
          </a:xfrm>
        </p:spPr>
        <p:txBody>
          <a:bodyPr/>
          <a:lstStyle/>
          <a:p>
            <a:pPr algn="just"/>
            <a:r>
              <a:rPr lang="cs-CZ" dirty="0"/>
              <a:t>Vztah „soudního a správního“ dokazování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020528"/>
            <a:ext cx="8066301" cy="3811471"/>
          </a:xfrm>
        </p:spPr>
        <p:txBody>
          <a:bodyPr/>
          <a:lstStyle/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b="1" dirty="0"/>
              <a:t>Východiska správního soudnictví ve vztahu k dokazování </a:t>
            </a:r>
            <a:r>
              <a:rPr lang="cs-CZ" dirty="0"/>
              <a:t>(při přezkoumání rozhodnutí správního orgánu)</a:t>
            </a:r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b="1" dirty="0" smtClean="0"/>
              <a:t>Hodnocení „správního“ dokazování a dokazování </a:t>
            </a:r>
            <a:r>
              <a:rPr lang="cs-CZ" b="1" dirty="0"/>
              <a:t>prováděné </a:t>
            </a:r>
            <a:r>
              <a:rPr lang="cs-CZ" b="1" dirty="0" smtClean="0"/>
              <a:t>soudy ve </a:t>
            </a:r>
            <a:r>
              <a:rPr lang="cs-CZ" b="1" dirty="0"/>
              <a:t>správním soudnictví</a:t>
            </a:r>
            <a:endParaRPr lang="cs-CZ" dirty="0"/>
          </a:p>
          <a:p>
            <a:pPr marL="586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b="1" dirty="0"/>
              <a:t>Možné vztahy „soudního a správního dokazování“; </a:t>
            </a:r>
            <a:r>
              <a:rPr lang="cs-CZ" dirty="0"/>
              <a:t>závěry a zamyšlení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70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a správní soudnictví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7968"/>
            <a:ext cx="8066301" cy="4394032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b="1" dirty="0"/>
              <a:t>Správní soudnictví (východiska)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soudní ochrana </a:t>
            </a:r>
            <a:r>
              <a:rPr lang="cs-CZ" sz="2400" b="1" dirty="0"/>
              <a:t>veřejných</a:t>
            </a:r>
            <a:r>
              <a:rPr lang="cs-CZ" sz="2400" dirty="0"/>
              <a:t> subjektivních práv (§ 2 SŘS); za tím účelem se na základě žaloby podle § 65 SŘS </a:t>
            </a:r>
            <a:r>
              <a:rPr lang="cs-CZ" sz="2400" b="1" dirty="0"/>
              <a:t>přezkoumávají</a:t>
            </a:r>
            <a:r>
              <a:rPr lang="cs-CZ" sz="2400" dirty="0"/>
              <a:t> rozhodnutí správních orgánů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evidentní </a:t>
            </a:r>
            <a:r>
              <a:rPr lang="cs-CZ" sz="2400" b="1" dirty="0"/>
              <a:t>ochranný charakter </a:t>
            </a:r>
            <a:r>
              <a:rPr lang="cs-CZ" sz="2400" dirty="0"/>
              <a:t>správního soudnictví (viz mj. mimořádná opatření a COVID-19</a:t>
            </a:r>
            <a:r>
              <a:rPr lang="cs-CZ" sz="2400" dirty="0" smtClean="0"/>
              <a:t>); </a:t>
            </a:r>
            <a:r>
              <a:rPr lang="cs-CZ" sz="2400" b="1" dirty="0" smtClean="0"/>
              <a:t>není pokračování </a:t>
            </a:r>
            <a:r>
              <a:rPr lang="cs-CZ" sz="2400" dirty="0" smtClean="0"/>
              <a:t>správního řízení</a:t>
            </a:r>
            <a:r>
              <a:rPr lang="cs-CZ" sz="2400" b="1" dirty="0" smtClean="0"/>
              <a:t>, originární soudní ochrana</a:t>
            </a: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b="1" dirty="0"/>
              <a:t>nezávislost a nestrannost </a:t>
            </a:r>
            <a:r>
              <a:rPr lang="cs-CZ" sz="2400" dirty="0"/>
              <a:t>(projev moci soudní), kdežto veřejná správa (projev moci výkonné) je sice nestranná, ale není nezávislá; proto:</a:t>
            </a:r>
          </a:p>
          <a:p>
            <a:pPr lvl="1" algn="just"/>
            <a:r>
              <a:rPr lang="cs-CZ" sz="1600" dirty="0"/>
              <a:t>správní soud přezkoumává, ale nerozhoduje ve věci </a:t>
            </a:r>
            <a:r>
              <a:rPr lang="cs-CZ" sz="1600" dirty="0" smtClean="0"/>
              <a:t>samé, která je předmětem řízení u správních orgánů; </a:t>
            </a:r>
            <a:r>
              <a:rPr lang="cs-CZ" sz="1600" dirty="0"/>
              <a:t>uplatnění „kasace“</a:t>
            </a:r>
          </a:p>
          <a:p>
            <a:pPr lvl="1" algn="just"/>
            <a:r>
              <a:rPr lang="cs-CZ" sz="1600" dirty="0"/>
              <a:t>správní soud nemůže svou činností nahrazovat to, co je vyhrazeno správním orgánům (platí i pro dokazování)</a:t>
            </a:r>
          </a:p>
        </p:txBody>
      </p:sp>
    </p:spTree>
    <p:extLst>
      <p:ext uri="{BB962C8B-B14F-4D97-AF65-F5344CB8AC3E}">
        <p14:creationId xmlns:p14="http://schemas.microsoft.com/office/powerpoint/2010/main" val="243224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a správní soudnictví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7968"/>
            <a:ext cx="8066301" cy="43940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 smtClean="0"/>
              <a:t>§ </a:t>
            </a:r>
            <a:r>
              <a:rPr lang="cs-CZ" b="1" dirty="0"/>
              <a:t>75 odst. 1 </a:t>
            </a:r>
            <a:r>
              <a:rPr lang="cs-CZ" dirty="0"/>
              <a:t>SŘS „</a:t>
            </a:r>
            <a:r>
              <a:rPr lang="cs-CZ" i="1" dirty="0"/>
              <a:t>při přezkoumání rozhodnutí vychází soud ze skutkového a právního stavu, který tu byl v době rozhodování správního orgánu</a:t>
            </a:r>
            <a:r>
              <a:rPr lang="cs-CZ" dirty="0"/>
              <a:t>“ (zásada, z níž jsou možné výjimky)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požadavek tzv. </a:t>
            </a:r>
            <a:r>
              <a:rPr lang="cs-CZ" b="1" dirty="0"/>
              <a:t>plné jurisdikce</a:t>
            </a:r>
            <a:r>
              <a:rPr lang="cs-CZ" dirty="0"/>
              <a:t>, kdy soud </a:t>
            </a:r>
            <a:r>
              <a:rPr lang="cs-CZ" b="1" dirty="0"/>
              <a:t>není vázán</a:t>
            </a:r>
            <a:r>
              <a:rPr lang="cs-CZ" dirty="0"/>
              <a:t> (není pro něj </a:t>
            </a:r>
            <a:r>
              <a:rPr lang="cs-CZ" dirty="0" smtClean="0"/>
              <a:t>určující), </a:t>
            </a:r>
            <a:r>
              <a:rPr lang="cs-CZ" dirty="0"/>
              <a:t>jak věc po stránce </a:t>
            </a:r>
            <a:r>
              <a:rPr lang="cs-CZ" b="1" dirty="0"/>
              <a:t>skutkové</a:t>
            </a:r>
            <a:r>
              <a:rPr lang="cs-CZ" dirty="0"/>
              <a:t> a právní (před tím) </a:t>
            </a:r>
            <a:r>
              <a:rPr lang="cs-CZ" b="1" dirty="0"/>
              <a:t>posoudily správní orgány</a:t>
            </a:r>
            <a:r>
              <a:rPr lang="cs-CZ" dirty="0"/>
              <a:t> </a:t>
            </a:r>
            <a:r>
              <a:rPr lang="cs-CZ" sz="1400" dirty="0"/>
              <a:t>(x § 250i odst. 1 části V. OSŘ ve znění do 31. 12. 2002 „</a:t>
            </a:r>
            <a:r>
              <a:rPr lang="cs-CZ" sz="1400" i="1" dirty="0"/>
              <a:t>při přezkoumávání zákonnosti rozhodnutí je pro soud rozhodující skutkový stav, který tu byl v době vydání napadeného rozhodnutí; dokazování se neprovádí.</a:t>
            </a:r>
            <a:r>
              <a:rPr lang="cs-CZ" sz="1400" dirty="0"/>
              <a:t>“, proto soud nemůže přehodnocovat důkazy a správní orgán vázat k jejich jinému hodnocení (VS Praha, </a:t>
            </a:r>
            <a:r>
              <a:rPr lang="cs-CZ" sz="1400" dirty="0" err="1"/>
              <a:t>sp</a:t>
            </a:r>
            <a:r>
              <a:rPr lang="cs-CZ" sz="1400" dirty="0"/>
              <a:t>. zn. 6 A 502/94); judikatura ÚS modifikovala tyto striktní závěry)</a:t>
            </a:r>
          </a:p>
        </p:txBody>
      </p:sp>
    </p:spTree>
    <p:extLst>
      <p:ext uri="{BB962C8B-B14F-4D97-AF65-F5344CB8AC3E}">
        <p14:creationId xmlns:p14="http://schemas.microsoft.com/office/powerpoint/2010/main" val="277523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a správní soudnictví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7968"/>
            <a:ext cx="8066301" cy="4394032"/>
          </a:xfrm>
        </p:spPr>
        <p:txBody>
          <a:bodyPr/>
          <a:lstStyle/>
          <a:p>
            <a:pPr marL="529200" indent="-457200" algn="just">
              <a:lnSpc>
                <a:spcPct val="100000"/>
              </a:lnSpc>
              <a:buAutoNum type="alphaUcParenR"/>
            </a:pPr>
            <a:r>
              <a:rPr lang="cs-CZ" sz="2400" dirty="0" smtClean="0"/>
              <a:t>soud mj. </a:t>
            </a:r>
            <a:r>
              <a:rPr lang="cs-CZ" sz="2400" b="1" dirty="0"/>
              <a:t>přezkoumá</a:t>
            </a:r>
            <a:r>
              <a:rPr lang="en-GB" sz="2400" b="1" dirty="0"/>
              <a:t>v</a:t>
            </a:r>
            <a:r>
              <a:rPr lang="cs-CZ" sz="2400" b="1" dirty="0"/>
              <a:t>á</a:t>
            </a:r>
            <a:r>
              <a:rPr lang="cs-CZ" sz="2400" dirty="0"/>
              <a:t> dokazování provedené správními orgány a z něj vyvozené závěry správního orgánu, </a:t>
            </a:r>
            <a:r>
              <a:rPr lang="cs-CZ" sz="2400" b="1" dirty="0"/>
              <a:t>aniž by sám přímo prováděl dokazování </a:t>
            </a:r>
            <a:r>
              <a:rPr lang="en-GB" sz="2400" dirty="0" smtClean="0"/>
              <a:t>[</a:t>
            </a:r>
            <a:r>
              <a:rPr lang="cs-CZ" sz="2400" b="1" dirty="0" smtClean="0"/>
              <a:t>soulad/opora </a:t>
            </a:r>
            <a:r>
              <a:rPr lang="cs-CZ" sz="2400" b="1" dirty="0"/>
              <a:t>zjištěného skutkového stavu se spisem, § 76 odst. 1 písm. b) SŘS</a:t>
            </a:r>
            <a:r>
              <a:rPr lang="en-GB" sz="2400" dirty="0"/>
              <a:t>]</a:t>
            </a: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1800" dirty="0"/>
              <a:t>soud posuzuje, zda správní orgán soustředil v úplnosti všechny důkazní prostředky a provedl jimi důkazy zákonným způsobem; zkoumá také, zda hodnocení důkazů, provedené správním orgánem, je v souladu s pravidly logického usuzování, jinak řečeno, zda skutkový stav, který je právně kvalifikován, skutečně z důkazů vyplývá (VS Praha, </a:t>
            </a:r>
            <a:r>
              <a:rPr lang="cs-CZ" sz="1800" dirty="0" err="1"/>
              <a:t>sp</a:t>
            </a:r>
            <a:r>
              <a:rPr lang="cs-CZ" sz="1800" dirty="0"/>
              <a:t>. zn. 6 A 49/97)</a:t>
            </a:r>
          </a:p>
        </p:txBody>
      </p:sp>
    </p:spTree>
    <p:extLst>
      <p:ext uri="{BB962C8B-B14F-4D97-AF65-F5344CB8AC3E}">
        <p14:creationId xmlns:p14="http://schemas.microsoft.com/office/powerpoint/2010/main" val="385538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F9D46131-21FA-423B-A0CD-67FF2FDD7C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BC591F1F-2748-4B26-9282-48DE7FB73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D160F25-47C5-41E1-AC1F-0C34F295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NSS, </a:t>
            </a:r>
            <a:r>
              <a:rPr lang="cs-CZ" sz="2800" dirty="0" err="1"/>
              <a:t>sp</a:t>
            </a:r>
            <a:r>
              <a:rPr lang="cs-CZ" sz="2800" dirty="0"/>
              <a:t>. zn. 2 </a:t>
            </a:r>
            <a:r>
              <a:rPr lang="cs-CZ" sz="2800" dirty="0" err="1"/>
              <a:t>Afs</a:t>
            </a:r>
            <a:r>
              <a:rPr lang="cs-CZ" sz="2800" dirty="0"/>
              <a:t> </a:t>
            </a:r>
            <a:r>
              <a:rPr lang="cs-CZ" sz="2800" dirty="0" smtClean="0"/>
              <a:t>105/2006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287155FB-3172-4F4D-BF18-73664D2C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26458"/>
            <a:ext cx="8066301" cy="430554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i="1" dirty="0"/>
              <a:t>Dokazování má však ve správním soudnictví poněkud odlišný charakter než v řízení občanskoprávním, trestním či správním. Jak správně připomíná městský soud v napadeném rozsudku, podle § 75 s. ř. s. vychází soud ze skutkového stavu zjištěného správním orgánem v době, kdy správní orgán vydal rozhodnutí, neboť jinak by posuzoval jiný skutkový stav, než činilo přezkoumávané rozhodnutí. Soud tak pouze zjišťuje, zda správní orgán </a:t>
            </a:r>
            <a:r>
              <a:rPr lang="cs-CZ" sz="1600" b="1" i="1" dirty="0"/>
              <a:t>zjistil skutkový stav dostatečně a úplně a zda rozhodl v souladu se zákonem</a:t>
            </a:r>
            <a:r>
              <a:rPr lang="cs-CZ" sz="1600" i="1" dirty="0"/>
              <a:t>. V případě nedostatků ve skutkových zjištěních soud posuzuje, v jakém rozsahu je třeba </a:t>
            </a:r>
            <a:r>
              <a:rPr lang="cs-CZ" sz="1600" b="1" i="1" dirty="0"/>
              <a:t>dokazování doplnit</a:t>
            </a:r>
            <a:r>
              <a:rPr lang="cs-CZ" sz="1600" i="1" dirty="0"/>
              <a:t>. Zjistí-li, že je </a:t>
            </a:r>
            <a:r>
              <a:rPr lang="cs-CZ" sz="1600" b="1" i="1" dirty="0">
                <a:solidFill>
                  <a:srgbClr val="FF0000"/>
                </a:solidFill>
              </a:rPr>
              <a:t>nutné ověřit jen některé skutečnosti, případně dokazování doplnit v malém rozsahu, učiní tak. Je-li však třeba dokazování doplnit rozsáhlejším způsobem, zruší rozhodnutí žalovaného a vrátí mu věc k dalšímu řízení.</a:t>
            </a:r>
          </a:p>
        </p:txBody>
      </p:sp>
    </p:spTree>
    <p:extLst>
      <p:ext uri="{BB962C8B-B14F-4D97-AF65-F5344CB8AC3E}">
        <p14:creationId xmlns:p14="http://schemas.microsoft.com/office/powerpoint/2010/main" val="98997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F9D46131-21FA-423B-A0CD-67FF2FDD7C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BC591F1F-2748-4B26-9282-48DE7FB73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BD160F25-47C5-41E1-AC1F-0C34F295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NSS, </a:t>
            </a:r>
            <a:r>
              <a:rPr lang="cs-CZ" sz="2800" dirty="0" err="1"/>
              <a:t>sp</a:t>
            </a:r>
            <a:r>
              <a:rPr lang="cs-CZ" sz="2800" dirty="0"/>
              <a:t>. zn. 5 </a:t>
            </a:r>
            <a:r>
              <a:rPr lang="cs-CZ" sz="2800" dirty="0" err="1"/>
              <a:t>Afs</a:t>
            </a:r>
            <a:r>
              <a:rPr lang="cs-CZ" sz="2800" dirty="0"/>
              <a:t> </a:t>
            </a:r>
            <a:r>
              <a:rPr lang="cs-CZ" sz="2800" dirty="0" smtClean="0"/>
              <a:t>165/2005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287155FB-3172-4F4D-BF18-73664D2C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526458"/>
            <a:ext cx="8066301" cy="430554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i="1" dirty="0"/>
              <a:t> Soudu ve správním soudnictví </a:t>
            </a:r>
            <a:r>
              <a:rPr lang="cs-CZ" sz="1600" b="1" i="1" dirty="0"/>
              <a:t>nepřísluší zavazovat správní orgán v tom, jaké konkrétní důkazy má provést a jak je má hodnotit</a:t>
            </a:r>
            <a:r>
              <a:rPr lang="cs-CZ" sz="1600" i="1" dirty="0"/>
              <a:t>. Je sice oprávněn uložit správnímu orgánu zjištění konkrétních skutkových okolností; </a:t>
            </a:r>
            <a:r>
              <a:rPr lang="cs-CZ" sz="1600" b="1" i="1" dirty="0"/>
              <a:t>jakými důkazními prostředky se tak stane, je však v pravomoci správního orgánu, byť mu soud může provedení určitých důkazů doporučit</a:t>
            </a:r>
            <a:r>
              <a:rPr lang="cs-CZ" sz="1600" i="1" dirty="0"/>
              <a:t>.</a:t>
            </a:r>
            <a:endParaRPr lang="cs-CZ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6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a správní soudnictví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37968"/>
            <a:ext cx="8066301" cy="4394032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b="1" dirty="0"/>
              <a:t>B) § 77 odst. 2 SŘS; soud provádí dokazování </a:t>
            </a:r>
            <a:r>
              <a:rPr lang="cs-CZ" sz="2400" dirty="0"/>
              <a:t>tak, že může:</a:t>
            </a:r>
          </a:p>
          <a:p>
            <a:pPr marL="586350" indent="-514350" algn="just">
              <a:lnSpc>
                <a:spcPct val="100000"/>
              </a:lnSpc>
              <a:buAutoNum type="arabicParenR"/>
            </a:pPr>
            <a:r>
              <a:rPr lang="cs-CZ" sz="2400" b="1" dirty="0"/>
              <a:t>zopakovat důkazy </a:t>
            </a:r>
            <a:r>
              <a:rPr lang="cs-CZ" sz="2400" dirty="0"/>
              <a:t>– tj. stávající důkazy (ze spisu), soud jimi („znovu“) provede dokazování, ale hodnotí je soud (plná jurisdikce); všechny důkazy, nebo jen některé </a:t>
            </a:r>
            <a:r>
              <a:rPr lang="cs-CZ" sz="2400" dirty="0" smtClean="0"/>
              <a:t>(v případě pochybností ohledně jednotlivých důkazů)</a:t>
            </a:r>
          </a:p>
          <a:p>
            <a:pPr marL="586350" indent="-514350" algn="just">
              <a:lnSpc>
                <a:spcPct val="100000"/>
              </a:lnSpc>
              <a:buAutoNum type="arabicParenR"/>
            </a:pPr>
            <a:r>
              <a:rPr lang="cs-CZ" sz="2400" b="1" dirty="0" smtClean="0"/>
              <a:t>doplnit </a:t>
            </a:r>
            <a:r>
              <a:rPr lang="cs-CZ" sz="2400" b="1" dirty="0"/>
              <a:t>důkazy </a:t>
            </a:r>
            <a:r>
              <a:rPr lang="cs-CZ" sz="2400" dirty="0"/>
              <a:t>– tj. důkazy nové, v řízení před správním orgánem neuplatněné/nebyly provedeny (proč? dříve </a:t>
            </a:r>
            <a:r>
              <a:rPr lang="cs-CZ" sz="2400" dirty="0" smtClean="0"/>
              <a:t>neznámé; </a:t>
            </a:r>
            <a:r>
              <a:rPr lang="cs-CZ" sz="2400" dirty="0"/>
              <a:t>kupř. pokud byla příčinou koncentrace řízení, neměl by k nim zřejmě přihlížet ani správní soud, shodně KS HK, </a:t>
            </a:r>
            <a:r>
              <a:rPr lang="cs-CZ" sz="2400" dirty="0" err="1"/>
              <a:t>sp</a:t>
            </a:r>
            <a:r>
              <a:rPr lang="cs-CZ" sz="2400" dirty="0"/>
              <a:t>. zn. 54 Ca 3/2008)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348273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39</TotalTime>
  <Words>1582</Words>
  <Application>Microsoft Office PowerPoint</Application>
  <PresentationFormat>Vlastní</PresentationFormat>
  <Paragraphs>80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Prezentace_MU_CZ</vt:lpstr>
      <vt:lpstr>Vztah správních orgánů a soudů při dokazování  [v rámci přezkoumání rozhodnutí správního orgánu (podle § 65 odst. 1 SŘS)]</vt:lpstr>
      <vt:lpstr>Vztah „soudního a správního“ dokazování </vt:lpstr>
      <vt:lpstr>Vztah „soudního a správního“ dokazování</vt:lpstr>
      <vt:lpstr>Dokazování a správní soudnictví </vt:lpstr>
      <vt:lpstr>Dokazování a správní soudnictví </vt:lpstr>
      <vt:lpstr>Dokazování a správní soudnictví </vt:lpstr>
      <vt:lpstr>NSS, sp. zn. 2 Afs 105/2006  </vt:lpstr>
      <vt:lpstr>NSS, sp. zn. 5 Afs 165/2005  </vt:lpstr>
      <vt:lpstr>Dokazování a správní soudnictví </vt:lpstr>
      <vt:lpstr>Dokazování a správní soudnictví </vt:lpstr>
      <vt:lpstr>NSS, sp. zn. 5 Afs 147/2004, č. 618/2005 Sb. NSS</vt:lpstr>
      <vt:lpstr>NSS, sp. zn. 1 As 32/2006, č. 1275/2007 Sb. NSS </vt:lpstr>
      <vt:lpstr>Vztah „soudního a správního“ dokazování</vt:lpstr>
      <vt:lpstr>Závěry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Dispoziční zásada a její projev ve správním soudnictví (při přezkoumání individuálních správních aktů)</dc:title>
  <dc:creator>Lukas Potesil</dc:creator>
  <cp:lastModifiedBy>Lukáš</cp:lastModifiedBy>
  <cp:revision>51</cp:revision>
  <cp:lastPrinted>2022-06-22T13:59:45Z</cp:lastPrinted>
  <dcterms:created xsi:type="dcterms:W3CDTF">2019-09-25T06:26:07Z</dcterms:created>
  <dcterms:modified xsi:type="dcterms:W3CDTF">2022-06-22T22:53:20Z</dcterms:modified>
</cp:coreProperties>
</file>