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43" y="62"/>
      </p:cViewPr>
      <p:guideLst>
        <p:guide orient="horz" pos="935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7F59-B8F5-490F-A044-EE7CAE8BE4F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ABE0-EEF5-49D9-A00C-77410E6FBA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16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7F59-B8F5-490F-A044-EE7CAE8BE4F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ABE0-EEF5-49D9-A00C-77410E6FBA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25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7F59-B8F5-490F-A044-EE7CAE8BE4F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ABE0-EEF5-49D9-A00C-77410E6FBA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98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7F59-B8F5-490F-A044-EE7CAE8BE4F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ABE0-EEF5-49D9-A00C-77410E6FBA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25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7F59-B8F5-490F-A044-EE7CAE8BE4F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ABE0-EEF5-49D9-A00C-77410E6FBA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6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7F59-B8F5-490F-A044-EE7CAE8BE4F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ABE0-EEF5-49D9-A00C-77410E6FBA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84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7F59-B8F5-490F-A044-EE7CAE8BE4F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ABE0-EEF5-49D9-A00C-77410E6FBA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81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7F59-B8F5-490F-A044-EE7CAE8BE4F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ABE0-EEF5-49D9-A00C-77410E6FBA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46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7F59-B8F5-490F-A044-EE7CAE8BE4F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ABE0-EEF5-49D9-A00C-77410E6FBA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49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7F59-B8F5-490F-A044-EE7CAE8BE4F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ABE0-EEF5-49D9-A00C-77410E6FBA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64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7F59-B8F5-490F-A044-EE7CAE8BE4F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ABE0-EEF5-49D9-A00C-77410E6FBA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72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7F59-B8F5-490F-A044-EE7CAE8BE4F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9ABE0-EEF5-49D9-A00C-77410E6FBA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35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dalibor.safarik@mendelu.cz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rovcovamapa.cz/" TargetMode="External"/><Relationship Id="rId2" Type="http://schemas.openxmlformats.org/officeDocument/2006/relationships/hyperlink" Target="http://www.kurovcoveinfo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450813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cs-CZ" dirty="0"/>
              <a:t> 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797874" y="342735"/>
            <a:ext cx="7605959" cy="1322943"/>
            <a:chOff x="574003" y="236436"/>
            <a:chExt cx="7605959" cy="1322943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03" y="340227"/>
              <a:ext cx="3406099" cy="1122492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60" y="333375"/>
              <a:ext cx="1645206" cy="1129344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6" y="236436"/>
              <a:ext cx="1808426" cy="1322943"/>
            </a:xfrm>
            <a:prstGeom prst="rect">
              <a:avLst/>
            </a:prstGeom>
          </p:spPr>
        </p:pic>
      </p:grpSp>
      <p:sp>
        <p:nvSpPr>
          <p:cNvPr id="3" name="Obdélník 2"/>
          <p:cNvSpPr/>
          <p:nvPr/>
        </p:nvSpPr>
        <p:spPr>
          <a:xfrm>
            <a:off x="931817" y="1628507"/>
            <a:ext cx="733261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ATCZ251 FORRISK Přeshraniční řízení rizik v lesnictví</a:t>
            </a:r>
          </a:p>
          <a:p>
            <a:pPr algn="ctr"/>
            <a:endParaRPr lang="cs-CZ" b="1" dirty="0"/>
          </a:p>
          <a:p>
            <a:pPr algn="ctr"/>
            <a:r>
              <a:rPr lang="cs-CZ" sz="3600" b="1" dirty="0"/>
              <a:t>Představení projektu a dílčí výstupy rakouských partnerů</a:t>
            </a:r>
          </a:p>
          <a:p>
            <a:pPr algn="ctr"/>
            <a:endParaRPr lang="cs-CZ" b="1" dirty="0"/>
          </a:p>
          <a:p>
            <a:pPr algn="ctr"/>
            <a:r>
              <a:rPr lang="cs-CZ" sz="2800" i="1" dirty="0"/>
              <a:t>Seminář kraje Vysočina</a:t>
            </a:r>
          </a:p>
          <a:p>
            <a:pPr algn="ctr"/>
            <a:r>
              <a:rPr lang="cs-CZ" sz="2800" i="1" dirty="0"/>
              <a:t>„Problematika lesního hospodářství“</a:t>
            </a:r>
          </a:p>
          <a:p>
            <a:pPr algn="ctr"/>
            <a:endParaRPr lang="cs-CZ" sz="2800" b="1" dirty="0"/>
          </a:p>
          <a:p>
            <a:pPr algn="ctr"/>
            <a:r>
              <a:rPr lang="cs-CZ" sz="2800" dirty="0"/>
              <a:t>Jihlava, 10. </a:t>
            </a:r>
            <a:r>
              <a:rPr lang="cs-CZ" sz="2800" dirty="0" smtClean="0"/>
              <a:t>listopad </a:t>
            </a:r>
            <a:r>
              <a:rPr lang="cs-CZ" sz="2800" dirty="0" smtClean="0"/>
              <a:t>2021</a:t>
            </a:r>
          </a:p>
          <a:p>
            <a:pPr algn="ctr"/>
            <a:endParaRPr lang="cs-CZ" sz="2800" dirty="0"/>
          </a:p>
          <a:p>
            <a:pPr algn="ctr"/>
            <a:endParaRPr lang="cs-CZ" dirty="0"/>
          </a:p>
          <a:p>
            <a:pPr algn="r"/>
            <a:r>
              <a:rPr lang="cs-CZ" sz="2000" dirty="0"/>
              <a:t>Ing. Dalibor Šafařík, Ph.D.</a:t>
            </a:r>
          </a:p>
        </p:txBody>
      </p:sp>
    </p:spTree>
    <p:extLst>
      <p:ext uri="{BB962C8B-B14F-4D97-AF65-F5344CB8AC3E}">
        <p14:creationId xmlns:p14="http://schemas.microsoft.com/office/powerpoint/2010/main" val="18008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flipH="1">
            <a:off x="498018" y="1888742"/>
            <a:ext cx="809080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DÍLČÍ VÝSTUPY RAKOUSKÝCH PARTNERŮ</a:t>
            </a:r>
          </a:p>
          <a:p>
            <a:pPr algn="ctr"/>
            <a:endParaRPr lang="cs-CZ" sz="1200" b="1" dirty="0"/>
          </a:p>
          <a:p>
            <a:pPr algn="ctr"/>
            <a:r>
              <a:rPr lang="cs-CZ" dirty="0" smtClean="0"/>
              <a:t>2. Tematický workshop 30. 9. – 1. 10. 2021, </a:t>
            </a:r>
            <a:r>
              <a:rPr lang="cs-CZ" dirty="0" err="1" smtClean="0"/>
              <a:t>Waldviertel</a:t>
            </a:r>
            <a:r>
              <a:rPr lang="cs-CZ" dirty="0" smtClean="0"/>
              <a:t>, </a:t>
            </a:r>
            <a:r>
              <a:rPr lang="cs-CZ" dirty="0" err="1" smtClean="0"/>
              <a:t>Raabs</a:t>
            </a:r>
            <a:r>
              <a:rPr lang="cs-CZ" dirty="0" smtClean="0"/>
              <a:t>/</a:t>
            </a:r>
            <a:r>
              <a:rPr lang="cs-CZ" dirty="0" err="1" smtClean="0"/>
              <a:t>Thaya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797874" y="342735"/>
            <a:ext cx="7605959" cy="1322943"/>
            <a:chOff x="574003" y="236436"/>
            <a:chExt cx="7605959" cy="1322943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03" y="340227"/>
              <a:ext cx="3406099" cy="112249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60" y="333375"/>
              <a:ext cx="1645206" cy="1129344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6" y="236436"/>
              <a:ext cx="1808426" cy="1322943"/>
            </a:xfrm>
            <a:prstGeom prst="rect">
              <a:avLst/>
            </a:prstGeom>
          </p:spPr>
        </p:pic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7" y="3048724"/>
            <a:ext cx="6113356" cy="34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797874" y="342735"/>
            <a:ext cx="7605959" cy="1322943"/>
            <a:chOff x="574003" y="236436"/>
            <a:chExt cx="7605959" cy="1322943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03" y="340227"/>
              <a:ext cx="3406099" cy="112249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60" y="333375"/>
              <a:ext cx="1645206" cy="1129344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6" y="236436"/>
              <a:ext cx="1808426" cy="1322943"/>
            </a:xfrm>
            <a:prstGeom prst="rect">
              <a:avLst/>
            </a:prstGeom>
          </p:spPr>
        </p:pic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74" y="1868913"/>
            <a:ext cx="3183015" cy="84268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36382" y="3472934"/>
            <a:ext cx="736745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Spolkový </a:t>
            </a:r>
            <a:r>
              <a:rPr lang="cs-CZ" dirty="0" smtClean="0"/>
              <a:t>úřad </a:t>
            </a:r>
            <a:r>
              <a:rPr lang="cs-CZ" dirty="0"/>
              <a:t>pro otázky zemědělství </a:t>
            </a:r>
            <a:r>
              <a:rPr lang="cs-CZ" dirty="0" smtClean="0"/>
              <a:t>(lesnictví) a </a:t>
            </a:r>
            <a:r>
              <a:rPr lang="cs-CZ" dirty="0"/>
              <a:t>horských farmářů (BAB) je agenturou Spolkového ministerstva zemědělství, regionů a cestovního ruchu (BMLRT) a považuje se za sociálně-ekonomický výzkumný ústav. Zaměstnanci se zabývají aktuálními i budoucími tématy zemědělské politiky, potravinářství, zemědělských provozů a venkova i horských oblastí.</a:t>
            </a:r>
          </a:p>
          <a:p>
            <a:endParaRPr lang="cs-CZ" dirty="0"/>
          </a:p>
          <a:p>
            <a:r>
              <a:rPr lang="cs-CZ" sz="2000" i="1" dirty="0">
                <a:solidFill>
                  <a:srgbClr val="0070C0"/>
                </a:solidFill>
              </a:rPr>
              <a:t>https://j1dev.agrarforschung.at/index.php?lang=de</a:t>
            </a:r>
            <a:endParaRPr lang="cs-CZ" sz="2000" i="1" dirty="0" smtClean="0">
              <a:solidFill>
                <a:srgbClr val="0070C0"/>
              </a:solidFill>
            </a:endParaRPr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155690" y="1799806"/>
            <a:ext cx="3581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Socioekonomický výzkum</a:t>
            </a:r>
          </a:p>
          <a:p>
            <a:pPr algn="ctr"/>
            <a:r>
              <a:rPr lang="cs-CZ" dirty="0" smtClean="0"/>
              <a:t>v zemědělství, lesnictví, </a:t>
            </a:r>
          </a:p>
          <a:p>
            <a:pPr algn="ctr"/>
            <a:r>
              <a:rPr lang="cs-CZ" dirty="0" smtClean="0"/>
              <a:t>horských oblastech a rozvoji regionů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4237364" y="2128197"/>
            <a:ext cx="66185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1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797874" y="342735"/>
            <a:ext cx="7605959" cy="1322943"/>
            <a:chOff x="574003" y="236436"/>
            <a:chExt cx="7605959" cy="1322943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03" y="340227"/>
              <a:ext cx="3406099" cy="112249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60" y="333375"/>
              <a:ext cx="1645206" cy="1129344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6" y="236436"/>
              <a:ext cx="1808426" cy="1322943"/>
            </a:xfrm>
            <a:prstGeom prst="rect">
              <a:avLst/>
            </a:prstGeom>
          </p:spPr>
        </p:pic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74" y="1868913"/>
            <a:ext cx="3183015" cy="84268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97874" y="2953925"/>
            <a:ext cx="771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Poskytování poradenských a doplňkových služeb zemědělcům a vlastníkům lesů v oblasti řízení rizik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SR109 „Kvalita života obyvatelstva pracujícího v zemědělství a lesnictví“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Kvalita a úroveň života pracujících v zemědělství a lesnictví v porovnání se zbytkem populace v Rakousku.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Všechny </a:t>
            </a:r>
            <a:r>
              <a:rPr lang="cs-CZ" dirty="0"/>
              <a:t>analýzy vycházejí z indikátoru stanoveného pro „Monitoring udržitelného rozvoje v Rakousku“ (MONE</a:t>
            </a:r>
            <a:r>
              <a:rPr lang="cs-CZ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Vyšší </a:t>
            </a:r>
            <a:r>
              <a:rPr lang="cs-CZ" dirty="0"/>
              <a:t>kvalita života </a:t>
            </a:r>
            <a:r>
              <a:rPr lang="cs-CZ" dirty="0" smtClean="0"/>
              <a:t>„zemědělského </a:t>
            </a:r>
            <a:r>
              <a:rPr lang="cs-CZ" dirty="0"/>
              <a:t>a lesnického </a:t>
            </a:r>
            <a:r>
              <a:rPr lang="cs-CZ" dirty="0" smtClean="0"/>
              <a:t>obyvatelstva“ </a:t>
            </a:r>
            <a:r>
              <a:rPr lang="cs-CZ" dirty="0"/>
              <a:t>je indikována ve vztahu k sociální integraci (vysoká úroveň vykonávané dobrovolnické práce) a výraznějšímu pocitu bezpečí v rezidenční oblasti, který pravděpodobně zásadně souvisí i s životem na </a:t>
            </a:r>
            <a:r>
              <a:rPr lang="cs-CZ" dirty="0" smtClean="0"/>
              <a:t>venkově.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155690" y="1799806"/>
            <a:ext cx="3581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Socioekonomický výzkum</a:t>
            </a:r>
          </a:p>
          <a:p>
            <a:pPr algn="ctr"/>
            <a:r>
              <a:rPr lang="cs-CZ" dirty="0" smtClean="0"/>
              <a:t>v zemědělství, lesnictví, </a:t>
            </a:r>
          </a:p>
          <a:p>
            <a:pPr algn="ctr"/>
            <a:r>
              <a:rPr lang="cs-CZ" dirty="0" smtClean="0"/>
              <a:t>horských oblastech a rozvoji regionů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4237364" y="2128197"/>
            <a:ext cx="66185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3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797874" y="342735"/>
            <a:ext cx="7605959" cy="1322943"/>
            <a:chOff x="574003" y="236436"/>
            <a:chExt cx="7605959" cy="1322943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03" y="340227"/>
              <a:ext cx="3406099" cy="112249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60" y="333375"/>
              <a:ext cx="1645206" cy="1129344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6" y="236436"/>
              <a:ext cx="1808426" cy="1322943"/>
            </a:xfrm>
            <a:prstGeom prst="rect">
              <a:avLst/>
            </a:prstGeom>
          </p:spPr>
        </p:pic>
      </p:grp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74" y="1755547"/>
            <a:ext cx="2148512" cy="1168047"/>
          </a:xfrm>
          <a:prstGeom prst="rect">
            <a:avLst/>
          </a:prstGeom>
        </p:spPr>
      </p:pic>
      <p:sp>
        <p:nvSpPr>
          <p:cNvPr id="13" name="Šipka doprava 12"/>
          <p:cNvSpPr/>
          <p:nvPr/>
        </p:nvSpPr>
        <p:spPr>
          <a:xfrm>
            <a:off x="4037067" y="2247237"/>
            <a:ext cx="865859" cy="199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468982" y="2077777"/>
            <a:ext cx="345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Poradenská služba agrární komory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7874" y="3110123"/>
            <a:ext cx="76059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Les </a:t>
            </a:r>
            <a:r>
              <a:rPr lang="cs-CZ" dirty="0" smtClean="0"/>
              <a:t>– konzultační a poradenské služby </a:t>
            </a:r>
            <a:r>
              <a:rPr lang="cs-CZ" dirty="0"/>
              <a:t>v okresech </a:t>
            </a:r>
            <a:r>
              <a:rPr lang="cs-CZ" dirty="0" smtClean="0"/>
              <a:t>působnosti </a:t>
            </a:r>
            <a:r>
              <a:rPr lang="cs-CZ" dirty="0"/>
              <a:t>a zemědělské </a:t>
            </a:r>
            <a:r>
              <a:rPr lang="cs-CZ" dirty="0" smtClean="0"/>
              <a:t>komory</a:t>
            </a:r>
            <a:endParaRPr lang="cs-CZ" dirty="0"/>
          </a:p>
          <a:p>
            <a:r>
              <a:rPr lang="cs-CZ" b="1" dirty="0" err="1"/>
              <a:t>Land&amp;Forst</a:t>
            </a:r>
            <a:r>
              <a:rPr lang="cs-CZ" b="1" dirty="0"/>
              <a:t> </a:t>
            </a:r>
            <a:r>
              <a:rPr lang="cs-CZ" dirty="0" smtClean="0"/>
              <a:t>- pro </a:t>
            </a:r>
            <a:r>
              <a:rPr lang="cs-CZ" dirty="0"/>
              <a:t>větší společnosti většinou právní poradenství </a:t>
            </a:r>
            <a:r>
              <a:rPr lang="cs-CZ" dirty="0" smtClean="0"/>
              <a:t>a advokacie</a:t>
            </a:r>
            <a:endParaRPr lang="cs-CZ" dirty="0"/>
          </a:p>
          <a:p>
            <a:endParaRPr lang="cs-CZ" b="1" dirty="0"/>
          </a:p>
          <a:p>
            <a:r>
              <a:rPr lang="cs-CZ" b="1" dirty="0"/>
              <a:t>Sdružení vlastníků lesa prodej dřeva a společný </a:t>
            </a:r>
            <a:r>
              <a:rPr lang="cs-CZ" b="1" dirty="0" smtClean="0"/>
              <a:t>nákup</a:t>
            </a:r>
          </a:p>
          <a:p>
            <a:endParaRPr lang="cs-CZ" b="1" dirty="0" smtClean="0"/>
          </a:p>
          <a:p>
            <a:r>
              <a:rPr lang="cs-CZ" b="1" dirty="0" smtClean="0"/>
              <a:t>Soukromé společnosti stavebních inženýrů, </a:t>
            </a:r>
            <a:r>
              <a:rPr lang="cs-CZ" b="1" dirty="0"/>
              <a:t>koncepce řízení a </a:t>
            </a:r>
            <a:r>
              <a:rPr lang="cs-CZ" b="1" dirty="0" smtClean="0"/>
              <a:t>tvorby lesnických map</a:t>
            </a:r>
          </a:p>
          <a:p>
            <a:endParaRPr lang="cs-CZ" b="1" dirty="0" smtClean="0"/>
          </a:p>
          <a:p>
            <a:r>
              <a:rPr lang="cs-CZ" sz="2000" i="1" dirty="0" smtClean="0">
                <a:solidFill>
                  <a:srgbClr val="0070C0"/>
                </a:solidFill>
              </a:rPr>
              <a:t>https</a:t>
            </a:r>
            <a:r>
              <a:rPr lang="cs-CZ" sz="2000" i="1" dirty="0">
                <a:solidFill>
                  <a:srgbClr val="0070C0"/>
                </a:solidFill>
              </a:rPr>
              <a:t>://noe.lko.at/startseite+2400+++1081</a:t>
            </a:r>
          </a:p>
        </p:txBody>
      </p:sp>
    </p:spTree>
    <p:extLst>
      <p:ext uri="{BB962C8B-B14F-4D97-AF65-F5344CB8AC3E}">
        <p14:creationId xmlns:p14="http://schemas.microsoft.com/office/powerpoint/2010/main" val="8745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797874" y="342735"/>
            <a:ext cx="7605959" cy="1322943"/>
            <a:chOff x="574003" y="236436"/>
            <a:chExt cx="7605959" cy="1322943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03" y="340227"/>
              <a:ext cx="3406099" cy="112249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60" y="333375"/>
              <a:ext cx="1645206" cy="1129344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6" y="236436"/>
              <a:ext cx="1808426" cy="1322943"/>
            </a:xfrm>
            <a:prstGeom prst="rect">
              <a:avLst/>
            </a:prstGeom>
          </p:spPr>
        </p:pic>
      </p:grp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74" y="1755547"/>
            <a:ext cx="2148512" cy="116804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31" y="1755547"/>
            <a:ext cx="3609308" cy="48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797874" y="342735"/>
            <a:ext cx="7605959" cy="1322943"/>
            <a:chOff x="574003" y="236436"/>
            <a:chExt cx="7605959" cy="1322943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03" y="340227"/>
              <a:ext cx="3406099" cy="112249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60" y="333375"/>
              <a:ext cx="1645206" cy="1129344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6" y="236436"/>
              <a:ext cx="1808426" cy="1322943"/>
            </a:xfrm>
            <a:prstGeom prst="rect">
              <a:avLst/>
            </a:prstGeom>
          </p:spPr>
        </p:pic>
      </p:grp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74" y="1755548"/>
            <a:ext cx="1440229" cy="782987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779954"/>
              </p:ext>
            </p:extLst>
          </p:nvPr>
        </p:nvGraphicFramePr>
        <p:xfrm>
          <a:off x="2377441" y="1665678"/>
          <a:ext cx="6280443" cy="500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481">
                  <a:extLst>
                    <a:ext uri="{9D8B030D-6E8A-4147-A177-3AD203B41FA5}">
                      <a16:colId xmlns:a16="http://schemas.microsoft.com/office/drawing/2014/main" val="1824904462"/>
                    </a:ext>
                  </a:extLst>
                </a:gridCol>
                <a:gridCol w="2093481">
                  <a:extLst>
                    <a:ext uri="{9D8B030D-6E8A-4147-A177-3AD203B41FA5}">
                      <a16:colId xmlns:a16="http://schemas.microsoft.com/office/drawing/2014/main" val="3194190297"/>
                    </a:ext>
                  </a:extLst>
                </a:gridCol>
                <a:gridCol w="2093481">
                  <a:extLst>
                    <a:ext uri="{9D8B030D-6E8A-4147-A177-3AD203B41FA5}">
                      <a16:colId xmlns:a16="http://schemas.microsoft.com/office/drawing/2014/main" val="1887662979"/>
                    </a:ext>
                  </a:extLst>
                </a:gridCol>
              </a:tblGrid>
              <a:tr h="401755">
                <a:tc>
                  <a:txBody>
                    <a:bodyPr/>
                    <a:lstStyle/>
                    <a:p>
                      <a:r>
                        <a:rPr lang="cs-CZ" dirty="0" smtClean="0"/>
                        <a:t>Lesnické dotace</a:t>
                      </a:r>
                      <a:r>
                        <a:rPr lang="cs-CZ" baseline="0" dirty="0" smtClean="0"/>
                        <a:t> na obnovu lesa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Standardní platba (EUR)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% dotace kryjících</a:t>
                      </a:r>
                      <a:r>
                        <a:rPr lang="cs-CZ" baseline="0" dirty="0" smtClean="0"/>
                        <a:t> přímé náklady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260210"/>
                  </a:ext>
                </a:extLst>
              </a:tr>
              <a:tr h="401755">
                <a:tc>
                  <a:txBody>
                    <a:bodyPr/>
                    <a:lstStyle/>
                    <a:p>
                      <a:r>
                        <a:rPr lang="cs-CZ" dirty="0" smtClean="0"/>
                        <a:t>smrk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1,70</a:t>
                      </a:r>
                      <a:endParaRPr lang="cs-CZ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60 – 80 podle regionů a zařízení</a:t>
                      </a:r>
                      <a:r>
                        <a:rPr lang="cs-CZ" baseline="0" dirty="0" smtClean="0"/>
                        <a:t> LHP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191586"/>
                  </a:ext>
                </a:extLst>
              </a:tr>
              <a:tr h="401755">
                <a:tc>
                  <a:txBody>
                    <a:bodyPr/>
                    <a:lstStyle/>
                    <a:p>
                      <a:r>
                        <a:rPr lang="cs-CZ" dirty="0" smtClean="0"/>
                        <a:t>jedle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3,10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760201"/>
                  </a:ext>
                </a:extLst>
              </a:tr>
              <a:tr h="401755">
                <a:tc>
                  <a:txBody>
                    <a:bodyPr/>
                    <a:lstStyle/>
                    <a:p>
                      <a:r>
                        <a:rPr lang="cs-CZ" dirty="0" smtClean="0"/>
                        <a:t>ostatní jehličnany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2,50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143500"/>
                  </a:ext>
                </a:extLst>
              </a:tr>
              <a:tr h="401755">
                <a:tc>
                  <a:txBody>
                    <a:bodyPr/>
                    <a:lstStyle/>
                    <a:p>
                      <a:r>
                        <a:rPr lang="cs-CZ" dirty="0" smtClean="0"/>
                        <a:t>listnáče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3,50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862735"/>
                  </a:ext>
                </a:extLst>
              </a:tr>
              <a:tr h="401755">
                <a:tc>
                  <a:txBody>
                    <a:bodyPr/>
                    <a:lstStyle/>
                    <a:p>
                      <a:r>
                        <a:rPr lang="cs-CZ" dirty="0" smtClean="0"/>
                        <a:t>keře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5,50 – 6,40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279876"/>
                  </a:ext>
                </a:extLst>
              </a:tr>
              <a:tr h="401755">
                <a:tc>
                  <a:txBody>
                    <a:bodyPr/>
                    <a:lstStyle/>
                    <a:p>
                      <a:r>
                        <a:rPr lang="cs-CZ" dirty="0" smtClean="0"/>
                        <a:t>Vzácné a chráněné druhy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6,80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29903"/>
                  </a:ext>
                </a:extLst>
              </a:tr>
              <a:tr h="401755">
                <a:tc>
                  <a:txBody>
                    <a:bodyPr/>
                    <a:lstStyle/>
                    <a:p>
                      <a:r>
                        <a:rPr lang="cs-CZ" dirty="0" smtClean="0"/>
                        <a:t>Drcení a mulčování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1400 / ha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689756"/>
                  </a:ext>
                </a:extLst>
              </a:tr>
              <a:tr h="401755">
                <a:tc>
                  <a:txBody>
                    <a:bodyPr/>
                    <a:lstStyle/>
                    <a:p>
                      <a:r>
                        <a:rPr lang="cs-CZ" dirty="0" smtClean="0"/>
                        <a:t>Oplocování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6-15 / m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428373"/>
                  </a:ext>
                </a:extLst>
              </a:tr>
              <a:tr h="401755">
                <a:tc>
                  <a:txBody>
                    <a:bodyPr/>
                    <a:lstStyle/>
                    <a:p>
                      <a:r>
                        <a:rPr lang="cs-CZ" dirty="0" smtClean="0"/>
                        <a:t>„Kůrovcová kompenzace“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3500 / ha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Za</a:t>
                      </a:r>
                      <a:r>
                        <a:rPr lang="cs-CZ" baseline="0" dirty="0" smtClean="0"/>
                        <a:t> rok 2018 a 2019 podle satelitního snímkování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58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2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797874" y="342735"/>
            <a:ext cx="7605959" cy="1322943"/>
            <a:chOff x="574003" y="236436"/>
            <a:chExt cx="7605959" cy="1322943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03" y="340227"/>
              <a:ext cx="3406099" cy="112249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60" y="333375"/>
              <a:ext cx="1645206" cy="1129344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6" y="236436"/>
              <a:ext cx="1808426" cy="1322943"/>
            </a:xfrm>
            <a:prstGeom prst="rect">
              <a:avLst/>
            </a:prstGeom>
          </p:spPr>
        </p:pic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74" y="1775643"/>
            <a:ext cx="1762446" cy="418918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100521"/>
              </p:ext>
            </p:extLst>
          </p:nvPr>
        </p:nvGraphicFramePr>
        <p:xfrm>
          <a:off x="2839055" y="1775643"/>
          <a:ext cx="6096000" cy="465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025215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661966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37500425"/>
                    </a:ext>
                  </a:extLst>
                </a:gridCol>
              </a:tblGrid>
              <a:tr h="654346">
                <a:tc gridSpan="3"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Strategie boje v kůrovcové kalamitě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78035"/>
                  </a:ext>
                </a:extLst>
              </a:tr>
              <a:tr h="79539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PRIORITA</a:t>
                      </a:r>
                      <a:r>
                        <a:rPr lang="cs-CZ" baseline="0" dirty="0" smtClean="0"/>
                        <a:t> A</a:t>
                      </a:r>
                    </a:p>
                    <a:p>
                      <a:pPr algn="ctr"/>
                      <a:r>
                        <a:rPr lang="cs-CZ" baseline="0" dirty="0" smtClean="0"/>
                        <a:t>„zásah právě včas“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PRIORITA B</a:t>
                      </a:r>
                    </a:p>
                    <a:p>
                      <a:pPr algn="ctr"/>
                      <a:r>
                        <a:rPr lang="cs-CZ" dirty="0" smtClean="0"/>
                        <a:t>„poraženi v boji“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113384"/>
                  </a:ext>
                </a:extLst>
              </a:tr>
              <a:tr h="1369769">
                <a:tc>
                  <a:txBody>
                    <a:bodyPr/>
                    <a:lstStyle/>
                    <a:p>
                      <a:r>
                        <a:rPr lang="cs-CZ" dirty="0" smtClean="0"/>
                        <a:t>INTENZIVNÍ</a:t>
                      </a:r>
                    </a:p>
                    <a:p>
                      <a:r>
                        <a:rPr lang="cs-CZ" dirty="0" smtClean="0"/>
                        <a:t>Přeměna lesa</a:t>
                      </a:r>
                    </a:p>
                    <a:p>
                      <a:r>
                        <a:rPr lang="cs-CZ" dirty="0" smtClean="0"/>
                        <a:t>Hospodářsky důležité oblasti</a:t>
                      </a:r>
                    </a:p>
                    <a:p>
                      <a:r>
                        <a:rPr lang="cs-CZ" dirty="0" smtClean="0"/>
                        <a:t>Střední a vysoké bonity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>
                          <a:solidFill>
                            <a:srgbClr val="00B050"/>
                          </a:solidFill>
                        </a:rPr>
                        <a:t>Ai</a:t>
                      </a:r>
                      <a:endParaRPr lang="cs-CZ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cs-CZ" b="0" dirty="0" smtClean="0">
                          <a:solidFill>
                            <a:srgbClr val="00B050"/>
                          </a:solidFill>
                        </a:rPr>
                        <a:t>„ZPOMALIT</a:t>
                      </a:r>
                      <a:r>
                        <a:rPr lang="cs-CZ" b="0" baseline="0" dirty="0" smtClean="0">
                          <a:solidFill>
                            <a:srgbClr val="00B050"/>
                          </a:solidFill>
                        </a:rPr>
                        <a:t> A PŘESTAVĚT“</a:t>
                      </a:r>
                    </a:p>
                    <a:p>
                      <a:pPr algn="ctr"/>
                      <a:r>
                        <a:rPr lang="cs-CZ" b="0" dirty="0" smtClean="0">
                          <a:solidFill>
                            <a:srgbClr val="00B050"/>
                          </a:solidFill>
                        </a:rPr>
                        <a:t>Silné</a:t>
                      </a:r>
                      <a:r>
                        <a:rPr lang="cs-CZ" b="0" baseline="0" dirty="0" smtClean="0">
                          <a:solidFill>
                            <a:srgbClr val="00B050"/>
                          </a:solidFill>
                        </a:rPr>
                        <a:t> ale postupné snižování podílu smrku</a:t>
                      </a:r>
                      <a:endParaRPr lang="cs-CZ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Bi</a:t>
                      </a:r>
                      <a:endParaRPr lang="cs-CZ" b="1" dirty="0" smtClean="0"/>
                    </a:p>
                    <a:p>
                      <a:pPr algn="ctr"/>
                      <a:r>
                        <a:rPr lang="cs-CZ" b="0" dirty="0" smtClean="0"/>
                        <a:t>„SMĚREM</a:t>
                      </a:r>
                      <a:r>
                        <a:rPr lang="cs-CZ" b="0" baseline="0" dirty="0" smtClean="0"/>
                        <a:t> K NOVÉMU“</a:t>
                      </a:r>
                    </a:p>
                    <a:p>
                      <a:pPr algn="ctr"/>
                      <a:r>
                        <a:rPr lang="cs-CZ" b="0" baseline="0" dirty="0" smtClean="0"/>
                        <a:t>Silná a rychlá redukce smrku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76239"/>
                  </a:ext>
                </a:extLst>
              </a:tr>
              <a:tr h="1369769">
                <a:tc>
                  <a:txBody>
                    <a:bodyPr/>
                    <a:lstStyle/>
                    <a:p>
                      <a:r>
                        <a:rPr lang="cs-CZ" dirty="0" smtClean="0"/>
                        <a:t>EXTENZIVNÍ</a:t>
                      </a:r>
                    </a:p>
                    <a:p>
                      <a:r>
                        <a:rPr lang="cs-CZ" dirty="0" smtClean="0"/>
                        <a:t>Prostor pro biologické procesy, přirozená obnova, sukcese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Ae</a:t>
                      </a:r>
                      <a:endParaRPr lang="cs-CZ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cs-CZ" b="0" dirty="0" smtClean="0">
                          <a:solidFill>
                            <a:srgbClr val="002060"/>
                          </a:solidFill>
                        </a:rPr>
                        <a:t>„KONZERVACE SMRKU“</a:t>
                      </a:r>
                    </a:p>
                    <a:p>
                      <a:pPr algn="ctr"/>
                      <a:r>
                        <a:rPr lang="cs-CZ" b="0" dirty="0" smtClean="0">
                          <a:solidFill>
                            <a:srgbClr val="002060"/>
                          </a:solidFill>
                        </a:rPr>
                        <a:t>Udržení</a:t>
                      </a:r>
                      <a:r>
                        <a:rPr lang="cs-CZ" b="0" baseline="0" dirty="0" smtClean="0">
                          <a:solidFill>
                            <a:srgbClr val="002060"/>
                          </a:solidFill>
                        </a:rPr>
                        <a:t> maximálního podílu</a:t>
                      </a:r>
                      <a:endParaRPr lang="cs-CZ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Be</a:t>
                      </a:r>
                      <a:endParaRPr lang="cs-CZ" b="1" dirty="0" smtClean="0"/>
                    </a:p>
                    <a:p>
                      <a:pPr algn="ctr"/>
                      <a:r>
                        <a:rPr lang="cs-CZ" b="0" dirty="0" smtClean="0"/>
                        <a:t>„CO NABÍZÍ PŘÍRODA“</a:t>
                      </a:r>
                    </a:p>
                    <a:p>
                      <a:pPr algn="ctr"/>
                      <a:r>
                        <a:rPr lang="cs-CZ" b="0" dirty="0" smtClean="0"/>
                        <a:t>Nejnižší bonity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532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797874" y="342735"/>
            <a:ext cx="7605959" cy="1322943"/>
            <a:chOff x="574003" y="236436"/>
            <a:chExt cx="7605959" cy="1322943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03" y="340227"/>
              <a:ext cx="3406099" cy="112249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60" y="333375"/>
              <a:ext cx="1645206" cy="1129344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6" y="236436"/>
              <a:ext cx="1808426" cy="1322943"/>
            </a:xfrm>
            <a:prstGeom prst="rect">
              <a:avLst/>
            </a:prstGeom>
          </p:spPr>
        </p:pic>
      </p:grpSp>
      <p:sp>
        <p:nvSpPr>
          <p:cNvPr id="3" name="TextovéPole 2"/>
          <p:cNvSpPr txBox="1"/>
          <p:nvPr/>
        </p:nvSpPr>
        <p:spPr>
          <a:xfrm>
            <a:off x="797874" y="1776548"/>
            <a:ext cx="557479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Děkuji za pozornost</a:t>
            </a:r>
          </a:p>
          <a:p>
            <a:endParaRPr lang="cs-CZ" dirty="0" smtClean="0"/>
          </a:p>
          <a:p>
            <a:r>
              <a:rPr lang="cs-CZ" dirty="0" smtClean="0"/>
              <a:t>Ústav lesnické a dřevařské ekonomiky a politiky</a:t>
            </a:r>
          </a:p>
          <a:p>
            <a:r>
              <a:rPr lang="cs-CZ" dirty="0" smtClean="0"/>
              <a:t>Mendelova univerzita v Brně, Lesnická a dřevařská fakulta</a:t>
            </a:r>
          </a:p>
          <a:p>
            <a:r>
              <a:rPr lang="cs-CZ" dirty="0" smtClean="0"/>
              <a:t>řešitel socioekonomické sekce za ČR</a:t>
            </a:r>
          </a:p>
          <a:p>
            <a:endParaRPr lang="cs-CZ" dirty="0"/>
          </a:p>
          <a:p>
            <a:r>
              <a:rPr lang="cs-CZ" dirty="0" smtClean="0">
                <a:hlinkClick r:id="rId5"/>
              </a:rPr>
              <a:t>dalibor.safarik@mendelu.cz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2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flipH="1">
            <a:off x="555448" y="2003039"/>
            <a:ext cx="809080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PŘEDSTAVENÍ PROJEKTU</a:t>
            </a:r>
          </a:p>
          <a:p>
            <a:endParaRPr lang="cs-CZ" dirty="0"/>
          </a:p>
          <a:p>
            <a:r>
              <a:rPr lang="cs-CZ" dirty="0" smtClean="0"/>
              <a:t>Název </a:t>
            </a:r>
            <a:r>
              <a:rPr lang="cs-CZ" dirty="0"/>
              <a:t>projektu: </a:t>
            </a:r>
            <a:r>
              <a:rPr lang="cs-CZ" sz="2400" b="1" dirty="0"/>
              <a:t>Přeshraniční řízení rizik v lesnictví</a:t>
            </a:r>
          </a:p>
          <a:p>
            <a:endParaRPr lang="cs-CZ" dirty="0"/>
          </a:p>
          <a:p>
            <a:r>
              <a:rPr lang="cs-CZ" dirty="0"/>
              <a:t>Číslo projektu a akronym: ATCZ251 FORRISK</a:t>
            </a:r>
          </a:p>
          <a:p>
            <a:endParaRPr lang="cs-CZ" dirty="0"/>
          </a:p>
          <a:p>
            <a:r>
              <a:rPr lang="cs-CZ" dirty="0"/>
              <a:t>Hlavní partner: BOKU Vídeň</a:t>
            </a:r>
          </a:p>
          <a:p>
            <a:endParaRPr lang="cs-CZ" dirty="0"/>
          </a:p>
          <a:p>
            <a:r>
              <a:rPr lang="cs-CZ" dirty="0"/>
              <a:t>Partneři projektu: Mendelova univerzita v Brně</a:t>
            </a:r>
          </a:p>
          <a:p>
            <a:r>
              <a:rPr lang="cs-CZ" dirty="0"/>
              <a:t>                                Spolkový úřad pro zemědělství a otázky horských farmářů (BAB)</a:t>
            </a:r>
          </a:p>
          <a:p>
            <a:endParaRPr lang="cs-CZ" dirty="0"/>
          </a:p>
          <a:p>
            <a:r>
              <a:rPr lang="cs-CZ" dirty="0"/>
              <a:t>Doba řešení projektu: 1.1. 2021 – 31.12. 2022 </a:t>
            </a:r>
          </a:p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450813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cs-CZ" dirty="0"/>
              <a:t> 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797874" y="342735"/>
            <a:ext cx="7605959" cy="1322943"/>
            <a:chOff x="574003" y="236436"/>
            <a:chExt cx="7605959" cy="1322943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03" y="340227"/>
              <a:ext cx="3406099" cy="1122492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60" y="333375"/>
              <a:ext cx="1645206" cy="1129344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6" y="236436"/>
              <a:ext cx="1808426" cy="1322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0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flipH="1">
            <a:off x="499026" y="1798938"/>
            <a:ext cx="809080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PŘEDSTAVENÍ PARTNERŮ: </a:t>
            </a:r>
          </a:p>
          <a:p>
            <a:endParaRPr lang="cs-CZ" b="1" dirty="0"/>
          </a:p>
          <a:p>
            <a:r>
              <a:rPr lang="cs-CZ" b="1" dirty="0"/>
              <a:t>BOKU Vídeň</a:t>
            </a:r>
          </a:p>
          <a:p>
            <a:r>
              <a:rPr lang="cs-CZ" b="1" dirty="0"/>
              <a:t> </a:t>
            </a:r>
          </a:p>
          <a:p>
            <a:r>
              <a:rPr lang="cs-CZ" sz="1600" dirty="0"/>
              <a:t>3 pracoviště zapojená do projektu:</a:t>
            </a:r>
          </a:p>
          <a:p>
            <a:r>
              <a:rPr lang="cs-CZ" sz="1600" dirty="0"/>
              <a:t>Ústav pěstování lesa</a:t>
            </a:r>
          </a:p>
          <a:p>
            <a:r>
              <a:rPr lang="cs-CZ" sz="1600" dirty="0"/>
              <a:t>Ústav lesnické entomologie, patologie a ochrany lesů</a:t>
            </a:r>
          </a:p>
          <a:p>
            <a:r>
              <a:rPr lang="cs-CZ" sz="1600" dirty="0"/>
              <a:t>Ústav </a:t>
            </a:r>
            <a:r>
              <a:rPr lang="cs-CZ" sz="1600" dirty="0" err="1"/>
              <a:t>geomatiky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Do vývoje platformy včasného varování budou zahrnuty modely: </a:t>
            </a:r>
          </a:p>
          <a:p>
            <a:r>
              <a:rPr lang="cs-CZ" sz="1600" dirty="0"/>
              <a:t>Fenologický model (PHENIPS) pro předvídání aktivity kůrovců</a:t>
            </a:r>
          </a:p>
          <a:p>
            <a:r>
              <a:rPr lang="cs-CZ" sz="1600" dirty="0"/>
              <a:t>Predispoziční model (PAS) pro posouzení stanovištního a porostního  ohrožení </a:t>
            </a:r>
            <a:r>
              <a:rPr lang="cs-CZ" sz="1600" dirty="0" err="1"/>
              <a:t>distrubačními</a:t>
            </a:r>
            <a:r>
              <a:rPr lang="cs-CZ" sz="1600" dirty="0"/>
              <a:t> faktory </a:t>
            </a:r>
          </a:p>
          <a:p>
            <a:r>
              <a:rPr lang="cs-CZ" sz="1600" dirty="0"/>
              <a:t>Model stresu suchem (TDEF) – posouzení deficitu transpirace smrkových porostů</a:t>
            </a:r>
          </a:p>
          <a:p>
            <a:endParaRPr lang="cs-CZ" dirty="0"/>
          </a:p>
          <a:p>
            <a:r>
              <a:rPr lang="cs-CZ" b="1" dirty="0"/>
              <a:t>BAB (Spolkový úřad pro zemědělství a otázky horských farmářů)</a:t>
            </a:r>
          </a:p>
          <a:p>
            <a:endParaRPr lang="cs-CZ" dirty="0"/>
          </a:p>
          <a:p>
            <a:r>
              <a:rPr lang="cs-CZ" sz="1600" dirty="0"/>
              <a:t>Spolupráce s BOKU zejména v oblasti ekonomických otázek – vývoj trhu, dopady na životní prostředí, změny a hodnocení rámce zemědělské politiky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450813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cs-CZ" dirty="0"/>
              <a:t> 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797874" y="342735"/>
            <a:ext cx="7605959" cy="1322943"/>
            <a:chOff x="574003" y="236436"/>
            <a:chExt cx="7605959" cy="1322943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03" y="340227"/>
              <a:ext cx="3406099" cy="1122492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60" y="333375"/>
              <a:ext cx="1645206" cy="1129344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6" y="236436"/>
              <a:ext cx="1808426" cy="1322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1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flipH="1">
            <a:off x="489689" y="1627183"/>
            <a:ext cx="80908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b="1" dirty="0"/>
              <a:t>MENDELOVA UNIVERZITA V BRNĚ</a:t>
            </a:r>
          </a:p>
          <a:p>
            <a:endParaRPr lang="cs-CZ" dirty="0"/>
          </a:p>
          <a:p>
            <a:r>
              <a:rPr lang="cs-CZ" dirty="0"/>
              <a:t>4 pracoviště zapojená do projektu: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Ústav zakládání a pěstění lesů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Ústav ochrany lesů a myslivosti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Ústav hospodářské úpravy lesů a aplikované geoinformatiky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Ústav lesnické a dřevařské ekonomiky a politiky</a:t>
            </a:r>
          </a:p>
          <a:p>
            <a:endParaRPr lang="cs-CZ" dirty="0"/>
          </a:p>
          <a:p>
            <a:r>
              <a:rPr lang="cs-CZ" dirty="0"/>
              <a:t>V projektu budou využívány následující zdroje (databáze, webové portály):</a:t>
            </a:r>
          </a:p>
          <a:p>
            <a:r>
              <a:rPr lang="cs-CZ" dirty="0"/>
              <a:t>Klimatická data Českého hydrometeorologického ústavu - CHMI</a:t>
            </a:r>
          </a:p>
          <a:p>
            <a:r>
              <a:rPr lang="cs-CZ" dirty="0"/>
              <a:t>FRGMI – regionální databáze kůrovce, databáze ploch s monitorováním zdravotního stavu (IPCC)</a:t>
            </a:r>
          </a:p>
          <a:p>
            <a:r>
              <a:rPr lang="cs-CZ" dirty="0"/>
              <a:t>Aktuální data pro ČR– </a:t>
            </a:r>
            <a:r>
              <a:rPr lang="cs-CZ" dirty="0">
                <a:hlinkClick r:id="rId2"/>
              </a:rPr>
              <a:t>www.kurovcoveinfo.cz</a:t>
            </a:r>
            <a:r>
              <a:rPr lang="cs-CZ" dirty="0"/>
              <a:t> a </a:t>
            </a:r>
            <a:r>
              <a:rPr lang="cs-CZ" dirty="0">
                <a:hlinkClick r:id="rId3"/>
              </a:rPr>
              <a:t>www.kurovcovamapa.cz</a:t>
            </a:r>
            <a:endParaRPr lang="cs-CZ" dirty="0"/>
          </a:p>
          <a:p>
            <a:r>
              <a:rPr lang="cs-CZ" dirty="0"/>
              <a:t>INTERSUCHO – aktuální informace o suchu a jeho dopadech (CR, A)</a:t>
            </a:r>
          </a:p>
          <a:p>
            <a:r>
              <a:rPr lang="cs-CZ" dirty="0"/>
              <a:t>FIRERISK – rizika požárů</a:t>
            </a:r>
          </a:p>
          <a:p>
            <a:r>
              <a:rPr lang="cs-CZ" dirty="0"/>
              <a:t>FRAMEADAPT – predikce potenciálně vhodných podmínek růstu pro různé druhy dřevin (IPSL model)</a:t>
            </a:r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788537" y="236436"/>
            <a:ext cx="7605959" cy="1322943"/>
            <a:chOff x="574003" y="236436"/>
            <a:chExt cx="7605959" cy="1322943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03" y="340227"/>
              <a:ext cx="3406099" cy="112249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60" y="333375"/>
              <a:ext cx="1645206" cy="1129344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6" y="236436"/>
              <a:ext cx="1808426" cy="1322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29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flipH="1">
            <a:off x="514347" y="1807099"/>
            <a:ext cx="80908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Další partneři a třetí strany v rámci české strany:  </a:t>
            </a:r>
          </a:p>
          <a:p>
            <a:endParaRPr lang="cs-CZ" dirty="0"/>
          </a:p>
          <a:p>
            <a:r>
              <a:rPr lang="cs-CZ" dirty="0"/>
              <a:t>Přidružení partneři (bez rozpočtu):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LČR (lesní správy Znojmo, Český Rudolec, </a:t>
            </a:r>
            <a:r>
              <a:rPr lang="cs-CZ" dirty="0" smtClean="0"/>
              <a:t>Telč)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Městské lesy Volary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Městké</a:t>
            </a:r>
            <a:r>
              <a:rPr lang="cs-CZ" dirty="0"/>
              <a:t> lesy Dačice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ProSilva</a:t>
            </a:r>
            <a:r>
              <a:rPr lang="cs-CZ" dirty="0"/>
              <a:t> </a:t>
            </a:r>
            <a:r>
              <a:rPr lang="cs-CZ" dirty="0" err="1"/>
              <a:t>Bohemica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Národní par Šumava</a:t>
            </a:r>
          </a:p>
          <a:p>
            <a:endParaRPr lang="cs-CZ" dirty="0"/>
          </a:p>
          <a:p>
            <a:r>
              <a:rPr lang="cs-CZ" dirty="0"/>
              <a:t>Partneři mimo projekt (podepsali </a:t>
            </a:r>
            <a:r>
              <a:rPr lang="cs-CZ" dirty="0" err="1"/>
              <a:t>letter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intent</a:t>
            </a:r>
            <a:r>
              <a:rPr lang="cs-CZ" dirty="0"/>
              <a:t>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Ministerstvo zemědělství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Ministerstvo životního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Jihočeský kraj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Kraj Vysočina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Jihomoravský kraj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797874" y="342735"/>
            <a:ext cx="7605959" cy="1322943"/>
            <a:chOff x="574003" y="236436"/>
            <a:chExt cx="7605959" cy="1322943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03" y="340227"/>
              <a:ext cx="3406099" cy="112249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60" y="333375"/>
              <a:ext cx="1645206" cy="1129344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6" y="236436"/>
              <a:ext cx="1808426" cy="1322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78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flipH="1">
            <a:off x="514347" y="1856085"/>
            <a:ext cx="8090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Další partneři a třetí strany v rámci rakouské strany:  </a:t>
            </a:r>
          </a:p>
          <a:p>
            <a:endParaRPr lang="cs-CZ" dirty="0"/>
          </a:p>
          <a:p>
            <a:r>
              <a:rPr lang="cs-CZ" dirty="0"/>
              <a:t>Přidružení partneři (bez rozpočtu):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Spolkové ministerstvo zemědělství, regionů a cestovního ruchu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Dvě zemské lesní správy Horního a Dolního Rakouska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Zemědělské komory Horního a Dolního Rakouska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Mikroregion </a:t>
            </a:r>
            <a:r>
              <a:rPr lang="cs-CZ" dirty="0" err="1"/>
              <a:t>Waldviertel</a:t>
            </a:r>
            <a:r>
              <a:rPr lang="cs-CZ" dirty="0"/>
              <a:t> </a:t>
            </a:r>
            <a:r>
              <a:rPr lang="cs-CZ" dirty="0" err="1"/>
              <a:t>Kernladn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Lesní správa nadace </a:t>
            </a:r>
            <a:r>
              <a:rPr lang="cs-CZ" dirty="0" err="1"/>
              <a:t>Altenburg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Czernin-Kinsky</a:t>
            </a:r>
            <a:r>
              <a:rPr lang="cs-CZ" dirty="0"/>
              <a:t> lesní správa </a:t>
            </a:r>
            <a:r>
              <a:rPr lang="cs-CZ" dirty="0" err="1"/>
              <a:t>Rosenhof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Správa klášterních lesů </a:t>
            </a:r>
            <a:r>
              <a:rPr lang="cs-CZ" dirty="0" err="1"/>
              <a:t>Schlägl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Rakouské spolkové lesy</a:t>
            </a:r>
          </a:p>
          <a:p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797874" y="342735"/>
            <a:ext cx="7605959" cy="1322943"/>
            <a:chOff x="574003" y="236436"/>
            <a:chExt cx="7605959" cy="1322943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03" y="340227"/>
              <a:ext cx="3406099" cy="112249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60" y="333375"/>
              <a:ext cx="1645206" cy="1129344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6" y="236436"/>
              <a:ext cx="1808426" cy="1322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32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flipH="1">
            <a:off x="514347" y="1888742"/>
            <a:ext cx="80908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CÍLE PROJEKTU: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Intenzivní spolupráce mezi partnery a přidruženými partnery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Přenos vědeckých poznatků do aplikační sféry a orgánům státní správy a samosprávy prostřednictvím vývoje společných nástrojů, plánů řízení rizik a komunikačních aktivit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přeshraničního odborného vzdělávání jako základní platformy pro uvádění správných lesnických postupů do praxe</a:t>
            </a:r>
          </a:p>
          <a:p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797874" y="342735"/>
            <a:ext cx="7605959" cy="1322943"/>
            <a:chOff x="574003" y="236436"/>
            <a:chExt cx="7605959" cy="1322943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03" y="340227"/>
              <a:ext cx="3406099" cy="112249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60" y="333375"/>
              <a:ext cx="1645206" cy="1129344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6" y="236436"/>
              <a:ext cx="1808426" cy="1322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flipH="1">
            <a:off x="498017" y="1785258"/>
            <a:ext cx="809080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VÝSLEDKY PROJEKTU: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Harmonizovaný a optimalizovaný systém adaptivního hospodaření v lesích s cílem minimalizovat riziko v přeshraničních regionech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Posílení úrovně znalostí příslušných lesnických a veřejných institucí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Nástroje pro přeshraniční rozvoj specifického řízení a kontroly rizik v lesnických podnicích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Příklady dobré praxe s implementovaných adaptivním řízení a vypracování přeshraniční příručky o adaptivním 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Vytvoření přeshraniční sítě na podporu výměny informací a komunikace mezi vědeckými institucemi, orgány správy a vlastníky </a:t>
            </a:r>
            <a:r>
              <a:rPr lang="cs-CZ" dirty="0" smtClean="0"/>
              <a:t>lesů</a:t>
            </a:r>
          </a:p>
          <a:p>
            <a:endParaRPr lang="cs-CZ" dirty="0"/>
          </a:p>
          <a:p>
            <a:pPr algn="ctr"/>
            <a:r>
              <a:rPr lang="cs-CZ" sz="2000" dirty="0">
                <a:solidFill>
                  <a:srgbClr val="FF0000"/>
                </a:solidFill>
              </a:rPr>
              <a:t>https://www.at-cz.eu/cz/ibox/po-4-udrzitelne-site-a-institucionalni-spoluprace/atcz251_forrisk</a:t>
            </a:r>
          </a:p>
          <a:p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797874" y="342735"/>
            <a:ext cx="7605959" cy="1322943"/>
            <a:chOff x="574003" y="236436"/>
            <a:chExt cx="7605959" cy="1322943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03" y="340227"/>
              <a:ext cx="3406099" cy="112249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60" y="333375"/>
              <a:ext cx="1645206" cy="1129344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6" y="236436"/>
              <a:ext cx="1808426" cy="1322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0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flipH="1">
            <a:off x="498017" y="1785258"/>
            <a:ext cx="80908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1. Tematický workshop  1. – 2. 7. 2021, Šumava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T</a:t>
            </a:r>
            <a:r>
              <a:rPr lang="cs-CZ" dirty="0" smtClean="0"/>
              <a:t>erénní </a:t>
            </a:r>
            <a:r>
              <a:rPr lang="cs-CZ" dirty="0"/>
              <a:t>exkurze u českých asociovaných partnerů projektu. </a:t>
            </a:r>
            <a:endParaRPr lang="cs-CZ" dirty="0" smtClean="0"/>
          </a:p>
          <a:p>
            <a:r>
              <a:rPr lang="cs-CZ" dirty="0" smtClean="0"/>
              <a:t>NP </a:t>
            </a:r>
            <a:r>
              <a:rPr lang="cs-CZ" dirty="0"/>
              <a:t>Šumava, </a:t>
            </a:r>
            <a:r>
              <a:rPr lang="cs-CZ" dirty="0" smtClean="0"/>
              <a:t>demonstrační </a:t>
            </a:r>
            <a:r>
              <a:rPr lang="cs-CZ" dirty="0"/>
              <a:t>objekty s nepasečným hospodařením (Borová Lada a České Žleby</a:t>
            </a:r>
            <a:r>
              <a:rPr lang="cs-CZ" dirty="0" smtClean="0"/>
              <a:t>).</a:t>
            </a:r>
          </a:p>
          <a:p>
            <a:r>
              <a:rPr lang="cs-CZ" dirty="0" smtClean="0"/>
              <a:t>Městské lesy Volary, majetkové </a:t>
            </a:r>
            <a:r>
              <a:rPr lang="cs-CZ" dirty="0"/>
              <a:t>podmínky, přístup k ochraně lesa, výskyt kalamit, přeměnu lesních porostů a lesní porosty s maloplošnou podrostní formou </a:t>
            </a:r>
            <a:r>
              <a:rPr lang="cs-CZ" dirty="0" smtClean="0"/>
              <a:t>hospodaření, </a:t>
            </a:r>
            <a:r>
              <a:rPr lang="cs-CZ" dirty="0"/>
              <a:t>demonstrační objekt s nepasečným hospodařením </a:t>
            </a:r>
            <a:r>
              <a:rPr lang="cs-CZ" dirty="0" err="1"/>
              <a:t>ProSilva</a:t>
            </a:r>
            <a:r>
              <a:rPr lang="cs-CZ" dirty="0"/>
              <a:t> </a:t>
            </a:r>
            <a:r>
              <a:rPr lang="cs-CZ" dirty="0" err="1"/>
              <a:t>Bohemica</a:t>
            </a:r>
            <a:r>
              <a:rPr lang="cs-CZ" dirty="0"/>
              <a:t>.   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797874" y="342735"/>
            <a:ext cx="7605959" cy="1322943"/>
            <a:chOff x="574003" y="236436"/>
            <a:chExt cx="7605959" cy="1322943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03" y="340227"/>
              <a:ext cx="3406099" cy="112249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560" y="333375"/>
              <a:ext cx="1645206" cy="1129344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6" y="236436"/>
              <a:ext cx="1808426" cy="1322943"/>
            </a:xfrm>
            <a:prstGeom prst="rect">
              <a:avLst/>
            </a:prstGeom>
          </p:spPr>
        </p:pic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89" y="4241074"/>
            <a:ext cx="4004142" cy="23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984</Words>
  <Application>Microsoft Office PowerPoint</Application>
  <PresentationFormat>Předvádění na obrazovce (4:3)</PresentationFormat>
  <Paragraphs>193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 Inc.</dc:creator>
  <cp:lastModifiedBy>DŠ</cp:lastModifiedBy>
  <cp:revision>70</cp:revision>
  <dcterms:created xsi:type="dcterms:W3CDTF">2021-01-21T19:50:17Z</dcterms:created>
  <dcterms:modified xsi:type="dcterms:W3CDTF">2021-11-09T15:52:18Z</dcterms:modified>
</cp:coreProperties>
</file>