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0" r:id="rId7"/>
    <p:sldId id="258" r:id="rId8"/>
    <p:sldId id="271" r:id="rId9"/>
    <p:sldId id="261" r:id="rId10"/>
    <p:sldId id="267" r:id="rId11"/>
    <p:sldId id="284" r:id="rId12"/>
    <p:sldId id="282" r:id="rId13"/>
  </p:sldIdLst>
  <p:sldSz cx="10693400" cy="7561263"/>
  <p:notesSz cx="6797675" cy="9928225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25A93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37" autoAdjust="0"/>
  </p:normalViewPr>
  <p:slideViewPr>
    <p:cSldViewPr showGuides="1">
      <p:cViewPr varScale="1">
        <p:scale>
          <a:sx n="130" d="100"/>
          <a:sy n="130" d="100"/>
        </p:scale>
        <p:origin x="480" y="56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6B147B9A-4F43-403C-887C-5D1684DFCE2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52117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FFCF4E96-EC00-4316-B61A-BE6D2F6D81A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99137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18793-F678-4B97-9747-DEB9678B0A1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0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34351-BB32-4640-9E88-4905B593BED8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462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2477F8-AD7D-4793-8809-A3AD3EA8433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36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1F5A31-CE74-418A-AA90-F21EA677A75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09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65086-02E7-430B-B752-D6612A0D991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51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EA3C51-31D6-4DE4-B2C8-9278286A6529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67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0353A-7F37-49FC-BE8C-F5E82E7C71B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578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4C0B17-2FA6-46A2-8A00-D14AB5CCF4E2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074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A9315-E882-4E67-B3EC-9F8EE09E9BA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61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081CD5-8882-4D22-9D09-BB91F2A53353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076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B714C-4D8B-464A-8039-57D88E7C41E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580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369979" y="7005297"/>
            <a:ext cx="3330476" cy="29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847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5363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072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2"/>
                </a:solidFill>
              </a:rPr>
              <a:t>Iveta Rabasová,</a:t>
            </a:r>
            <a:r>
              <a:rPr lang="cs-CZ" altLang="cs-CZ" sz="1400" baseline="0" dirty="0" smtClean="0">
                <a:solidFill>
                  <a:schemeClr val="bg2"/>
                </a:solidFill>
              </a:rPr>
              <a:t> </a:t>
            </a:r>
            <a:r>
              <a:rPr lang="cs-CZ" altLang="cs-CZ" sz="1400" dirty="0" smtClean="0">
                <a:solidFill>
                  <a:schemeClr val="bg2"/>
                </a:solidFill>
              </a:rPr>
              <a:t>Adéla Zvolánková</a:t>
            </a:r>
            <a:endParaRPr lang="cs-CZ" altLang="cs-CZ" sz="1400" dirty="0">
              <a:solidFill>
                <a:schemeClr val="bg2"/>
              </a:solidFill>
            </a:endParaRP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9" y="7122319"/>
            <a:ext cx="886246" cy="1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8A442CDD-8248-4EA6-B308-8465445F7592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r>
              <a:rPr lang="cs-CZ" altLang="cs-CZ" smtClean="0"/>
              <a:t>19.06.2019</a:t>
            </a:r>
            <a:endParaRPr lang="cs-CZ" altLang="cs-CZ" dirty="0"/>
          </a:p>
        </p:txBody>
      </p:sp>
      <p:pic>
        <p:nvPicPr>
          <p:cNvPr id="63499" name="Picture 11" descr="Logo bar poz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9pPr>
    </p:titleStyle>
    <p:bodyStyle>
      <a:lvl1pPr algn="l" defTabSz="182563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 kern="1200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eaLnBrk="1" fontAlgn="base" hangingPunct="1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263525" algn="l" defTabSz="182563" rtl="0" eaLnBrk="1" fontAlgn="base" hangingPunct="1">
        <a:spcBef>
          <a:spcPct val="0"/>
        </a:spcBef>
        <a:spcAft>
          <a:spcPct val="0"/>
        </a:spcAft>
        <a:buClr>
          <a:srgbClr val="25A93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292350" indent="-228600" algn="l" defTabSz="182563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228600" algn="l" defTabSz="182563" rtl="0" eaLnBrk="1" fontAlgn="base" hangingPunct="1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ubera@pkvysocina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basova@pkvysocina.cz" TargetMode="External"/><Relationship Id="rId2" Type="http://schemas.openxmlformats.org/officeDocument/2006/relationships/hyperlink" Target="mailto:zvolankova@pkvysocin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582415"/>
            <a:ext cx="10974388" cy="81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492" y="1404367"/>
            <a:ext cx="6333083" cy="1512168"/>
          </a:xfrm>
          <a:noFill/>
        </p:spPr>
        <p:txBody>
          <a:bodyPr wrap="none" anchor="t"/>
          <a:lstStyle/>
          <a:p>
            <a:pPr algn="l"/>
            <a:r>
              <a:rPr lang="cs-CZ" altLang="cs-CZ" sz="3600" b="0" dirty="0" smtClean="0"/>
              <a:t>Letní škola pro aktivní učitele SŠ,</a:t>
            </a:r>
            <a:r>
              <a:rPr lang="cs-CZ" altLang="cs-CZ" sz="3600" b="0" dirty="0"/>
              <a:t/>
            </a:r>
            <a:br>
              <a:rPr lang="cs-CZ" altLang="cs-CZ" sz="3600" b="0" dirty="0"/>
            </a:br>
            <a:r>
              <a:rPr lang="cs-CZ" altLang="cs-CZ" sz="3600" b="0" dirty="0" smtClean="0"/>
              <a:t>19. </a:t>
            </a:r>
            <a:r>
              <a:rPr lang="cs-CZ" altLang="cs-CZ" sz="3600" b="0" dirty="0"/>
              <a:t>– </a:t>
            </a:r>
            <a:r>
              <a:rPr lang="cs-CZ" altLang="cs-CZ" sz="3600" b="0" dirty="0" smtClean="0"/>
              <a:t>21. </a:t>
            </a:r>
            <a:r>
              <a:rPr lang="cs-CZ" altLang="cs-CZ" sz="3600" b="0" dirty="0"/>
              <a:t>6. 2019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492" y="2776537"/>
            <a:ext cx="7056781" cy="860077"/>
          </a:xfrm>
          <a:noFill/>
        </p:spPr>
        <p:txBody>
          <a:bodyPr wrap="none"/>
          <a:lstStyle/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Implementace Krajského akčního plánu Kraje Vysočina I</a:t>
            </a:r>
          </a:p>
          <a:p>
            <a:pPr algn="l"/>
            <a:r>
              <a:rPr lang="cs-CZ" altLang="cs-CZ" sz="2200" b="0" dirty="0">
                <a:solidFill>
                  <a:srgbClr val="DDDDDD"/>
                </a:solidFill>
              </a:rPr>
              <a:t>–</a:t>
            </a:r>
            <a:r>
              <a:rPr lang="cs-CZ" altLang="cs-CZ" sz="2200" b="0" dirty="0" smtClean="0">
                <a:solidFill>
                  <a:srgbClr val="DDDDDD"/>
                </a:solidFill>
              </a:rPr>
              <a:t> Učíme se ze života pro život</a:t>
            </a:r>
          </a:p>
          <a:p>
            <a:pPr algn="l"/>
            <a:endParaRPr lang="cs-CZ" altLang="cs-CZ" sz="2200" b="0" dirty="0">
              <a:solidFill>
                <a:srgbClr val="DDDDDD"/>
              </a:solidFill>
            </a:endParaRPr>
          </a:p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Ing. Zvolánková Adéla</a:t>
            </a:r>
          </a:p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Bc. Rabasová Iveta</a:t>
            </a:r>
            <a:endParaRPr lang="cs-CZ" altLang="cs-CZ" sz="2200" b="0" dirty="0">
              <a:solidFill>
                <a:srgbClr val="DDDDDD"/>
              </a:solidFill>
            </a:endParaRPr>
          </a:p>
        </p:txBody>
      </p:sp>
      <p:pic>
        <p:nvPicPr>
          <p:cNvPr id="2062" name="Picture 14" descr="Logo bar p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6568678"/>
            <a:ext cx="2087562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ychova.z\Desktop\Logolink_OP_VVV_hor_barva_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9" y="6488486"/>
            <a:ext cx="4896542" cy="10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3813" y="180975"/>
            <a:ext cx="4237037" cy="433388"/>
          </a:xfrm>
          <a:noFill/>
        </p:spPr>
        <p:txBody>
          <a:bodyPr wrap="none"/>
          <a:lstStyle/>
          <a:p>
            <a:r>
              <a:rPr lang="cs-CZ" altLang="cs-CZ" dirty="0" smtClean="0"/>
              <a:t>PROGRAM PREZENTACE</a:t>
            </a:r>
            <a:endParaRPr lang="cs-CZ" altLang="cs-CZ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0276" y="1476376"/>
            <a:ext cx="7848674" cy="5113338"/>
          </a:xfrm>
          <a:noFill/>
        </p:spPr>
        <p:txBody>
          <a:bodyPr/>
          <a:lstStyle/>
          <a:p>
            <a:r>
              <a:rPr lang="cs-CZ" altLang="cs-CZ" sz="2800" dirty="0" smtClean="0"/>
              <a:t>Body:</a:t>
            </a:r>
          </a:p>
          <a:p>
            <a:endParaRPr lang="cs-CZ" altLang="cs-CZ" dirty="0"/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Vznik metodického nástroje.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Přehled metodických nástrojů vytvořených pro </a:t>
            </a:r>
            <a:r>
              <a:rPr lang="cs-CZ" altLang="cs-CZ" b="1" dirty="0">
                <a:solidFill>
                  <a:srgbClr val="333333"/>
                </a:solidFill>
              </a:rPr>
              <a:t>S</a:t>
            </a:r>
            <a:r>
              <a:rPr lang="cs-CZ" altLang="cs-CZ" b="1" dirty="0" smtClean="0">
                <a:solidFill>
                  <a:srgbClr val="333333"/>
                </a:solidFill>
              </a:rPr>
              <a:t>Š za školní rok 2018/2019.</a:t>
            </a:r>
            <a:endParaRPr lang="cs-CZ" altLang="cs-CZ" b="1" dirty="0">
              <a:solidFill>
                <a:srgbClr val="333333"/>
              </a:solidFill>
            </a:endParaRP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Shrnutí pokrytí potřeb aktivních učitelů.  </a:t>
            </a:r>
          </a:p>
          <a:p>
            <a:pPr lvl="1"/>
            <a:r>
              <a:rPr lang="cs-CZ" altLang="cs-CZ" b="1" dirty="0">
                <a:solidFill>
                  <a:srgbClr val="333333"/>
                </a:solidFill>
              </a:rPr>
              <a:t>Úloha aktivního </a:t>
            </a:r>
            <a:r>
              <a:rPr lang="cs-CZ" altLang="cs-CZ" b="1" dirty="0" smtClean="0">
                <a:solidFill>
                  <a:srgbClr val="333333"/>
                </a:solidFill>
              </a:rPr>
              <a:t>učitele.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Reflexivní zprávy.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Příklady zajímavých metodických nástrojů</a:t>
            </a:r>
            <a:r>
              <a:rPr lang="cs-CZ" altLang="cs-CZ" sz="2400" b="1" dirty="0" smtClean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cs-CZ" altLang="cs-CZ" b="1" dirty="0" smtClean="0">
                <a:solidFill>
                  <a:srgbClr val="333333"/>
                </a:solidFill>
              </a:rPr>
              <a:t>Nové informace pro školní rok 2019/2020.</a:t>
            </a:r>
          </a:p>
          <a:p>
            <a:pPr lvl="1"/>
            <a:endParaRPr lang="cs-CZ" altLang="cs-CZ" sz="2400" b="1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4532" y="180230"/>
            <a:ext cx="6858867" cy="430957"/>
          </a:xfrm>
        </p:spPr>
        <p:txBody>
          <a:bodyPr/>
          <a:lstStyle/>
          <a:p>
            <a:r>
              <a:rPr lang="cs-CZ" dirty="0" smtClean="0"/>
              <a:t>JAK VZNIKNE METODICKÝ NÁSTROJ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140" y="828304"/>
            <a:ext cx="10387260" cy="576141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cs-CZ" dirty="0" smtClean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Metodik vyhledá vhodný materiál – veřejně dostupný zdroj.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33333"/>
                </a:solidFill>
              </a:rPr>
              <a:t>P</a:t>
            </a:r>
            <a:r>
              <a:rPr lang="cs-CZ" dirty="0" smtClean="0">
                <a:solidFill>
                  <a:srgbClr val="333333"/>
                </a:solidFill>
              </a:rPr>
              <a:t>oužije strukturu metodického listu pro danou rozvíjenou oblast – v souladu s Manuálem pro vyhledávání a úpravu metodických listů.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Metodický nástroj posoudí Věcný koordinátor a Odborný metodický garant. 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Po kontrole je nástroj schválen.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V případě připomínek je materiál vrácen metodikovi k úpravě.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Materiál je k dispozici na veřejném úložišti Google Disk, odkud si ho stahuje aktivní učitel. </a:t>
            </a:r>
          </a:p>
          <a:p>
            <a:pPr marL="342900" indent="-342900"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33813" y="180975"/>
            <a:ext cx="4237037" cy="433388"/>
          </a:xfrm>
          <a:noFill/>
        </p:spPr>
        <p:txBody>
          <a:bodyPr wrap="none"/>
          <a:lstStyle/>
          <a:p>
            <a:r>
              <a:rPr lang="cs-CZ" altLang="cs-CZ" dirty="0" smtClean="0"/>
              <a:t>METODICKÉ NÁSTROJE SŠ k 12. </a:t>
            </a:r>
            <a:r>
              <a:rPr lang="cs-CZ" altLang="cs-CZ" dirty="0"/>
              <a:t>6</a:t>
            </a:r>
            <a:r>
              <a:rPr lang="cs-CZ" altLang="cs-CZ" dirty="0" smtClean="0"/>
              <a:t>. 2019</a:t>
            </a:r>
            <a:endParaRPr lang="cs-CZ" altLang="cs-CZ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4132" y="1188343"/>
            <a:ext cx="9841731" cy="5328591"/>
          </a:xfrm>
          <a:noFill/>
        </p:spPr>
        <p:txBody>
          <a:bodyPr/>
          <a:lstStyle/>
          <a:p>
            <a:pPr marL="230980" lvl="1" indent="0">
              <a:spcBef>
                <a:spcPts val="1052"/>
              </a:spcBef>
              <a:spcAft>
                <a:spcPts val="0"/>
              </a:spcAft>
              <a:buNone/>
              <a:defRPr/>
            </a:pPr>
            <a:r>
              <a:rPr lang="cs-CZ" altLang="cs-CZ" sz="1900" b="1" dirty="0">
                <a:solidFill>
                  <a:srgbClr val="25A939"/>
                </a:solidFill>
              </a:rPr>
              <a:t>AKTIVIZAČNÍ NÁSTROJE</a:t>
            </a:r>
          </a:p>
          <a:p>
            <a:pPr lvl="1">
              <a:defRPr/>
            </a:pPr>
            <a:r>
              <a:rPr lang="cs-CZ" altLang="cs-CZ" sz="1900" b="1" dirty="0"/>
              <a:t>Celkem vytvořeno a schváleno </a:t>
            </a:r>
            <a:r>
              <a:rPr lang="cs-CZ" altLang="cs-CZ" sz="1900" b="1" dirty="0" smtClean="0"/>
              <a:t>404 metodických </a:t>
            </a:r>
            <a:r>
              <a:rPr lang="cs-CZ" altLang="cs-CZ" sz="1900" b="1" dirty="0"/>
              <a:t>nástrojů </a:t>
            </a:r>
          </a:p>
          <a:p>
            <a:pPr lvl="1">
              <a:defRPr/>
            </a:pPr>
            <a:r>
              <a:rPr lang="cs-CZ" altLang="cs-CZ" sz="1900" b="1" dirty="0"/>
              <a:t>Rozvíjená oblast Podnikavost </a:t>
            </a:r>
            <a:r>
              <a:rPr lang="cs-CZ" altLang="cs-CZ" sz="1900" b="1" dirty="0" smtClean="0"/>
              <a:t>– 136</a:t>
            </a:r>
          </a:p>
          <a:p>
            <a:pPr lvl="1">
              <a:defRPr/>
            </a:pPr>
            <a:r>
              <a:rPr lang="cs-CZ" altLang="cs-CZ" sz="1900" b="1" dirty="0" smtClean="0"/>
              <a:t>Rozvíjená </a:t>
            </a:r>
            <a:r>
              <a:rPr lang="cs-CZ" altLang="cs-CZ" sz="1900" b="1" dirty="0"/>
              <a:t>oblast Polytechnika- </a:t>
            </a:r>
            <a:r>
              <a:rPr lang="cs-CZ" altLang="cs-CZ" sz="1900" b="1" dirty="0" smtClean="0"/>
              <a:t>186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</a:t>
            </a:r>
            <a:r>
              <a:rPr lang="cs-CZ" altLang="cs-CZ" sz="1900" b="1" dirty="0"/>
              <a:t>Kariéra </a:t>
            </a:r>
            <a:r>
              <a:rPr lang="cs-CZ" altLang="cs-CZ" sz="1900" b="1" dirty="0" smtClean="0"/>
              <a:t>– 80</a:t>
            </a:r>
            <a:endParaRPr lang="cs-CZ" altLang="cs-CZ" sz="1900" b="1" dirty="0"/>
          </a:p>
          <a:p>
            <a:pPr marL="230980" lvl="1" indent="0">
              <a:spcBef>
                <a:spcPts val="1052"/>
              </a:spcBef>
              <a:spcAft>
                <a:spcPts val="0"/>
              </a:spcAft>
              <a:buNone/>
              <a:defRPr/>
            </a:pPr>
            <a:r>
              <a:rPr lang="cs-CZ" altLang="cs-CZ" sz="1900" b="1" dirty="0">
                <a:solidFill>
                  <a:srgbClr val="25A939"/>
                </a:solidFill>
              </a:rPr>
              <a:t>TRANSFEROVÉ NÁSTROJE:</a:t>
            </a:r>
          </a:p>
          <a:p>
            <a:pPr lvl="1">
              <a:defRPr/>
            </a:pPr>
            <a:r>
              <a:rPr lang="cs-CZ" altLang="cs-CZ" sz="1900" b="1" dirty="0" smtClean="0"/>
              <a:t>Celkem </a:t>
            </a:r>
            <a:r>
              <a:rPr lang="cs-CZ" altLang="cs-CZ" sz="1900" b="1" dirty="0"/>
              <a:t>vytvořeno a schváleno </a:t>
            </a:r>
            <a:r>
              <a:rPr lang="cs-CZ" altLang="cs-CZ" sz="1900" b="1" dirty="0" smtClean="0"/>
              <a:t>387 metodických </a:t>
            </a:r>
            <a:r>
              <a:rPr lang="cs-CZ" altLang="cs-CZ" sz="1900" b="1" dirty="0"/>
              <a:t>nástrojů </a:t>
            </a:r>
            <a:endParaRPr lang="cs-CZ" altLang="cs-CZ" sz="1900" b="1" dirty="0" smtClean="0"/>
          </a:p>
          <a:p>
            <a:pPr lvl="1">
              <a:defRPr/>
            </a:pPr>
            <a:r>
              <a:rPr lang="cs-CZ" altLang="cs-CZ" sz="1900" b="1" dirty="0" smtClean="0"/>
              <a:t>Rozvíjená oblast Jazyky - 89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ICT -</a:t>
            </a:r>
            <a:r>
              <a:rPr lang="cs-CZ" altLang="cs-CZ" sz="1900" b="1" dirty="0"/>
              <a:t> </a:t>
            </a:r>
            <a:r>
              <a:rPr lang="cs-CZ" altLang="cs-CZ" sz="1900" b="1" dirty="0" smtClean="0"/>
              <a:t>134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Čtenářská </a:t>
            </a:r>
            <a:r>
              <a:rPr lang="cs-CZ" altLang="cs-CZ" sz="1900" b="1" dirty="0"/>
              <a:t>gramotnost </a:t>
            </a:r>
            <a:r>
              <a:rPr lang="cs-CZ" altLang="cs-CZ" sz="1900" b="1" dirty="0" smtClean="0"/>
              <a:t>– 88</a:t>
            </a:r>
          </a:p>
          <a:p>
            <a:pPr lvl="1">
              <a:defRPr/>
            </a:pPr>
            <a:r>
              <a:rPr lang="cs-CZ" altLang="cs-CZ" sz="1900" b="1" dirty="0" smtClean="0"/>
              <a:t>Rozvíjená oblast Matematická gramotnost – 74</a:t>
            </a:r>
            <a:endParaRPr lang="cs-CZ" altLang="cs-CZ" sz="1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učitel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8912026" cy="4969693"/>
          </a:xfrm>
        </p:spPr>
        <p:txBody>
          <a:bodyPr/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Ve spolupráci s pedagogickým koordinátorem vybírá vhodné aktivizační a transferové nástroje z portfolia.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Konzultuje s pedagogickým koordinátorem použití nástrojů ve výuce.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Zpracuje reflexivní zprávy z realizované výuky s využitím inovativního nástroje.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Pořizuje foto či video záznam využití nástroje, ukládá na školní webové úložiště.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333333"/>
                </a:solidFill>
              </a:rPr>
              <a:t>Připravuje podklady a účastní se komunit vzájemného učení  a letních škol.</a:t>
            </a:r>
            <a:endParaRPr lang="cs-CZ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5546923" cy="433388"/>
          </a:xfrm>
        </p:spPr>
        <p:txBody>
          <a:bodyPr/>
          <a:lstStyle/>
          <a:p>
            <a:r>
              <a:rPr lang="cs-CZ" dirty="0" smtClean="0"/>
              <a:t>Reflexivní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4252" y="828304"/>
            <a:ext cx="8928992" cy="5761410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průběžné sledování výstupů, oprava chyb,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</a:rPr>
              <a:t>kontrola předložených zpráv jednotlivých škol,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okud je vybrán metodický nástroj z jiné rozvíjené oblasti, do reflexivní zprávy uvést oblast, ve které je skutečně použit,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v</a:t>
            </a:r>
            <a:r>
              <a:rPr lang="cs-CZ" sz="2400" dirty="0" smtClean="0">
                <a:solidFill>
                  <a:schemeClr val="tx1"/>
                </a:solidFill>
              </a:rPr>
              <a:t> případě potřeby opravy RZ je možné se obracet na:</a:t>
            </a: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Ing. Jiří Kubera, e-mail: </a:t>
            </a:r>
            <a:r>
              <a:rPr lang="cs-CZ" sz="2400" dirty="0" smtClean="0">
                <a:solidFill>
                  <a:schemeClr val="tx1"/>
                </a:solidFill>
                <a:hlinkClick r:id="rId2"/>
              </a:rPr>
              <a:t>kubera@pkvysocina.cz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</a:p>
          <a:p>
            <a:pPr>
              <a:buClr>
                <a:srgbClr val="00B050"/>
              </a:buClr>
            </a:pPr>
            <a:r>
              <a:rPr lang="cs-CZ" sz="2400" dirty="0">
                <a:solidFill>
                  <a:schemeClr val="tx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	tel.: 725 911 972.</a:t>
            </a:r>
          </a:p>
        </p:txBody>
      </p:sp>
    </p:spTree>
    <p:extLst>
      <p:ext uri="{BB962C8B-B14F-4D97-AF65-F5344CB8AC3E}">
        <p14:creationId xmlns:p14="http://schemas.microsoft.com/office/powerpoint/2010/main" val="5057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4610819" cy="433388"/>
          </a:xfrm>
        </p:spPr>
        <p:txBody>
          <a:bodyPr/>
          <a:lstStyle/>
          <a:p>
            <a:r>
              <a:rPr lang="cs-CZ" dirty="0" smtClean="0"/>
              <a:t>Zajímavé metodické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72" y="1116336"/>
            <a:ext cx="9289032" cy="5473378"/>
          </a:xfrm>
        </p:spPr>
        <p:txBody>
          <a:bodyPr/>
          <a:lstStyle/>
          <a:p>
            <a:r>
              <a:rPr lang="cs-CZ" dirty="0" smtClean="0"/>
              <a:t>Aktivizační metodický nástroj: Úlohy se zápalkami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Transferový metodický nástroj: </a:t>
            </a:r>
            <a:r>
              <a:rPr lang="cs-CZ" dirty="0" err="1" smtClean="0"/>
              <a:t>Crime</a:t>
            </a:r>
            <a:r>
              <a:rPr lang="cs-CZ" dirty="0" smtClean="0"/>
              <a:t> and </a:t>
            </a:r>
            <a:r>
              <a:rPr lang="cs-CZ" dirty="0" err="1" smtClean="0"/>
              <a:t>Law</a:t>
            </a:r>
            <a:endParaRPr lang="cs-CZ" dirty="0" smtClean="0"/>
          </a:p>
          <a:p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  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54405"/>
              </p:ext>
            </p:extLst>
          </p:nvPr>
        </p:nvGraphicFramePr>
        <p:xfrm>
          <a:off x="3321050" y="2196454"/>
          <a:ext cx="1521594" cy="134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kument" showAsIcon="1" r:id="rId3" imgW="914400" imgH="806400" progId="Word.Document.12">
                  <p:embed/>
                </p:oleObj>
              </mc:Choice>
              <mc:Fallback>
                <p:oleObj name="Dokument" showAsIcon="1" r:id="rId3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1050" y="2196454"/>
                        <a:ext cx="1521594" cy="134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92867"/>
              </p:ext>
            </p:extLst>
          </p:nvPr>
        </p:nvGraphicFramePr>
        <p:xfrm>
          <a:off x="3321050" y="4428703"/>
          <a:ext cx="166561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Dokument" showAsIcon="1" r:id="rId5" imgW="914400" imgH="771480" progId="Word.Document.12">
                  <p:embed/>
                </p:oleObj>
              </mc:Choice>
              <mc:Fallback>
                <p:oleObj name="Dok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1050" y="4428703"/>
                        <a:ext cx="1665610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7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6339011" cy="433388"/>
          </a:xfrm>
        </p:spPr>
        <p:txBody>
          <a:bodyPr/>
          <a:lstStyle/>
          <a:p>
            <a:r>
              <a:rPr lang="cs-CZ" dirty="0" smtClean="0"/>
              <a:t>Nové informace pro školní rok 2019/2020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o 7. 6. 2019 poslat požadavky pro školní rok 2019/2020 na OŠMS,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požadavky v souladu s potřebami školy, v souladu s pořízeným vybavením, 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 září bude nový odkaz pro vyplňování reflexivních zpráv, přijde e-mailem,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/>
                </a:solidFill>
              </a:rPr>
              <a:t>webové stránky projektu – podzim 2019,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 smtClean="0">
                <a:solidFill>
                  <a:srgbClr val="FF0000"/>
                </a:solidFill>
              </a:rPr>
              <a:t>o 31. 8. 2019 zadat všechny reflexivní zprávy za školní rok 2018/2019.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5" y="177800"/>
            <a:ext cx="5546725" cy="433388"/>
          </a:xfrm>
        </p:spPr>
        <p:txBody>
          <a:bodyPr/>
          <a:lstStyle/>
          <a:p>
            <a:r>
              <a:rPr lang="cs-CZ" dirty="0" smtClean="0"/>
              <a:t>KONTAKT – METODICKÉ GARANTKY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2204" y="1044328"/>
            <a:ext cx="9361040" cy="5545386"/>
          </a:xfrm>
        </p:spPr>
        <p:txBody>
          <a:bodyPr/>
          <a:lstStyle/>
          <a:p>
            <a:pPr algn="ctr"/>
            <a:r>
              <a:rPr lang="cs-CZ" dirty="0" smtClean="0"/>
              <a:t>DĚKUJEME ZA POZORNOST.</a:t>
            </a:r>
          </a:p>
          <a:p>
            <a:pPr marL="0" lvl="1" indent="0" algn="ctr">
              <a:spcBef>
                <a:spcPts val="600"/>
              </a:spcBef>
              <a:buNone/>
            </a:pPr>
            <a:r>
              <a:rPr lang="cs-CZ" b="1" dirty="0">
                <a:solidFill>
                  <a:srgbClr val="002072"/>
                </a:solidFill>
              </a:rPr>
              <a:t>Dotazy, náměty, </a:t>
            </a:r>
            <a:r>
              <a:rPr lang="cs-CZ" b="1" dirty="0" smtClean="0">
                <a:solidFill>
                  <a:srgbClr val="002072"/>
                </a:solidFill>
              </a:rPr>
              <a:t>připomínky.</a:t>
            </a:r>
            <a:endParaRPr lang="cs-CZ" b="1" dirty="0">
              <a:solidFill>
                <a:srgbClr val="002072"/>
              </a:solidFill>
            </a:endParaRPr>
          </a:p>
          <a:p>
            <a:pPr marL="0" lvl="1" indent="0" algn="ctr">
              <a:spcBef>
                <a:spcPts val="600"/>
              </a:spcBef>
            </a:pPr>
            <a:endParaRPr lang="cs-CZ" sz="1000" b="1" u="sng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r>
              <a:rPr lang="cs-CZ" sz="2400" b="1" u="sng" dirty="0" smtClean="0">
                <a:solidFill>
                  <a:srgbClr val="002072"/>
                </a:solidFill>
              </a:rPr>
              <a:t> Odborná metodická garantka aktivizačních nástrojů</a:t>
            </a:r>
            <a:r>
              <a:rPr lang="cs-CZ" sz="2400" b="1" dirty="0" smtClean="0">
                <a:solidFill>
                  <a:srgbClr val="002072"/>
                </a:solidFill>
              </a:rPr>
              <a:t>: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Ing. Adéla Zvolánková, </a:t>
            </a:r>
            <a:r>
              <a:rPr lang="cs-CZ" sz="2400" b="1" dirty="0" smtClean="0">
                <a:solidFill>
                  <a:srgbClr val="002072"/>
                </a:solidFill>
                <a:hlinkClick r:id="rId2"/>
              </a:rPr>
              <a:t>zvolankova@pkvysocina.cz</a:t>
            </a: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Tel. 730 588 776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</a:pPr>
            <a:r>
              <a:rPr lang="cs-CZ" sz="2400" b="1" u="sng" dirty="0" smtClean="0">
                <a:solidFill>
                  <a:srgbClr val="002072"/>
                </a:solidFill>
              </a:rPr>
              <a:t> Odborná metodická garantka transferových nástrojů: 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Bc. Iveta Rabasová, </a:t>
            </a:r>
            <a:r>
              <a:rPr lang="cs-CZ" sz="2400" b="1" dirty="0" smtClean="0">
                <a:solidFill>
                  <a:srgbClr val="002072"/>
                </a:solidFill>
                <a:hlinkClick r:id="rId3"/>
              </a:rPr>
              <a:t>rabasova@pkvysocina.cz</a:t>
            </a:r>
            <a:endParaRPr lang="cs-CZ" sz="2400" b="1" dirty="0" smtClean="0">
              <a:solidFill>
                <a:srgbClr val="002072"/>
              </a:solidFill>
            </a:endParaRP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cs-CZ" sz="2400" b="1" dirty="0">
                <a:solidFill>
                  <a:srgbClr val="002072"/>
                </a:solidFill>
              </a:rPr>
              <a:t>	</a:t>
            </a:r>
            <a:r>
              <a:rPr lang="cs-CZ" sz="2400" b="1" dirty="0" smtClean="0">
                <a:solidFill>
                  <a:srgbClr val="002072"/>
                </a:solidFill>
              </a:rPr>
              <a:t>Tel. 730 588 777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9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5" ma:contentTypeDescription="Vytvoří nový dokument" ma:contentTypeScope="" ma:versionID="638683a93836d082f8c3a20fcc2fe9a6">
  <xsd:schema xmlns:xsd="http://www.w3.org/2001/XMLSchema" xmlns:xs="http://www.w3.org/2001/XMLSchema" xmlns:p="http://schemas.microsoft.com/office/2006/metadata/properties" xmlns:ns2="ad0a1802-d40a-4fae-a083-bd919e9592b2" targetNamespace="http://schemas.microsoft.com/office/2006/metadata/properties" ma:root="true" ma:fieldsID="04e93d810d954315396ee7894274bf34" ns2:_="">
    <xsd:import namespace="ad0a1802-d40a-4fae-a083-bd919e9592b2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Vlastn_x00ed_k_x0020__x0161_ablony" minOccurs="0"/>
                <xsd:element ref="ns2:Datum_x0020_vyd_x00e1_n_x00ed__x0020_verz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Barevn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Vlastn_x00ed_k_x0020__x0161_ablony" ma:index="5" nillable="true" ma:displayName="Vlastník šablony" ma:default="OSH" ma:format="Dropdown" ma:internalName="Vlastn_x00ed_k_x0020__x0161_ablony">
      <xsd:simpleType>
        <xsd:restriction base="dms:Choice">
          <xsd:enumeration value="OddRLZ"/>
          <xsd:enumeration value="OAPR"/>
          <xsd:enumeration value="OddHS"/>
          <xsd:enumeration value="Reditel"/>
          <xsd:enumeration value="Sekční ředitelé"/>
          <xsd:enumeration value="OddPKZU"/>
          <xsd:enumeration value="OSH"/>
          <xsd:enumeration value="OM"/>
          <xsd:enumeration value="OE"/>
          <xsd:enumeration value="OK"/>
          <xsd:enumeration value="ODSH"/>
          <xsd:enumeration value="OKPPCR"/>
          <xsd:enumeration value="ORR"/>
          <xsd:enumeration value="OSV"/>
          <xsd:enumeration value="OSMS"/>
          <xsd:enumeration value="OUPSR"/>
          <xsd:enumeration value="OZ"/>
          <xsd:enumeration value="OŽPZ"/>
          <xsd:enumeration value="OddHS"/>
          <xsd:enumeration value="OddIA"/>
          <xsd:enumeration value="OddOSC"/>
          <xsd:enumeration value="OddVK"/>
          <xsd:enumeration value="OI"/>
        </xsd:restriction>
      </xsd:simpleType>
    </xsd:element>
    <xsd:element name="Datum_x0020_vyd_x00e1_n_x00ed__x0020_verze" ma:index="6" ma:displayName="Datum vydání verze" ma:default="2018-03-01T00:00:00Z" ma:format="DateOnly" ma:internalName="Datum_x0020_vyd_x00e1_n_x00ed__x0020_verz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2C0E7-8F78-426E-8769-4B144CE88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41F2C-2C86-4549-9D1C-F377B3D12CD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409F114-33DC-4867-9947-685A54316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</Template>
  <TotalTime>1292</TotalTime>
  <Words>442</Words>
  <Application>Microsoft Office PowerPoint</Application>
  <PresentationFormat>Vlastní</PresentationFormat>
  <Paragraphs>83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Wingdings</vt:lpstr>
      <vt:lpstr>Vlastní návrh</vt:lpstr>
      <vt:lpstr>Dokument</vt:lpstr>
      <vt:lpstr>Letní škola pro aktivní učitele SŠ, 19. – 21. 6. 2019 </vt:lpstr>
      <vt:lpstr>PROGRAM PREZENTACE</vt:lpstr>
      <vt:lpstr>JAK VZNIKNE METODICKÝ NÁSTROJ</vt:lpstr>
      <vt:lpstr>METODICKÉ NÁSTROJE SŠ k 12. 6. 2019</vt:lpstr>
      <vt:lpstr>Aktivní učitel</vt:lpstr>
      <vt:lpstr>Reflexivní zprávy</vt:lpstr>
      <vt:lpstr>Zajímavé metodické nástroje</vt:lpstr>
      <vt:lpstr>Nové informace pro školní rok 2019/2020</vt:lpstr>
      <vt:lpstr>KONTAKT – METODICKÉ GARANTKY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metodiky</dc:title>
  <dc:creator>Rabasová Iveta</dc:creator>
  <cp:lastModifiedBy>Zvolánková Adéla</cp:lastModifiedBy>
  <cp:revision>112</cp:revision>
  <cp:lastPrinted>2019-06-14T07:33:02Z</cp:lastPrinted>
  <dcterms:created xsi:type="dcterms:W3CDTF">2018-05-09T06:30:33Z</dcterms:created>
  <dcterms:modified xsi:type="dcterms:W3CDTF">2019-06-14T08:20:21Z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Prezentace</vt:lpwstr>
  </property>
  <property fmtid="{D5CDD505-2E9C-101B-9397-08002B2CF9AE}" pid="3" name="Popis dokumentu">
    <vt:lpwstr/>
  </property>
  <property fmtid="{D5CDD505-2E9C-101B-9397-08002B2CF9AE}" pid="4" name="Barva">
    <vt:lpwstr>Barevná</vt:lpwstr>
  </property>
  <property fmtid="{D5CDD505-2E9C-101B-9397-08002B2CF9AE}" pid="5" name="Datum vydání verze">
    <vt:lpwstr>2018-01-04T00:00:00Z</vt:lpwstr>
  </property>
  <property fmtid="{D5CDD505-2E9C-101B-9397-08002B2CF9AE}" pid="6" name="Vlastník šablony">
    <vt:lpwstr>OSH</vt:lpwstr>
  </property>
</Properties>
</file>