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72" r:id="rId3"/>
    <p:sldMasterId id="2147483660" r:id="rId4"/>
  </p:sldMasterIdLst>
  <p:sldIdLst>
    <p:sldId id="259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6455" autoAdjust="0"/>
  </p:normalViewPr>
  <p:slideViewPr>
    <p:cSldViewPr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8313" y="1556792"/>
            <a:ext cx="8207375" cy="432048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Zástupný symbol pro graf 11"/>
          <p:cNvSpPr>
            <a:spLocks noGrp="1"/>
          </p:cNvSpPr>
          <p:nvPr>
            <p:ph type="chart" sz="quarter" idx="15"/>
          </p:nvPr>
        </p:nvSpPr>
        <p:spPr>
          <a:xfrm>
            <a:off x="468313" y="2132856"/>
            <a:ext cx="8207375" cy="2736304"/>
          </a:xfrm>
        </p:spPr>
        <p:txBody>
          <a:bodyPr/>
          <a:lstStyle/>
          <a:p>
            <a:r>
              <a:rPr lang="cs-CZ"/>
              <a:t>Kliknutím na ikonu přidáte graf.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4797152"/>
            <a:ext cx="8207375" cy="1296145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Zástupný symbol pro graf 11"/>
          <p:cNvSpPr>
            <a:spLocks noGrp="1"/>
          </p:cNvSpPr>
          <p:nvPr>
            <p:ph type="chart" sz="quarter" idx="15"/>
          </p:nvPr>
        </p:nvSpPr>
        <p:spPr>
          <a:xfrm>
            <a:off x="468313" y="1556792"/>
            <a:ext cx="8207375" cy="3096344"/>
          </a:xfrm>
        </p:spPr>
        <p:txBody>
          <a:bodyPr/>
          <a:lstStyle/>
          <a:p>
            <a:r>
              <a:rPr lang="cs-CZ"/>
              <a:t>Kliknutím na ikonu přidáte graf.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1" name="Zástupný symbol pro tabulku 10"/>
          <p:cNvSpPr>
            <a:spLocks noGrp="1"/>
          </p:cNvSpPr>
          <p:nvPr>
            <p:ph type="tbl" sz="quarter" idx="15"/>
          </p:nvPr>
        </p:nvSpPr>
        <p:spPr>
          <a:xfrm>
            <a:off x="468313" y="2132856"/>
            <a:ext cx="8207375" cy="2736304"/>
          </a:xfrm>
        </p:spPr>
        <p:txBody>
          <a:bodyPr/>
          <a:lstStyle/>
          <a:p>
            <a:r>
              <a:rPr lang="cs-CZ"/>
              <a:t>Kliknutím na ikonu přidáte tabulku.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1" name="Zástupný symbol pro tabulku 10"/>
          <p:cNvSpPr>
            <a:spLocks noGrp="1"/>
          </p:cNvSpPr>
          <p:nvPr>
            <p:ph type="tbl" sz="quarter" idx="15"/>
          </p:nvPr>
        </p:nvSpPr>
        <p:spPr>
          <a:xfrm>
            <a:off x="468313" y="1556792"/>
            <a:ext cx="8207375" cy="3312368"/>
          </a:xfrm>
        </p:spPr>
        <p:txBody>
          <a:bodyPr/>
          <a:lstStyle/>
          <a:p>
            <a:r>
              <a:rPr lang="cs-CZ"/>
              <a:t>Kliknutím na ikonu přidáte tabulku.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6FD0-77ED-4855-BDD6-57F58BD46D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6FD0-77ED-4855-BDD6-57F58BD46D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pod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176464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lang="cs-CZ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buClr>
                <a:srgbClr val="B2BC00"/>
              </a:buClr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144" cy="432048"/>
          </a:xfrm>
        </p:spPr>
        <p:txBody>
          <a:bodyPr>
            <a:noAutofit/>
          </a:bodyPr>
          <a:lstStyle>
            <a:lvl1pPr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7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buClr>
                <a:srgbClr val="B2BC00"/>
              </a:buClr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 algn="r">
              <a:defRPr sz="5000" b="1">
                <a:solidFill>
                  <a:srgbClr val="B2BC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16831"/>
            <a:ext cx="4038600" cy="4176465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200"/>
            </a:lvl1pPr>
            <a:lvl2pPr>
              <a:buClr>
                <a:srgbClr val="B2BC00"/>
              </a:buClr>
              <a:defRPr sz="2000"/>
            </a:lvl2pPr>
            <a:lvl3pPr>
              <a:buClr>
                <a:srgbClr val="B2BC00"/>
              </a:buClr>
              <a:defRPr sz="2000"/>
            </a:lvl3pPr>
            <a:lvl4pPr>
              <a:buClr>
                <a:srgbClr val="B2BC00"/>
              </a:buClr>
              <a:defRPr sz="2000"/>
            </a:lvl4pPr>
            <a:lvl5pPr>
              <a:buClr>
                <a:srgbClr val="B2BC00"/>
              </a:buCl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16831"/>
            <a:ext cx="4038600" cy="4176465"/>
          </a:xfrm>
        </p:spPr>
        <p:txBody>
          <a:bodyPr/>
          <a:lstStyle>
            <a:lvl1pPr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>
              <a:defRPr sz="1800"/>
            </a:lvl8pPr>
            <a:lvl9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/>
              <a:t>Po kliknutí můžete upravovat styly textu v předloze.</a:t>
            </a:r>
          </a:p>
          <a:p>
            <a:pPr marL="342900" lvl="1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/>
              <a:t>Druhá úroveň</a:t>
            </a:r>
          </a:p>
          <a:p>
            <a:pPr marL="342900" lvl="2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/>
              <a:t>Třetí úroveň</a:t>
            </a:r>
          </a:p>
          <a:p>
            <a:pPr marL="342900" lvl="3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/>
              <a:t>Čtvrtá úroveň</a:t>
            </a:r>
          </a:p>
          <a:p>
            <a:pPr marL="342900" lvl="4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8313" y="1340767"/>
            <a:ext cx="8208143" cy="43204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B2BC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400">
                <a:latin typeface="Arial" pitchFamily="34" charset="0"/>
                <a:cs typeface="Arial" pitchFamily="34" charset="0"/>
              </a:defRPr>
            </a:lvl1pPr>
            <a:lvl2pPr>
              <a:buClr>
                <a:srgbClr val="B2BC00"/>
              </a:buClr>
              <a:defRPr sz="2000">
                <a:latin typeface="Arial" pitchFamily="34" charset="0"/>
                <a:cs typeface="Arial" pitchFamily="34" charset="0"/>
              </a:defRPr>
            </a:lvl2pPr>
            <a:lvl3pPr>
              <a:buClr>
                <a:srgbClr val="B2BC00"/>
              </a:buClr>
              <a:defRPr sz="2000">
                <a:latin typeface="Arial" pitchFamily="34" charset="0"/>
                <a:cs typeface="Arial" pitchFamily="34" charset="0"/>
              </a:defRPr>
            </a:lvl3pPr>
            <a:lvl4pPr>
              <a:buClr>
                <a:srgbClr val="B2BC00"/>
              </a:buClr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4pPr>
            <a:lvl5pPr>
              <a:buClr>
                <a:srgbClr val="B2BC00"/>
              </a:buClr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68313" y="1341438"/>
            <a:ext cx="8207375" cy="575394"/>
          </a:xfrm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40769"/>
            <a:ext cx="4038600" cy="4752528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200"/>
            </a:lvl1pPr>
            <a:lvl2pPr>
              <a:buClr>
                <a:srgbClr val="B2BC00"/>
              </a:buClr>
              <a:defRPr sz="2000"/>
            </a:lvl2pPr>
            <a:lvl3pPr>
              <a:buClr>
                <a:srgbClr val="B2BC00"/>
              </a:buClr>
              <a:defRPr sz="2000"/>
            </a:lvl3pPr>
            <a:lvl4pPr>
              <a:buClr>
                <a:srgbClr val="B2BC00"/>
              </a:buClr>
              <a:defRPr sz="2000"/>
            </a:lvl4pPr>
            <a:lvl5pPr>
              <a:buClr>
                <a:srgbClr val="B2BC00"/>
              </a:buCl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52529"/>
          </a:xfrm>
        </p:spPr>
        <p:txBody>
          <a:bodyPr/>
          <a:lstStyle>
            <a:lvl1pPr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>
              <a:defRPr sz="1800"/>
            </a:lvl8pPr>
            <a:lvl9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/>
              <a:t>Po kliknutí můžete upravovat styly textu v předloze.</a:t>
            </a:r>
          </a:p>
          <a:p>
            <a:pPr marL="342900" lvl="1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/>
              <a:t>Druhá úroveň</a:t>
            </a:r>
          </a:p>
          <a:p>
            <a:pPr marL="342900" lvl="2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/>
              <a:t>Třetí úroveň</a:t>
            </a:r>
          </a:p>
          <a:p>
            <a:pPr marL="342900" lvl="3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/>
              <a:t>Čtvrtá úroveň</a:t>
            </a:r>
          </a:p>
          <a:p>
            <a:pPr marL="342900" lvl="4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pitchFamily="34" charset="0"/>
              <a:buChar char="•"/>
            </a:pPr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ek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2132857"/>
            <a:ext cx="8207375" cy="1224135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5"/>
          </p:nvPr>
        </p:nvSpPr>
        <p:spPr>
          <a:xfrm>
            <a:off x="468312" y="3501008"/>
            <a:ext cx="8208143" cy="2592288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ek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1556793"/>
            <a:ext cx="8207375" cy="180020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5"/>
          </p:nvPr>
        </p:nvSpPr>
        <p:spPr>
          <a:xfrm>
            <a:off x="468312" y="3501008"/>
            <a:ext cx="8208143" cy="2592288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93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</a:pPr>
            <a:r>
              <a:rPr lang="cs-CZ" dirty="0"/>
              <a:t>Klepnutím lze upravit styly předlohy textu.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–"/>
            </a:pPr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563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A47E2-A260-4352-9328-8A215358A879}" type="datetimeFigureOut">
              <a:rPr lang="cs-CZ" smtClean="0"/>
              <a:pPr/>
              <a:t>13.04.2022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A7F66FD0-77ED-4855-BDD6-57F58BD46DD3}" type="slidenum">
              <a:rPr lang="cs-CZ" smtClean="0"/>
              <a:pPr algn="ctr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99" r:id="rId3"/>
    <p:sldLayoutId id="2147483652" r:id="rId4"/>
    <p:sldLayoutId id="2147483700" r:id="rId5"/>
    <p:sldLayoutId id="2147483654" r:id="rId6"/>
    <p:sldLayoutId id="2147483701" r:id="rId7"/>
    <p:sldLayoutId id="2147483696" r:id="rId8"/>
    <p:sldLayoutId id="2147483702" r:id="rId9"/>
    <p:sldLayoutId id="2147483697" r:id="rId10"/>
    <p:sldLayoutId id="2147483703" r:id="rId11"/>
    <p:sldLayoutId id="2147483698" r:id="rId12"/>
    <p:sldLayoutId id="2147483704" r:id="rId13"/>
    <p:sldLayoutId id="2147483655" r:id="rId14"/>
    <p:sldLayoutId id="2147483658" r:id="rId15"/>
    <p:sldLayoutId id="2147483659" r:id="rId16"/>
  </p:sldLayoutIdLst>
  <p:txStyles>
    <p:titleStyle>
      <a:lvl1pPr algn="l" defTabSz="914400" rtl="0" eaLnBrk="1" latinLnBrk="0" hangingPunct="1">
        <a:spcBef>
          <a:spcPct val="0"/>
        </a:spcBef>
        <a:buNone/>
        <a:defRPr lang="cs-CZ" sz="3200" b="1" kern="1200" dirty="0" smtClean="0">
          <a:solidFill>
            <a:srgbClr val="B2BC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2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pitchFamily="34" charset="0"/>
        <a:buChar char="•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pitchFamily="34" charset="0"/>
        <a:buChar char="•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pitchFamily="34" charset="0"/>
        <a:buChar char="•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2765C-AC92-476B-B4F7-138D39CEF9E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F2999-88C0-4F56-B18E-51EC6250C90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1D699-0E2C-451E-976F-FFDC37C19DBF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BF14D-6589-4AFC-8645-4D69459CAC8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–"/>
            </a:pPr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B342E-0E32-4F21-8BC4-3C7C6543C136}" type="datetimeFigureOut">
              <a:rPr lang="cs-CZ" smtClean="0"/>
              <a:pPr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F229B-3742-4E42-A401-A2288B98B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B2BC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B2BC00"/>
        </a:buClr>
        <a:buFont typeface="Arial" pitchFamily="34" charset="0"/>
        <a:buChar char="•"/>
        <a:defRPr lang="cs-CZ" sz="24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B2BC00"/>
        </a:buClr>
        <a:buFont typeface="Arial" pitchFamily="34" charset="0"/>
        <a:buChar char="–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pitchFamily="34" charset="0"/>
        <a:buChar char="•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pitchFamily="34" charset="0"/>
        <a:buChar char="•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pitchFamily="34" charset="0"/>
        <a:buChar char="•"/>
        <a:defRPr lang="cs-CZ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agri.cz/public/web/file/697606/vzor_vedeni_LHE_2022_bezLHP.xlsx" TargetMode="Externa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prispevky@mze.cz" TargetMode="External"/><Relationship Id="rId2" Type="http://schemas.openxmlformats.org/officeDocument/2006/relationships/hyperlink" Target="https://eagri.cz/public/web/mze/lesy/dotace-v-lesnim-hospodarstvi-a-myslivosti/adaptace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86849-7E3E-444C-A87D-0F01AB54D7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/>
          <a:lstStyle/>
          <a:p>
            <a:r>
              <a:rPr lang="cs-CZ" dirty="0"/>
              <a:t>Příspěvek na podporu adaptace lesních ekosystémů na klimatickou změnu</a:t>
            </a:r>
            <a:br>
              <a:rPr lang="cs-CZ" dirty="0"/>
            </a:br>
            <a:r>
              <a:rPr lang="cs-CZ" dirty="0"/>
              <a:t>(program </a:t>
            </a:r>
            <a:r>
              <a:rPr lang="cs-CZ" dirty="0" err="1"/>
              <a:t>Tn</a:t>
            </a:r>
            <a:r>
              <a:rPr lang="cs-CZ" dirty="0"/>
              <a:t>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93CA2E-3774-4F9B-A3C5-6BCC4D821C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seminář pro vlastníky lesů a odborné lesní hospodáře</a:t>
            </a:r>
          </a:p>
          <a:p>
            <a:pPr algn="ctr"/>
            <a:r>
              <a:rPr lang="cs-CZ" dirty="0"/>
              <a:t>12. 4. 2022</a:t>
            </a:r>
          </a:p>
        </p:txBody>
      </p:sp>
    </p:spTree>
    <p:extLst>
      <p:ext uri="{BB962C8B-B14F-4D97-AF65-F5344CB8AC3E}">
        <p14:creationId xmlns:p14="http://schemas.microsoft.com/office/powerpoint/2010/main" val="2853879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1. Požadavek menších holin z mýtní úmyslné těžby</a:t>
            </a:r>
          </a:p>
        </p:txBody>
      </p:sp>
      <p:pic>
        <p:nvPicPr>
          <p:cNvPr id="3" name="Zástupný obsah 2">
            <a:extLst>
              <a:ext uri="{FF2B5EF4-FFF2-40B4-BE49-F238E27FC236}">
                <a16:creationId xmlns:a16="http://schemas.microsoft.com/office/drawing/2014/main" id="{C91FC09B-FAE5-431E-8C5D-547099C918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196752"/>
            <a:ext cx="5267325" cy="287655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CB785ADA-3CE5-4C0E-8ECC-7BDB81C6FFFE}"/>
                  </a:ext>
                </a:extLst>
              </p:cNvPr>
              <p:cNvSpPr txBox="1"/>
              <p:nvPr/>
            </p:nvSpPr>
            <p:spPr>
              <a:xfrm>
                <a:off x="5436096" y="2317632"/>
                <a:ext cx="2879923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0,20+0,15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=0,17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h𝑎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CB785ADA-3CE5-4C0E-8ECC-7BDB81C6FF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2317632"/>
                <a:ext cx="2879923" cy="6347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610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1. Požadavek menších holin z mýtní úmyslné těžby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B71077B-D6EA-49EE-9FF4-16D85D6DFF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323255"/>
            <a:ext cx="5267325" cy="28765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384E1EFD-D51A-4134-AD77-D2A8D61561FD}"/>
                  </a:ext>
                </a:extLst>
              </p:cNvPr>
              <p:cNvSpPr txBox="1"/>
              <p:nvPr/>
            </p:nvSpPr>
            <p:spPr>
              <a:xfrm>
                <a:off x="5508104" y="2276872"/>
                <a:ext cx="2952328" cy="533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0,15+0,00+0,00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sz="2000" dirty="0"/>
                  <a:t>=0,05 ha</a:t>
                </a:r>
                <a:endParaRPr lang="cs-CZ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384E1EFD-D51A-4134-AD77-D2A8D61561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276872"/>
                <a:ext cx="2952328" cy="533608"/>
              </a:xfrm>
              <a:prstGeom prst="rect">
                <a:avLst/>
              </a:prstGeom>
              <a:blipFill>
                <a:blip r:embed="rId3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0065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1. Požadavek menších holin z mýtní úmyslné těžby</a:t>
            </a: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28E3659E-9822-4E2B-893B-C0D5D1B91E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5892200"/>
              </p:ext>
            </p:extLst>
          </p:nvPr>
        </p:nvGraphicFramePr>
        <p:xfrm>
          <a:off x="457200" y="1341438"/>
          <a:ext cx="7834921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868">
                  <a:extLst>
                    <a:ext uri="{9D8B030D-6E8A-4147-A177-3AD203B41FA5}">
                      <a16:colId xmlns:a16="http://schemas.microsoft.com/office/drawing/2014/main" val="2977732987"/>
                    </a:ext>
                  </a:extLst>
                </a:gridCol>
                <a:gridCol w="1141984">
                  <a:extLst>
                    <a:ext uri="{9D8B030D-6E8A-4147-A177-3AD203B41FA5}">
                      <a16:colId xmlns:a16="http://schemas.microsoft.com/office/drawing/2014/main" val="1931423652"/>
                    </a:ext>
                  </a:extLst>
                </a:gridCol>
                <a:gridCol w="1489392">
                  <a:extLst>
                    <a:ext uri="{9D8B030D-6E8A-4147-A177-3AD203B41FA5}">
                      <a16:colId xmlns:a16="http://schemas.microsoft.com/office/drawing/2014/main" val="2899291830"/>
                    </a:ext>
                  </a:extLst>
                </a:gridCol>
                <a:gridCol w="2704846">
                  <a:extLst>
                    <a:ext uri="{9D8B030D-6E8A-4147-A177-3AD203B41FA5}">
                      <a16:colId xmlns:a16="http://schemas.microsoft.com/office/drawing/2014/main" val="2974991886"/>
                    </a:ext>
                  </a:extLst>
                </a:gridCol>
                <a:gridCol w="1653831">
                  <a:extLst>
                    <a:ext uri="{9D8B030D-6E8A-4147-A177-3AD203B41FA5}">
                      <a16:colId xmlns:a16="http://schemas.microsoft.com/office/drawing/2014/main" val="2457456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PSK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</a:t>
                      </a:r>
                    </a:p>
                    <a:p>
                      <a:pPr algn="ctr"/>
                      <a:r>
                        <a:rPr lang="cs-CZ" dirty="0"/>
                        <a:t>těžebních</a:t>
                      </a:r>
                    </a:p>
                    <a:p>
                      <a:pPr algn="ctr"/>
                      <a:r>
                        <a:rPr lang="cs-CZ" dirty="0"/>
                        <a:t>ploch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velikost holin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pozn.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ym typeface="Symbol" panose="05050102010706020507" pitchFamily="18" charset="2"/>
                        </a:rPr>
                        <a:t> roční velikost holin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5159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1Aa10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0,50 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holina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2Bb11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0,00 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uvolnění PO na 2 plochách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261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3Cc12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1,00 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 pruhy pro obnovu 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49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trike="sngStrike" baseline="0" dirty="0"/>
                        <a:t>4Dd13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trike="sngStrike" baseline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trike="sngStrike" baseline="0" dirty="0"/>
                        <a:t>1,50 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trike="sngStrike" baseline="0" dirty="0"/>
                        <a:t>lanovka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trike="sngStrik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46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ym typeface="Symbol" panose="05050102010706020507" pitchFamily="18" charset="2"/>
                        </a:rPr>
                        <a:t>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1,50 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0,30 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933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093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2. Požadavek druhově pestřejší obnovy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2BACEE-67D1-49AD-BEA1-E0B0FCEB5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vztahuje se na provedenou (vykázanou) </a:t>
            </a:r>
            <a:r>
              <a:rPr lang="cs-CZ" dirty="0">
                <a:solidFill>
                  <a:srgbClr val="FF0000"/>
                </a:solidFill>
              </a:rPr>
              <a:t>první</a:t>
            </a:r>
            <a:r>
              <a:rPr lang="cs-CZ" dirty="0"/>
              <a:t> obnovu</a:t>
            </a:r>
          </a:p>
          <a:p>
            <a:r>
              <a:rPr lang="cs-CZ" dirty="0">
                <a:solidFill>
                  <a:srgbClr val="FF0000"/>
                </a:solidFill>
              </a:rPr>
              <a:t>při umělé obnově</a:t>
            </a:r>
            <a:r>
              <a:rPr lang="cs-CZ" dirty="0"/>
              <a:t> má být dosažen </a:t>
            </a:r>
            <a:r>
              <a:rPr lang="cs-CZ" dirty="0">
                <a:solidFill>
                  <a:srgbClr val="FF0000"/>
                </a:solidFill>
              </a:rPr>
              <a:t>min. podíl MZD</a:t>
            </a:r>
            <a:r>
              <a:rPr lang="cs-CZ" dirty="0"/>
              <a:t> podle LHPO</a:t>
            </a:r>
          </a:p>
          <a:p>
            <a:pPr lvl="1"/>
            <a:r>
              <a:rPr lang="cs-CZ" dirty="0"/>
              <a:t>pokud není v LHPO stanoven, odvodí se z příslušné rámcové směrnice hospodaření LHPO</a:t>
            </a:r>
          </a:p>
          <a:p>
            <a:pPr lvl="1"/>
            <a:r>
              <a:rPr lang="cs-CZ" dirty="0"/>
              <a:t>přihlíží se k výjimkám podle § 10 odst. 3 vyhlášky č. 84/1996 Sb.</a:t>
            </a:r>
          </a:p>
          <a:p>
            <a:pPr lvl="2"/>
            <a:r>
              <a:rPr lang="cs-CZ" dirty="0"/>
              <a:t>min. podíl MZD nemusí být uvažován pro plochy z nahodilých těžeb menší než 0,08 ha</a:t>
            </a:r>
          </a:p>
          <a:p>
            <a:pPr lvl="2"/>
            <a:r>
              <a:rPr lang="cs-CZ" dirty="0"/>
              <a:t>pro kalamitní holiny je možné použít přiměřeně snížený podíl MZD (údaj z rámcových směrnic hospodaření)</a:t>
            </a:r>
          </a:p>
          <a:p>
            <a:pPr lvl="1"/>
            <a:r>
              <a:rPr lang="cs-CZ" dirty="0"/>
              <a:t>do min. % MZD se započítává i dřevina z přirozeného zmlazení, pokud se v rámci SLT jedná o stanovištně vhodnou MZD</a:t>
            </a:r>
          </a:p>
        </p:txBody>
      </p:sp>
    </p:spTree>
    <p:extLst>
      <p:ext uri="{BB962C8B-B14F-4D97-AF65-F5344CB8AC3E}">
        <p14:creationId xmlns:p14="http://schemas.microsoft.com/office/powerpoint/2010/main" val="2650272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2. Požadavek druhově pestřejší obnovy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2BACEE-67D1-49AD-BEA1-E0B0FCEB5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při obnově byl dosažen počet a podíl stanovištně vhodných dřevin</a:t>
            </a:r>
          </a:p>
          <a:p>
            <a:pPr lvl="1"/>
            <a:r>
              <a:rPr lang="cs-CZ" dirty="0"/>
              <a:t>počet a podíl dřevin se odvíjí od </a:t>
            </a:r>
            <a:r>
              <a:rPr lang="cs-CZ" dirty="0">
                <a:solidFill>
                  <a:srgbClr val="FF0000"/>
                </a:solidFill>
              </a:rPr>
              <a:t>roční plochy provedené (v LHE vykázané) přirozené i umělé obnovy v PSK</a:t>
            </a:r>
          </a:p>
          <a:p>
            <a:pPr lvl="2"/>
            <a:r>
              <a:rPr lang="cs-CZ" dirty="0"/>
              <a:t>bez rozlišování mezi jarním a podzimním zalesňováním ve stejném roce</a:t>
            </a:r>
          </a:p>
          <a:p>
            <a:pPr lvl="2"/>
            <a:r>
              <a:rPr lang="cs-CZ" dirty="0"/>
              <a:t>bez rozlišování mezi jednotlivými </a:t>
            </a:r>
            <a:r>
              <a:rPr lang="cs-CZ" dirty="0" err="1"/>
              <a:t>obnovními</a:t>
            </a:r>
            <a:r>
              <a:rPr lang="cs-CZ" dirty="0"/>
              <a:t> prvky v rámci PSK</a:t>
            </a:r>
          </a:p>
          <a:p>
            <a:pPr lvl="2"/>
            <a:r>
              <a:rPr lang="cs-CZ" dirty="0"/>
              <a:t>bez přihlížení k obnově provedené (v LHE vykázané) v předchozích letech či uvažované do budoucna</a:t>
            </a:r>
          </a:p>
        </p:txBody>
      </p:sp>
    </p:spTree>
    <p:extLst>
      <p:ext uri="{BB962C8B-B14F-4D97-AF65-F5344CB8AC3E}">
        <p14:creationId xmlns:p14="http://schemas.microsoft.com/office/powerpoint/2010/main" val="3098529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2. Požadavek druhově pestřejší obnovy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2BACEE-67D1-49AD-BEA1-E0B0FCEB5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42594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při obnově byl dosažen počet a podíl stanovištně vhodných dřevin</a:t>
            </a:r>
          </a:p>
          <a:p>
            <a:pPr lvl="1"/>
            <a:r>
              <a:rPr lang="cs-CZ" dirty="0"/>
              <a:t>počet a podíl dřevin se odvíjí od </a:t>
            </a:r>
            <a:r>
              <a:rPr lang="cs-CZ" dirty="0">
                <a:solidFill>
                  <a:srgbClr val="FF0000"/>
                </a:solidFill>
              </a:rPr>
              <a:t>roční plochy provedené (v LHE vykázané) přirozené i umělé obnovy v PSK</a:t>
            </a:r>
          </a:p>
          <a:p>
            <a:pPr lvl="1"/>
            <a:endParaRPr lang="cs-CZ" dirty="0">
              <a:solidFill>
                <a:srgbClr val="FF0000"/>
              </a:solidFill>
            </a:endParaRPr>
          </a:p>
          <a:p>
            <a:pPr lvl="1"/>
            <a:endParaRPr lang="cs-CZ" dirty="0">
              <a:solidFill>
                <a:srgbClr val="FF0000"/>
              </a:solidFill>
            </a:endParaRPr>
          </a:p>
          <a:p>
            <a:pPr lvl="1"/>
            <a:endParaRPr lang="cs-CZ" dirty="0">
              <a:solidFill>
                <a:srgbClr val="FF0000"/>
              </a:solidFill>
            </a:endParaRPr>
          </a:p>
          <a:p>
            <a:pPr lvl="1"/>
            <a:endParaRPr lang="cs-CZ" dirty="0">
              <a:solidFill>
                <a:srgbClr val="FF0000"/>
              </a:solidFill>
            </a:endParaRPr>
          </a:p>
          <a:p>
            <a:pPr lvl="1"/>
            <a:endParaRPr lang="cs-CZ" dirty="0">
              <a:solidFill>
                <a:srgbClr val="FF0000"/>
              </a:solidFill>
            </a:endParaRPr>
          </a:p>
          <a:p>
            <a:pPr lvl="1"/>
            <a:endParaRPr lang="cs-CZ" dirty="0">
              <a:solidFill>
                <a:srgbClr val="FF0000"/>
              </a:solidFill>
            </a:endParaRPr>
          </a:p>
          <a:p>
            <a:pPr lvl="1"/>
            <a:endParaRPr lang="cs-CZ" dirty="0">
              <a:solidFill>
                <a:srgbClr val="FF0000"/>
              </a:solidFill>
            </a:endParaRP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do počtu stanovištně vhodných dřevin se započítávají všechny dřeviny z přirozené obnovy = </a:t>
            </a:r>
            <a:r>
              <a:rPr lang="cs-CZ" dirty="0">
                <a:solidFill>
                  <a:srgbClr val="FF0000"/>
                </a:solidFill>
              </a:rPr>
              <a:t>dřevina z přirozené obnovy se považuje vždy za stanovištně vhodnou </a:t>
            </a:r>
            <a:r>
              <a:rPr lang="cs-CZ" dirty="0"/>
              <a:t>(kromě pajasanu)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0A3EFA19-86F5-4C67-A472-A78F84FA5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569527"/>
              </p:ext>
            </p:extLst>
          </p:nvPr>
        </p:nvGraphicFramePr>
        <p:xfrm>
          <a:off x="252000" y="2708920"/>
          <a:ext cx="8640000" cy="275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8037">
                  <a:extLst>
                    <a:ext uri="{9D8B030D-6E8A-4147-A177-3AD203B41FA5}">
                      <a16:colId xmlns:a16="http://schemas.microsoft.com/office/drawing/2014/main" val="3569271723"/>
                    </a:ext>
                  </a:extLst>
                </a:gridCol>
                <a:gridCol w="2136868">
                  <a:extLst>
                    <a:ext uri="{9D8B030D-6E8A-4147-A177-3AD203B41FA5}">
                      <a16:colId xmlns:a16="http://schemas.microsoft.com/office/drawing/2014/main" val="858438286"/>
                    </a:ext>
                  </a:extLst>
                </a:gridCol>
                <a:gridCol w="2978683">
                  <a:extLst>
                    <a:ext uri="{9D8B030D-6E8A-4147-A177-3AD203B41FA5}">
                      <a16:colId xmlns:a16="http://schemas.microsoft.com/office/drawing/2014/main" val="205756117"/>
                    </a:ext>
                  </a:extLst>
                </a:gridCol>
                <a:gridCol w="1706412">
                  <a:extLst>
                    <a:ext uri="{9D8B030D-6E8A-4147-A177-3AD203B41FA5}">
                      <a16:colId xmlns:a16="http://schemas.microsoft.com/office/drawing/2014/main" val="3129994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plocha obnovy</a:t>
                      </a:r>
                    </a:p>
                    <a:p>
                      <a:pPr algn="ctr"/>
                      <a:r>
                        <a:rPr lang="cs-CZ" dirty="0"/>
                        <a:t>v PSK</a:t>
                      </a:r>
                    </a:p>
                    <a:p>
                      <a:pPr algn="ctr"/>
                      <a:r>
                        <a:rPr lang="cs-CZ" dirty="0"/>
                        <a:t>(podle LHE)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stanovištně</a:t>
                      </a:r>
                    </a:p>
                    <a:p>
                      <a:pPr algn="ctr"/>
                      <a:r>
                        <a:rPr lang="cs-CZ" dirty="0"/>
                        <a:t>vhodných dřevin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nejvíce zastoupená st. </a:t>
                      </a:r>
                      <a:r>
                        <a:rPr lang="cs-CZ" dirty="0" err="1"/>
                        <a:t>vh</a:t>
                      </a:r>
                      <a:r>
                        <a:rPr lang="cs-CZ" dirty="0"/>
                        <a:t>.</a:t>
                      </a:r>
                    </a:p>
                    <a:p>
                      <a:pPr algn="ctr"/>
                      <a:r>
                        <a:rPr lang="cs-CZ" dirty="0"/>
                        <a:t>dřevina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z umělé obnovy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nevyjmenované</a:t>
                      </a:r>
                    </a:p>
                    <a:p>
                      <a:pPr algn="ctr"/>
                      <a:r>
                        <a:rPr lang="cs-CZ" dirty="0"/>
                        <a:t>dřeviny*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1075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nad 1,00 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min. 3 dřeviny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max. 60 % (1 dřevina)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max 20 %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5593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od 0,50 ha (vč.)</a:t>
                      </a:r>
                    </a:p>
                    <a:p>
                      <a:pPr algn="ctr"/>
                      <a:r>
                        <a:rPr lang="cs-CZ" dirty="0"/>
                        <a:t>do 1,00 ha (vč.)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min. 2 dřeviny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max. 65 % (1 dřevina)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max. 25 %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1844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pod 0,50 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max. 20 %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2607036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cs-CZ" sz="1200" i="1" dirty="0"/>
                        <a:t>* Dřeviny nevyjmenované v příloze č. 2 k vyhlášce č. 298/2018 Sb. mezi dřevinami, které jsou pro daný soubor lesních typů stanovištně vhodné (zejm. SM z umělé obnovy na stanovištních v nižších polohách)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1957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876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2. Požadavek druhově pestřejší obnovy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2BACEE-67D1-49AD-BEA1-E0B0FCEB5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výjimky:</a:t>
            </a:r>
          </a:p>
          <a:p>
            <a:pPr lvl="1"/>
            <a:r>
              <a:rPr lang="cs-CZ" dirty="0"/>
              <a:t>pokud je </a:t>
            </a:r>
            <a:r>
              <a:rPr lang="cs-CZ" dirty="0">
                <a:solidFill>
                  <a:srgbClr val="FF0000"/>
                </a:solidFill>
              </a:rPr>
              <a:t>celá plocha provedené (vykázané) obnovy z přirozeného zmlazení,</a:t>
            </a:r>
            <a:r>
              <a:rPr lang="cs-CZ" dirty="0"/>
              <a:t> považuje se požadavek za splněný</a:t>
            </a:r>
          </a:p>
          <a:p>
            <a:pPr lvl="1"/>
            <a:r>
              <a:rPr lang="cs-CZ" dirty="0"/>
              <a:t>pokud není možné požadavek splnit kvůli </a:t>
            </a:r>
            <a:r>
              <a:rPr lang="cs-CZ" dirty="0">
                <a:solidFill>
                  <a:srgbClr val="FF0000"/>
                </a:solidFill>
              </a:rPr>
              <a:t>druhové skladbě nařízené</a:t>
            </a:r>
            <a:r>
              <a:rPr lang="cs-CZ" dirty="0"/>
              <a:t> orgánem státní správy nebo dotačním programem, považuje se požadavek za splněný</a:t>
            </a:r>
          </a:p>
          <a:p>
            <a:pPr lvl="1"/>
            <a:r>
              <a:rPr lang="cs-CZ" dirty="0"/>
              <a:t>pokud se jedná </a:t>
            </a:r>
            <a:r>
              <a:rPr lang="cs-CZ" dirty="0">
                <a:solidFill>
                  <a:srgbClr val="FF0000"/>
                </a:solidFill>
              </a:rPr>
              <a:t>o mimořádně nepříznivá stanoviště </a:t>
            </a:r>
            <a:r>
              <a:rPr lang="cs-CZ" dirty="0"/>
              <a:t>(CHS 01), považuje se jakákoliv provedená obnova za splnění požadavku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426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3. Požadavek ponechání dřeva k zetlení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2BACEE-67D1-49AD-BEA1-E0B0FCEB5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platí pro úmyslné a nahodilé těžby v porostech starších 60 let</a:t>
            </a:r>
          </a:p>
          <a:p>
            <a:pPr lvl="1"/>
            <a:r>
              <a:rPr lang="cs-CZ" dirty="0"/>
              <a:t>vztahuje se i na mladší topolové porosty, porosty přípravných dřevin a pařeziny – od věku na počátku obnovní doby</a:t>
            </a:r>
          </a:p>
          <a:p>
            <a:r>
              <a:rPr lang="cs-CZ" dirty="0"/>
              <a:t>předepsáno je ponechání stanoveného počtu </a:t>
            </a:r>
            <a:r>
              <a:rPr lang="cs-CZ" dirty="0">
                <a:solidFill>
                  <a:srgbClr val="FF0000"/>
                </a:solidFill>
              </a:rPr>
              <a:t>stojících odumřelých stromů (souší) nebo celých ležících stromů</a:t>
            </a:r>
          </a:p>
          <a:p>
            <a:pPr lvl="1"/>
            <a:r>
              <a:rPr lang="cs-CZ" dirty="0"/>
              <a:t>ležící strom může být odvětven i </a:t>
            </a:r>
            <a:r>
              <a:rPr lang="cs-CZ" dirty="0" err="1"/>
              <a:t>rozmanipulován</a:t>
            </a:r>
            <a:r>
              <a:rPr lang="cs-CZ" dirty="0"/>
              <a:t>, ale k zetlení musí být v porostní skupině ponechána celá jeho biomasa</a:t>
            </a:r>
          </a:p>
          <a:p>
            <a:pPr lvl="1"/>
            <a:r>
              <a:rPr lang="cs-CZ" dirty="0"/>
              <a:t>stromy ponechané k zetlení mohou být i mimo těžební plochu (ale ve stejné PSK)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ponechané stromy musí být ve výšce 1,3 m označeny „A“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ponechané stromy musí mít adekvátní tloušťku ve výšce 1,3 m</a:t>
            </a:r>
          </a:p>
          <a:p>
            <a:pPr lvl="2"/>
            <a:r>
              <a:rPr lang="cs-CZ" dirty="0"/>
              <a:t>alespoň 80 % ze střední tloušťky uvedené v LHPO</a:t>
            </a:r>
          </a:p>
          <a:p>
            <a:pPr lvl="1"/>
            <a:r>
              <a:rPr lang="cs-CZ" dirty="0"/>
              <a:t>doporučuje se preferovat dřeviny odpovídající přirozené druhové skladbě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452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3. Požadavek ponechání dřeva k zetlení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obsah 3">
                <a:extLst>
                  <a:ext uri="{FF2B5EF4-FFF2-40B4-BE49-F238E27FC236}">
                    <a16:creationId xmlns:a16="http://schemas.microsoft.com/office/drawing/2014/main" id="{762BACEE-67D1-49AD-BEA1-E0B0FCEB58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výpočet stanoveného počtu stromů ponechaných k zetlení: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𝑜𝑏𝑗𝑒𝑚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𝑝𝑟𝑜𝑣𝑒𝑑𝑒𝑛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é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ěž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𝑏𝑦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𝑠𝑜𝑏𝑎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ř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𝑒𝑣𝑎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𝑃𝑆𝐾</m:t>
                        </m:r>
                      </m:den>
                    </m:f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ý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ě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𝑃𝑆𝐾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  <m:f>
                      <m:fPr>
                        <m:type m:val="skw"/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𝑘𝑠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h𝑎</m:t>
                        </m:r>
                      </m:den>
                    </m:f>
                  </m:oMath>
                </a14:m>
                <a:endParaRPr lang="cs-CZ" dirty="0"/>
              </a:p>
              <a:p>
                <a:pPr lvl="1"/>
                <a:r>
                  <a:rPr lang="cs-CZ" dirty="0">
                    <a:solidFill>
                      <a:srgbClr val="FF0000"/>
                    </a:solidFill>
                  </a:rPr>
                  <a:t>výsledek se zaokrouhluje aritmeticky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cs-CZ" sz="180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18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45</m:t>
                        </m:r>
                      </m:num>
                      <m:den>
                        <m:r>
                          <a:rPr lang="cs-CZ" sz="18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80</m:t>
                        </m:r>
                      </m:den>
                    </m:f>
                    <m:r>
                      <a:rPr lang="cs-CZ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GiltusTOT-Regular"/>
                        <a:cs typeface="Arial" panose="020B0604020202020204" pitchFamily="34" charset="0"/>
                      </a:rPr>
                      <m:t>×0,45×3=0,75 </m:t>
                    </m:r>
                    <m:r>
                      <m:rPr>
                        <m:sty m:val="p"/>
                      </m:rPr>
                      <a:rPr lang="cs-CZ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GiltusTOT-Regular"/>
                        <a:cs typeface="Arial" panose="020B0604020202020204" pitchFamily="34" charset="0"/>
                      </a:rPr>
                      <m:t>stromu</m:t>
                    </m:r>
                    <m:r>
                      <a:rPr lang="cs-CZ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GiltusTOT-Regular"/>
                        <a:cs typeface="Arial" panose="020B0604020202020204" pitchFamily="34" charset="0"/>
                      </a:rPr>
                      <m:t>, </m:t>
                    </m:r>
                    <m:r>
                      <m:rPr>
                        <m:sty m:val="p"/>
                      </m:rPr>
                      <a:rPr lang="cs-CZ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GiltusTOT-Regular"/>
                        <a:cs typeface="Arial" panose="020B0604020202020204" pitchFamily="34" charset="0"/>
                      </a:rPr>
                      <m:t>po</m:t>
                    </m:r>
                    <m:r>
                      <a:rPr lang="cs-CZ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GiltusTOT-Regular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GiltusTOT-Regular"/>
                        <a:cs typeface="Arial" panose="020B0604020202020204" pitchFamily="34" charset="0"/>
                      </a:rPr>
                      <m:t>zaokrouhlen</m:t>
                    </m:r>
                    <m:r>
                      <a:rPr lang="cs-CZ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GiltusTOT-Regular"/>
                        <a:cs typeface="Arial" panose="020B0604020202020204" pitchFamily="34" charset="0"/>
                      </a:rPr>
                      <m:t>í 1 </m:t>
                    </m:r>
                    <m:r>
                      <m:rPr>
                        <m:sty m:val="p"/>
                      </m:rPr>
                      <a:rPr lang="cs-CZ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GiltusTOT-Regular"/>
                        <a:cs typeface="Arial" panose="020B0604020202020204" pitchFamily="34" charset="0"/>
                      </a:rPr>
                      <m:t>strom</m:t>
                    </m:r>
                  </m:oMath>
                </a14:m>
                <a:endParaRPr lang="cs-CZ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dirty="0">
                    <a:solidFill>
                      <a:srgbClr val="FF0000"/>
                    </a:solidFill>
                  </a:rPr>
                  <a:t>výjimka:</a:t>
                </a:r>
              </a:p>
              <a:p>
                <a:pPr lvl="1"/>
                <a:r>
                  <a:rPr lang="cs-CZ" dirty="0"/>
                  <a:t>požadavek neplatí pro nahodilé těžby, při nichž by ponechání stromů k zetlení bylo rizikové z hlediska ochrany lesa</a:t>
                </a:r>
              </a:p>
              <a:p>
                <a:pPr lvl="2"/>
                <a:r>
                  <a:rPr lang="cs-CZ" dirty="0"/>
                  <a:t>možno využít v porostech starších 60 let se zastoupením SM a BO min. 20 %</a:t>
                </a:r>
              </a:p>
              <a:p>
                <a:pPr lvl="2"/>
                <a:r>
                  <a:rPr lang="cs-CZ" dirty="0"/>
                  <a:t>výjimku nelze využít, pokud se v porostu vyskytují sterilní souše</a:t>
                </a:r>
              </a:p>
              <a:p>
                <a:pPr marL="0" indent="0">
                  <a:buNone/>
                </a:pPr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Zástupný obsah 3">
                <a:extLst>
                  <a:ext uri="{FF2B5EF4-FFF2-40B4-BE49-F238E27FC236}">
                    <a16:creationId xmlns:a16="http://schemas.microsoft.com/office/drawing/2014/main" id="{762BACEE-67D1-49AD-BEA1-E0B0FCEB58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  <a:blipFill>
                <a:blip r:embed="rId2"/>
                <a:stretch>
                  <a:fillRect l="-1185" t="-1506" r="-8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370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4. Požadavek využívání potenciálu přirozené obnovy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obsah 3">
                <a:extLst>
                  <a:ext uri="{FF2B5EF4-FFF2-40B4-BE49-F238E27FC236}">
                    <a16:creationId xmlns:a16="http://schemas.microsoft.com/office/drawing/2014/main" id="{762BACEE-67D1-49AD-BEA1-E0B0FCEB58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platí jen pro lesy zařízené lesním hospodářským plánem</a:t>
                </a:r>
              </a:p>
              <a:p>
                <a:r>
                  <a:rPr lang="cs-CZ" dirty="0"/>
                  <a:t>požadován je </a:t>
                </a:r>
                <a:r>
                  <a:rPr lang="cs-CZ" dirty="0">
                    <a:solidFill>
                      <a:srgbClr val="FF0000"/>
                    </a:solidFill>
                  </a:rPr>
                  <a:t>podíl dosažené (vykázané) přirozené obnovy min. 10 % </a:t>
                </a:r>
                <a:r>
                  <a:rPr lang="cs-CZ" b="1" dirty="0">
                    <a:solidFill>
                      <a:srgbClr val="FF0000"/>
                    </a:solidFill>
                  </a:rPr>
                  <a:t>z celkové plochy obnovy </a:t>
                </a:r>
                <a:r>
                  <a:rPr lang="cs-CZ" dirty="0">
                    <a:solidFill>
                      <a:srgbClr val="FF0000"/>
                    </a:solidFill>
                  </a:rPr>
                  <a:t>provedené v návaznosti na mýtní úmyslnou těžbu</a:t>
                </a:r>
              </a:p>
              <a:p>
                <a:pPr lvl="1"/>
                <a:r>
                  <a:rPr lang="cs-CZ" dirty="0"/>
                  <a:t>do jmenovatele se nezapočítávají plocha přeměn porostů náhradních dřevin v imisních pásmech A </a:t>
                </a:r>
                <a:r>
                  <a:rPr lang="cs-CZ" dirty="0" err="1"/>
                  <a:t>a</a:t>
                </a:r>
                <a:r>
                  <a:rPr lang="cs-CZ" dirty="0"/>
                  <a:t> B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1800" i="1" smtClean="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plocha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p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ř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irozen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é 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obnovy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celkov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á 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plocha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obnovy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 </m:t>
                        </m:r>
                        <m:d>
                          <m:dPr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GiltusTOT-Regular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sz="1800">
                                <a:effectLst/>
                                <a:latin typeface="Cambria Math" panose="02040503050406030204" pitchFamily="18" charset="0"/>
                                <a:ea typeface="GiltusTOT-Regular"/>
                                <a:cs typeface="Arial" panose="020B0604020202020204" pitchFamily="34" charset="0"/>
                              </a:rPr>
                              <m:t>navazuj</m:t>
                            </m:r>
                            <m:r>
                              <a:rPr lang="cs-CZ" sz="1800">
                                <a:effectLst/>
                                <a:latin typeface="Cambria Math" panose="02040503050406030204" pitchFamily="18" charset="0"/>
                                <a:ea typeface="GiltusTOT-Regular"/>
                                <a:cs typeface="Arial" panose="020B0604020202020204" pitchFamily="34" charset="0"/>
                              </a:rPr>
                              <m:t>í</m:t>
                            </m:r>
                            <m:r>
                              <m:rPr>
                                <m:sty m:val="p"/>
                              </m:rPr>
                              <a:rPr lang="cs-CZ" sz="1800">
                                <a:effectLst/>
                                <a:latin typeface="Cambria Math" panose="02040503050406030204" pitchFamily="18" charset="0"/>
                                <a:ea typeface="GiltusTOT-Regular"/>
                                <a:cs typeface="Arial" panose="020B0604020202020204" pitchFamily="34" charset="0"/>
                              </a:rPr>
                              <m:t>c</m:t>
                            </m:r>
                            <m:r>
                              <a:rPr lang="cs-CZ" sz="1800">
                                <a:effectLst/>
                                <a:latin typeface="Cambria Math" panose="02040503050406030204" pitchFamily="18" charset="0"/>
                                <a:ea typeface="GiltusTOT-Regular"/>
                                <a:cs typeface="Arial" panose="020B0604020202020204" pitchFamily="34" charset="0"/>
                              </a:rPr>
                              <m:t>í </m:t>
                            </m:r>
                            <m:r>
                              <m:rPr>
                                <m:sty m:val="p"/>
                              </m:rPr>
                              <a:rPr lang="cs-CZ" sz="1800">
                                <a:effectLst/>
                                <a:latin typeface="Cambria Math" panose="02040503050406030204" pitchFamily="18" charset="0"/>
                                <a:ea typeface="GiltusTOT-Regular"/>
                                <a:cs typeface="Arial" panose="020B0604020202020204" pitchFamily="34" charset="0"/>
                              </a:rPr>
                              <m:t>na</m:t>
                            </m:r>
                            <m:r>
                              <a:rPr lang="cs-CZ" sz="1800">
                                <a:effectLst/>
                                <a:latin typeface="Cambria Math" panose="02040503050406030204" pitchFamily="18" charset="0"/>
                                <a:ea typeface="GiltusTOT-Regular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cs-CZ" sz="1800" b="0" i="0" smtClean="0">
                                <a:effectLst/>
                                <a:latin typeface="Cambria Math" panose="02040503050406030204" pitchFamily="18" charset="0"/>
                                <a:ea typeface="GiltusTOT-Regular"/>
                                <a:cs typeface="Arial" panose="020B0604020202020204" pitchFamily="34" charset="0"/>
                              </a:rPr>
                              <m:t>M</m:t>
                            </m:r>
                            <m:r>
                              <a:rPr lang="cs-CZ" sz="1800" b="0" i="0" smtClean="0">
                                <a:effectLst/>
                                <a:latin typeface="Cambria Math" panose="02040503050406030204" pitchFamily="18" charset="0"/>
                                <a:ea typeface="GiltusTOT-Regular"/>
                                <a:cs typeface="Arial" panose="020B0604020202020204" pitchFamily="34" charset="0"/>
                              </a:rPr>
                              <m:t>Ú </m:t>
                            </m:r>
                            <m:r>
                              <m:rPr>
                                <m:sty m:val="p"/>
                              </m:rPr>
                              <a:rPr lang="cs-CZ" sz="1800">
                                <a:effectLst/>
                                <a:latin typeface="Cambria Math" panose="02040503050406030204" pitchFamily="18" charset="0"/>
                                <a:ea typeface="GiltusTOT-Regular"/>
                                <a:cs typeface="Arial" panose="020B0604020202020204" pitchFamily="34" charset="0"/>
                              </a:rPr>
                              <m:t>t</m:t>
                            </m:r>
                            <m:r>
                              <a:rPr lang="cs-CZ" sz="1800">
                                <a:effectLst/>
                                <a:latin typeface="Cambria Math" panose="02040503050406030204" pitchFamily="18" charset="0"/>
                                <a:ea typeface="GiltusTOT-Regular"/>
                                <a:cs typeface="Arial" panose="020B0604020202020204" pitchFamily="34" charset="0"/>
                              </a:rPr>
                              <m:t>ěž</m:t>
                            </m:r>
                            <m:r>
                              <m:rPr>
                                <m:sty m:val="p"/>
                              </m:rPr>
                              <a:rPr lang="cs-CZ" sz="1800">
                                <a:effectLst/>
                                <a:latin typeface="Cambria Math" panose="02040503050406030204" pitchFamily="18" charset="0"/>
                                <a:ea typeface="GiltusTOT-Regular"/>
                                <a:cs typeface="Arial" panose="020B0604020202020204" pitchFamily="34" charset="0"/>
                              </a:rPr>
                              <m:t>bu</m:t>
                            </m:r>
                          </m:e>
                        </m:d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plocha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p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ř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em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ě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n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porost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ů 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n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á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hradn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í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ch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d</m:t>
                        </m:r>
                        <m: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ř</m:t>
                        </m:r>
                        <m:r>
                          <m:rPr>
                            <m:sty m:val="p"/>
                          </m:rPr>
                          <a:rPr lang="cs-CZ" sz="1800">
                            <a:effectLst/>
                            <a:latin typeface="Cambria Math" panose="02040503050406030204" pitchFamily="18" charset="0"/>
                            <a:ea typeface="GiltusTOT-Regular"/>
                            <a:cs typeface="Arial" panose="020B0604020202020204" pitchFamily="34" charset="0"/>
                          </a:rPr>
                          <m:t>evin</m:t>
                        </m:r>
                      </m:den>
                    </m:f>
                  </m:oMath>
                </a14:m>
                <a:endParaRPr lang="cs-CZ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dirty="0"/>
                  <a:t>vykázaná obnova musí mít </a:t>
                </a:r>
                <a:r>
                  <a:rPr lang="cs-CZ" dirty="0">
                    <a:solidFill>
                      <a:srgbClr val="FF0000"/>
                    </a:solidFill>
                  </a:rPr>
                  <a:t>alespoň parametry semenáčků</a:t>
                </a:r>
                <a:r>
                  <a:rPr lang="cs-CZ" dirty="0"/>
                  <a:t>, neakceptuje se přirozená obnova vylišená v LHPO již v rámci druhé věkové třídy</a:t>
                </a:r>
              </a:p>
              <a:p>
                <a:endParaRPr lang="cs-CZ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dirty="0"/>
              </a:p>
              <a:p>
                <a:pPr marL="0" indent="0">
                  <a:buNone/>
                </a:pPr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Zástupný obsah 3">
                <a:extLst>
                  <a:ext uri="{FF2B5EF4-FFF2-40B4-BE49-F238E27FC236}">
                    <a16:creationId xmlns:a16="http://schemas.microsoft.com/office/drawing/2014/main" id="{762BACEE-67D1-49AD-BEA1-E0B0FCEB58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  <a:blipFill>
                <a:blip r:embed="rId2"/>
                <a:stretch>
                  <a:fillRect l="-1185" t="-1506" r="-5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6740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informace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6543"/>
          </a:xfrm>
        </p:spPr>
        <p:txBody>
          <a:bodyPr/>
          <a:lstStyle/>
          <a:p>
            <a:r>
              <a:rPr lang="cs-CZ" dirty="0"/>
              <a:t>nový program pro období 2022 až 2026</a:t>
            </a:r>
          </a:p>
          <a:p>
            <a:r>
              <a:rPr lang="cs-CZ" dirty="0"/>
              <a:t>příspěvek </a:t>
            </a:r>
            <a:r>
              <a:rPr lang="cs-CZ" dirty="0">
                <a:solidFill>
                  <a:srgbClr val="FF0000"/>
                </a:solidFill>
              </a:rPr>
              <a:t>poskytován každoročně za předchozí rok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první příjem žádostí v roce 2023 za rok 2022</a:t>
            </a:r>
          </a:p>
          <a:p>
            <a:pPr lvl="1"/>
            <a:r>
              <a:rPr lang="cs-CZ" dirty="0"/>
              <a:t>poslední příjem žádostí v roce 2027 za rok 2026</a:t>
            </a:r>
          </a:p>
          <a:p>
            <a:r>
              <a:rPr lang="cs-CZ" dirty="0"/>
              <a:t>pravidla příspěvku stanovena dvěma zásadami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podprogram pro vlastníky nestátních lesů (</a:t>
            </a:r>
            <a:r>
              <a:rPr lang="cs-CZ" dirty="0" err="1">
                <a:solidFill>
                  <a:srgbClr val="FF0000"/>
                </a:solidFill>
              </a:rPr>
              <a:t>Tn</a:t>
            </a:r>
            <a:r>
              <a:rPr lang="cs-CZ" dirty="0">
                <a:solidFill>
                  <a:srgbClr val="FF0000"/>
                </a:solidFill>
              </a:rPr>
              <a:t>) administrují krajské úřady</a:t>
            </a:r>
            <a:r>
              <a:rPr lang="cs-CZ" dirty="0"/>
              <a:t> (podací místo pro ohlášení i žádosti)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podprogram pro státní lesy (</a:t>
            </a:r>
            <a:r>
              <a:rPr lang="cs-CZ" dirty="0" err="1"/>
              <a:t>Ts</a:t>
            </a:r>
            <a:r>
              <a:rPr lang="cs-CZ" dirty="0"/>
              <a:t>) administruje </a:t>
            </a:r>
            <a:r>
              <a:rPr lang="cs-CZ" dirty="0" err="1"/>
              <a:t>MZe</a:t>
            </a: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v průběhu 2. čtvrtletí 2022 se očekává dodatek k zásadám pro rok 2022</a:t>
            </a:r>
          </a:p>
          <a:p>
            <a:r>
              <a:rPr lang="cs-CZ" dirty="0">
                <a:solidFill>
                  <a:srgbClr val="FF0000"/>
                </a:solidFill>
              </a:rPr>
              <a:t>souběžně s příspěvkem „adaptace“ možno čerpat</a:t>
            </a:r>
            <a:r>
              <a:rPr lang="cs-CZ" dirty="0"/>
              <a:t> příspěvky na hospodaření v lesích podle NV 30/2014 Sb. i dotace z lesnických opatření PRV i OPŽP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5. Požadavek šetrnějšího způsobu soustřeďování dříví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2BACEE-67D1-49AD-BEA1-E0B0FCEB5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/>
              <a:t>platí jen pro lesy zařízené lesním hospodářským plánem</a:t>
            </a:r>
          </a:p>
          <a:p>
            <a:r>
              <a:rPr lang="cs-CZ" dirty="0"/>
              <a:t>požadován je </a:t>
            </a:r>
            <a:r>
              <a:rPr lang="cs-CZ" dirty="0">
                <a:solidFill>
                  <a:srgbClr val="FF0000"/>
                </a:solidFill>
              </a:rPr>
              <a:t>podíl dříví soustřeďovaného šetrnými technologiemi min. 10 % </a:t>
            </a:r>
            <a:r>
              <a:rPr lang="cs-CZ" b="1" dirty="0">
                <a:solidFill>
                  <a:srgbClr val="FF0000"/>
                </a:solidFill>
              </a:rPr>
              <a:t>z celkového objemu vytěženého dříví</a:t>
            </a:r>
          </a:p>
          <a:p>
            <a:r>
              <a:rPr lang="cs-CZ" dirty="0"/>
              <a:t>za šetrné technologie jsou považovány:</a:t>
            </a:r>
          </a:p>
          <a:p>
            <a:pPr lvl="1"/>
            <a:r>
              <a:rPr lang="cs-CZ" dirty="0"/>
              <a:t>lanovka</a:t>
            </a:r>
          </a:p>
          <a:p>
            <a:pPr lvl="1"/>
            <a:r>
              <a:rPr lang="cs-CZ" dirty="0"/>
              <a:t>kůň</a:t>
            </a:r>
          </a:p>
          <a:p>
            <a:pPr lvl="1"/>
            <a:r>
              <a:rPr lang="cs-CZ" dirty="0"/>
              <a:t>železný (motorový) kůň</a:t>
            </a:r>
          </a:p>
          <a:p>
            <a:pPr lvl="1"/>
            <a:r>
              <a:rPr lang="cs-CZ" dirty="0"/>
              <a:t>vyvážecí stroje s max. hmotnostní na nápravu do 6,0 t</a:t>
            </a:r>
          </a:p>
          <a:p>
            <a:pPr lvl="1"/>
            <a:r>
              <a:rPr lang="cs-CZ" dirty="0"/>
              <a:t>event. ruční vynášení dříví</a:t>
            </a:r>
          </a:p>
          <a:p>
            <a:r>
              <a:rPr lang="cs-CZ" dirty="0"/>
              <a:t>na výzvu předložení dokladu prokazujícího druh technologie a objem soustřeďovaného dříví v PSK (faktura, LHE, výrobní doklady)</a:t>
            </a:r>
          </a:p>
          <a:p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328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Podmínky poskytnutí příspěvku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2BACEE-67D1-49AD-BEA1-E0B0FCEB5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pozemky zařízeny schváleným LHP nebo platnou LHO</a:t>
            </a:r>
          </a:p>
          <a:p>
            <a:pPr lvl="1"/>
            <a:r>
              <a:rPr lang="cs-CZ" dirty="0"/>
              <a:t>podmínkou není protokolární převzetí výpisu LHO</a:t>
            </a:r>
          </a:p>
          <a:p>
            <a:r>
              <a:rPr lang="cs-CZ" dirty="0"/>
              <a:t>schválený LHP byl předán ÚHÚL se souhlasem k využití jeho dat pro potřeby státní správy lesů</a:t>
            </a:r>
          </a:p>
          <a:p>
            <a:r>
              <a:rPr lang="cs-CZ" dirty="0">
                <a:solidFill>
                  <a:srgbClr val="FF0000"/>
                </a:solidFill>
              </a:rPr>
              <a:t>v případě lesů zařízených LHP byly souhrnné údaje LHE vykázány elektronicky v modulu pro žadatele</a:t>
            </a:r>
          </a:p>
          <a:p>
            <a:r>
              <a:rPr lang="cs-CZ" dirty="0"/>
              <a:t>na výzvu se </a:t>
            </a:r>
            <a:r>
              <a:rPr lang="cs-CZ" dirty="0">
                <a:solidFill>
                  <a:srgbClr val="FF0000"/>
                </a:solidFill>
              </a:rPr>
              <a:t>předkládá LHE vedená v souladu s vyhláškou č. 202/2021 Sb.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nezávazný vzor pro vedení LHE vlastníky drobných lesů zde: </a:t>
            </a:r>
            <a:r>
              <a:rPr lang="cs-CZ" dirty="0">
                <a:solidFill>
                  <a:srgbClr val="FF0000"/>
                </a:solidFill>
                <a:hlinkClick r:id="rId2"/>
              </a:rPr>
              <a:t>vzor vedení LHE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886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Zdroje informací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2BACEE-67D1-49AD-BEA1-E0B0FCEB5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eagri.cz/</a:t>
            </a:r>
            <a:r>
              <a:rPr lang="cs-CZ" dirty="0" err="1">
                <a:hlinkClick r:id="rId2"/>
              </a:rPr>
              <a:t>prispevky</a:t>
            </a:r>
            <a:r>
              <a:rPr lang="cs-CZ" dirty="0">
                <a:hlinkClick r:id="rId2"/>
              </a:rPr>
              <a:t>-adaptace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zásady obou podprogramů</a:t>
            </a:r>
          </a:p>
          <a:p>
            <a:pPr lvl="1"/>
            <a:r>
              <a:rPr lang="cs-CZ" dirty="0"/>
              <a:t>příručky pro lesy zařízené LHP i lesy zařízené LHO</a:t>
            </a:r>
          </a:p>
          <a:p>
            <a:pPr lvl="1"/>
            <a:r>
              <a:rPr lang="cs-CZ" dirty="0"/>
              <a:t>odpovědi na nejčastější otázky</a:t>
            </a:r>
          </a:p>
          <a:p>
            <a:pPr lvl="1"/>
            <a:r>
              <a:rPr lang="cs-CZ" dirty="0"/>
              <a:t>vzor formuláře ohlášení</a:t>
            </a:r>
          </a:p>
          <a:p>
            <a:r>
              <a:rPr lang="cs-CZ" dirty="0"/>
              <a:t>článek v Lesnické práci 3/2022</a:t>
            </a:r>
          </a:p>
          <a:p>
            <a:r>
              <a:rPr lang="cs-CZ" dirty="0"/>
              <a:t>e-mail </a:t>
            </a:r>
            <a:r>
              <a:rPr lang="cs-CZ" dirty="0">
                <a:hlinkClick r:id="rId3"/>
              </a:rPr>
              <a:t>prispevky@mze.cz</a:t>
            </a:r>
            <a:endParaRPr lang="cs-CZ" dirty="0"/>
          </a:p>
          <a:p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94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Ohlášení žadatele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6543"/>
          </a:xfrm>
        </p:spPr>
        <p:txBody>
          <a:bodyPr/>
          <a:lstStyle/>
          <a:p>
            <a:r>
              <a:rPr lang="cs-CZ" dirty="0"/>
              <a:t>podání </a:t>
            </a:r>
            <a:r>
              <a:rPr lang="cs-CZ" dirty="0">
                <a:solidFill>
                  <a:srgbClr val="FF0000"/>
                </a:solidFill>
              </a:rPr>
              <a:t>před začátkem období, za které je příspěvek požadován</a:t>
            </a:r>
          </a:p>
          <a:p>
            <a:pPr lvl="1"/>
            <a:r>
              <a:rPr lang="cs-CZ" dirty="0"/>
              <a:t>pro rok 2022 možno podat až od 3. února</a:t>
            </a:r>
          </a:p>
          <a:p>
            <a:pPr lvl="1"/>
            <a:r>
              <a:rPr lang="cs-CZ" dirty="0"/>
              <a:t>pro další roky možno podat před koncem předchozího roku</a:t>
            </a:r>
          </a:p>
          <a:p>
            <a:r>
              <a:rPr lang="cs-CZ" dirty="0">
                <a:solidFill>
                  <a:srgbClr val="FF0000"/>
                </a:solidFill>
              </a:rPr>
              <a:t>jedno ohlášení platí pro celý lesní majetek žadatele na území jednoho kraje</a:t>
            </a:r>
          </a:p>
          <a:p>
            <a:r>
              <a:rPr lang="cs-CZ" dirty="0"/>
              <a:t>samostatné ohlášení bez souvislosti s ohlášením pro příspěvky poskytované podle nařízení vlády č. 30/2014 Sb.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AB8BB69-850E-4F42-898D-FA6C14DF2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193918"/>
            <a:ext cx="6430460" cy="265025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5454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Žádost o příspěvek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rmAutofit/>
          </a:bodyPr>
          <a:lstStyle/>
          <a:p>
            <a:r>
              <a:rPr lang="cs-CZ" dirty="0"/>
              <a:t>v následujícím roce </a:t>
            </a:r>
            <a:r>
              <a:rPr lang="cs-CZ" dirty="0">
                <a:solidFill>
                  <a:srgbClr val="FF0000"/>
                </a:solidFill>
              </a:rPr>
              <a:t>od 1. března do 31. května</a:t>
            </a:r>
          </a:p>
          <a:p>
            <a:r>
              <a:rPr lang="cs-CZ" dirty="0">
                <a:solidFill>
                  <a:srgbClr val="FF0000"/>
                </a:solidFill>
              </a:rPr>
              <a:t>za každý lesní hospodářský celek (LHC) samostatná žádost</a:t>
            </a:r>
          </a:p>
          <a:p>
            <a:pPr lvl="1"/>
            <a:r>
              <a:rPr lang="cs-CZ" dirty="0"/>
              <a:t>LHC na území více krajů:</a:t>
            </a:r>
          </a:p>
          <a:p>
            <a:pPr lvl="2"/>
            <a:r>
              <a:rPr lang="cs-CZ" dirty="0"/>
              <a:t>za každou část LHC (v jednotlivých krajích) samostatná žádost</a:t>
            </a:r>
          </a:p>
          <a:p>
            <a:pPr lvl="2"/>
            <a:r>
              <a:rPr lang="cs-CZ" dirty="0"/>
              <a:t>za každou část LHC (v jednotlivých krajích) se podmínky programu i sankce posuzují samostatně (nemají vliv na ostatní části LHC v jiných krajích)</a:t>
            </a:r>
          </a:p>
          <a:p>
            <a:r>
              <a:rPr lang="cs-CZ" dirty="0"/>
              <a:t>obsah žádosti:</a:t>
            </a:r>
          </a:p>
          <a:p>
            <a:pPr lvl="1"/>
            <a:r>
              <a:rPr lang="cs-CZ" dirty="0"/>
              <a:t>deklarace způsobilé výměry LHC</a:t>
            </a:r>
          </a:p>
          <a:p>
            <a:pPr lvl="1"/>
            <a:r>
              <a:rPr lang="cs-CZ" dirty="0"/>
              <a:t>údaje o provedené těžbě a obnově porostů z lesní hospodářské evidence (LHE)</a:t>
            </a:r>
          </a:p>
          <a:p>
            <a:pPr lvl="1"/>
            <a:r>
              <a:rPr lang="cs-CZ" dirty="0"/>
              <a:t>vazba na elektronicky odevzdaný výkaz LHE (v případě LHP)</a:t>
            </a:r>
          </a:p>
          <a:p>
            <a:r>
              <a:rPr lang="cs-CZ" dirty="0">
                <a:solidFill>
                  <a:srgbClr val="FF0000"/>
                </a:solidFill>
              </a:rPr>
              <a:t>zahájení administrace a výplaty žádostí od 2. pololetí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20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Sazba a plocha podpory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sazba </a:t>
            </a:r>
            <a:r>
              <a:rPr lang="cs-CZ" dirty="0">
                <a:solidFill>
                  <a:srgbClr val="FF0000"/>
                </a:solidFill>
              </a:rPr>
              <a:t>4,22 Kč/ha/den</a:t>
            </a:r>
            <a:r>
              <a:rPr lang="cs-CZ" dirty="0"/>
              <a:t> (1 540 Kč/ha/rok)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v roce 2022 max. 1 401 Kč/ha/rok</a:t>
            </a:r>
            <a:r>
              <a:rPr lang="cs-CZ" dirty="0"/>
              <a:t> (spuštění programu od 3. 2.)</a:t>
            </a:r>
          </a:p>
          <a:p>
            <a:r>
              <a:rPr lang="cs-CZ" dirty="0"/>
              <a:t>počet kalendářních dnů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od podání ohlášení</a:t>
            </a:r>
            <a:r>
              <a:rPr lang="cs-CZ" dirty="0"/>
              <a:t> (v roce 2022 nejdříve od 3. 2. 2022) </a:t>
            </a:r>
            <a:r>
              <a:rPr lang="cs-CZ" dirty="0">
                <a:solidFill>
                  <a:srgbClr val="FF0000"/>
                </a:solidFill>
              </a:rPr>
              <a:t>do konce kalendářního roku</a:t>
            </a:r>
          </a:p>
          <a:p>
            <a:pPr lvl="2"/>
            <a:r>
              <a:rPr lang="cs-CZ" dirty="0"/>
              <a:t>podání ohlášení = den, kdy ohlášení obdržel krajský úřad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po které měl žadatel práva a povinnosti vlastníka lesa</a:t>
            </a:r>
          </a:p>
          <a:p>
            <a:r>
              <a:rPr lang="cs-CZ" dirty="0"/>
              <a:t>plocha podpory</a:t>
            </a:r>
          </a:p>
          <a:p>
            <a:pPr lvl="1"/>
            <a:r>
              <a:rPr lang="cs-CZ" dirty="0"/>
              <a:t>výměra lesního hospodářského celku (PUPFL)</a:t>
            </a:r>
          </a:p>
          <a:p>
            <a:pPr lvl="1"/>
            <a:r>
              <a:rPr lang="cs-CZ" dirty="0"/>
              <a:t>bez lesů na území národních parků a jejich ochranných pásem</a:t>
            </a:r>
          </a:p>
          <a:p>
            <a:pPr lvl="1"/>
            <a:r>
              <a:rPr lang="cs-CZ" dirty="0"/>
              <a:t>bez pozemků odňatých plnění funkcí lesa</a:t>
            </a:r>
          </a:p>
          <a:p>
            <a:r>
              <a:rPr lang="cs-CZ" dirty="0">
                <a:solidFill>
                  <a:srgbClr val="FF0000"/>
                </a:solidFill>
              </a:rPr>
              <a:t>snížení podpory </a:t>
            </a:r>
            <a:r>
              <a:rPr lang="cs-CZ" dirty="0"/>
              <a:t>(na úrovni porostní skupiny)</a:t>
            </a:r>
          </a:p>
          <a:p>
            <a:pPr lvl="1"/>
            <a:r>
              <a:rPr lang="cs-CZ" dirty="0"/>
              <a:t>o požadovanou výši náhrady od AOPK </a:t>
            </a:r>
            <a:r>
              <a:rPr lang="cs-CZ" dirty="0">
                <a:solidFill>
                  <a:srgbClr val="FF0000"/>
                </a:solidFill>
              </a:rPr>
              <a:t>za ponechání stromů do jejich rozpadu</a:t>
            </a:r>
          </a:p>
          <a:p>
            <a:pPr lvl="1"/>
            <a:r>
              <a:rPr lang="cs-CZ" dirty="0"/>
              <a:t>o požadovanou výši náhrady od AOPK </a:t>
            </a:r>
            <a:r>
              <a:rPr lang="cs-CZ" dirty="0">
                <a:solidFill>
                  <a:srgbClr val="FF0000"/>
                </a:solidFill>
              </a:rPr>
              <a:t>za ponechání ležícího dříví po těžbě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761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Poznámky k výpočtu plochy podpory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rmAutofit/>
          </a:bodyPr>
          <a:lstStyle/>
          <a:p>
            <a:r>
              <a:rPr lang="cs-CZ" dirty="0"/>
              <a:t>do plochy podpory automaticky vstupují </a:t>
            </a:r>
            <a:r>
              <a:rPr lang="cs-CZ" dirty="0">
                <a:solidFill>
                  <a:srgbClr val="FF0000"/>
                </a:solidFill>
              </a:rPr>
              <a:t>lesy ochranné</a:t>
            </a:r>
            <a:r>
              <a:rPr lang="cs-CZ" dirty="0"/>
              <a:t> a </a:t>
            </a:r>
            <a:r>
              <a:rPr lang="cs-CZ" dirty="0">
                <a:solidFill>
                  <a:srgbClr val="FF0000"/>
                </a:solidFill>
              </a:rPr>
              <a:t>vybrané subkategorie lesů zvláštního určení</a:t>
            </a:r>
          </a:p>
          <a:p>
            <a:pPr lvl="1"/>
            <a:r>
              <a:rPr lang="cs-CZ" dirty="0"/>
              <a:t>lesy v pásmech hygienické ochrany vodních zdrojů I. stupně</a:t>
            </a:r>
          </a:p>
          <a:p>
            <a:pPr lvl="1"/>
            <a:r>
              <a:rPr lang="cs-CZ" dirty="0"/>
              <a:t>lesy ve zvláště chráněných územích (I. zóny CHKO, NPR, NPP, PR a PP)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za tyto lesy se do žádosti nevykazují údaje o obnově a těžbě lesních porostů</a:t>
            </a:r>
          </a:p>
          <a:p>
            <a:r>
              <a:rPr lang="cs-CZ" dirty="0"/>
              <a:t>plocha podpory </a:t>
            </a:r>
            <a:r>
              <a:rPr lang="cs-CZ" dirty="0">
                <a:solidFill>
                  <a:srgbClr val="FF0000"/>
                </a:solidFill>
              </a:rPr>
              <a:t>se v případě neplnění podmínek programu snižuje</a:t>
            </a:r>
          </a:p>
          <a:p>
            <a:pPr lvl="1"/>
            <a:r>
              <a:rPr lang="cs-CZ" dirty="0"/>
              <a:t>u podmínek 1, 4 a 5 </a:t>
            </a:r>
            <a:r>
              <a:rPr lang="cs-CZ" dirty="0">
                <a:solidFill>
                  <a:srgbClr val="FF0000"/>
                </a:solidFill>
              </a:rPr>
              <a:t>o výměru LHC za daný rok</a:t>
            </a:r>
          </a:p>
          <a:p>
            <a:pPr lvl="1"/>
            <a:r>
              <a:rPr lang="cs-CZ" dirty="0"/>
              <a:t>u podmínek 2 a 3 </a:t>
            </a:r>
            <a:r>
              <a:rPr lang="cs-CZ" dirty="0">
                <a:solidFill>
                  <a:srgbClr val="FF0000"/>
                </a:solidFill>
              </a:rPr>
              <a:t>o výměru porostní skupiny (PSK) za daný rok i roky následující</a:t>
            </a:r>
          </a:p>
          <a:p>
            <a:pPr lvl="2"/>
            <a:r>
              <a:rPr lang="cs-CZ" dirty="0"/>
              <a:t>do konce programu „adaptace“, nebo</a:t>
            </a:r>
          </a:p>
          <a:p>
            <a:pPr lvl="2"/>
            <a:r>
              <a:rPr lang="cs-CZ" dirty="0"/>
              <a:t>do konce platnosti LHPO, pokud nastane dříve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646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Vstupní podmínky pro podání žádosti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požadovaná výše příspěvku min. 1 000 Kč</a:t>
            </a:r>
          </a:p>
          <a:p>
            <a:pPr lvl="1"/>
            <a:r>
              <a:rPr lang="cs-CZ" dirty="0"/>
              <a:t>při podpoře max. 1 401 Kč/ha (2022) nutná výměra lesa min. 0,72 ha</a:t>
            </a:r>
          </a:p>
          <a:p>
            <a:r>
              <a:rPr lang="cs-CZ" dirty="0">
                <a:solidFill>
                  <a:srgbClr val="FF0000"/>
                </a:solidFill>
              </a:rPr>
              <a:t>na LHC alespoň v 1 porostní skupině provedena</a:t>
            </a:r>
            <a:r>
              <a:rPr lang="cs-CZ" dirty="0"/>
              <a:t> (vykázána) </a:t>
            </a:r>
            <a:r>
              <a:rPr lang="cs-CZ" dirty="0">
                <a:solidFill>
                  <a:srgbClr val="FF0000"/>
                </a:solidFill>
              </a:rPr>
              <a:t>obnova lesního porostu nebo úmyslná/nahodilá těžba porostu staršího 60 let</a:t>
            </a:r>
            <a:r>
              <a:rPr lang="cs-CZ" dirty="0"/>
              <a:t> (nižší věková hranice pro topolové porosty, porosty přípravných dřevin a pro pařeziny)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4E24832F-0174-4626-B3E3-7F7F70743F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475820"/>
              </p:ext>
            </p:extLst>
          </p:nvPr>
        </p:nvGraphicFramePr>
        <p:xfrm>
          <a:off x="1590040" y="3717032"/>
          <a:ext cx="596392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6582">
                  <a:extLst>
                    <a:ext uri="{9D8B030D-6E8A-4147-A177-3AD203B41FA5}">
                      <a16:colId xmlns:a16="http://schemas.microsoft.com/office/drawing/2014/main" val="921648741"/>
                    </a:ext>
                  </a:extLst>
                </a:gridCol>
                <a:gridCol w="1815338">
                  <a:extLst>
                    <a:ext uri="{9D8B030D-6E8A-4147-A177-3AD203B41FA5}">
                      <a16:colId xmlns:a16="http://schemas.microsoft.com/office/drawing/2014/main" val="138292359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633685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vykázána obnova</a:t>
                      </a:r>
                    </a:p>
                    <a:p>
                      <a:pPr algn="ctr"/>
                      <a:r>
                        <a:rPr lang="cs-CZ" dirty="0"/>
                        <a:t>(přirozená či umělá)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provedena těžba</a:t>
                      </a:r>
                    </a:p>
                    <a:p>
                      <a:pPr algn="ctr"/>
                      <a:r>
                        <a:rPr lang="cs-CZ" dirty="0"/>
                        <a:t> </a:t>
                      </a:r>
                      <a:r>
                        <a:rPr lang="cs-CZ" dirty="0">
                          <a:sym typeface="Symbol" panose="05050102010706020507" pitchFamily="18" charset="2"/>
                        </a:rPr>
                        <a:t>60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nárok na</a:t>
                      </a:r>
                    </a:p>
                    <a:p>
                      <a:pPr algn="ctr"/>
                      <a:r>
                        <a:rPr lang="cs-CZ" dirty="0"/>
                        <a:t>příspěvek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06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541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ano (min. 1 PSK)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768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ano (min. 1 PSK)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9914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ano (min. 1 PSK)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ano (min. 1 PSK)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8104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25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Požadavky programu na způsob hospodaření</a:t>
            </a:r>
            <a:br>
              <a:rPr lang="cs-CZ" dirty="0"/>
            </a:br>
            <a:r>
              <a:rPr lang="cs-CZ" dirty="0"/>
              <a:t>(obnovu a těžbu lesních porostů)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požadavek menších holin z mýtní úmyslné těžby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požadavek druhově pestřejší obnovy lesních porostů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požadavek ponechání dřeva k zetlení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požadavek využívání potenciálu přirozené obnovy</a:t>
            </a:r>
            <a:r>
              <a:rPr lang="cs-CZ" dirty="0">
                <a:solidFill>
                  <a:srgbClr val="FF0000"/>
                </a:solidFill>
              </a:rPr>
              <a:t> – platí jen pro lesy zařízené LHP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požadavek šetrnějšího způsobu soustřeďování dříví</a:t>
            </a:r>
            <a:r>
              <a:rPr lang="cs-CZ" dirty="0">
                <a:solidFill>
                  <a:srgbClr val="FF0000"/>
                </a:solidFill>
              </a:rPr>
              <a:t> – platí jen pro lesy zařízené LHP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487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1. Požadavek menších holin z mýtní úmyslné těžby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průměrná roční velikost holin z mýtních úmyslných těžeb na LHC nepřesahuje</a:t>
            </a:r>
          </a:p>
          <a:p>
            <a:pPr lvl="1"/>
            <a:r>
              <a:rPr lang="cs-CZ" dirty="0"/>
              <a:t>0,50 ha v PSK borového a dubového hospodářství, ani</a:t>
            </a:r>
          </a:p>
          <a:p>
            <a:pPr lvl="1"/>
            <a:r>
              <a:rPr lang="cs-CZ" dirty="0"/>
              <a:t>0,30 ha v PSK mimo borové a dubové hospodářství</a:t>
            </a:r>
          </a:p>
          <a:p>
            <a:pPr lvl="2"/>
            <a:r>
              <a:rPr lang="cs-CZ" dirty="0"/>
              <a:t>borové a dubové hospodářství: CHS 13, 19, 21 až 27 a dále PSK borového a dubového porostního typu mimo tyto CHS</a:t>
            </a:r>
          </a:p>
          <a:p>
            <a:r>
              <a:rPr lang="cs-CZ" dirty="0">
                <a:solidFill>
                  <a:srgbClr val="FF0000"/>
                </a:solidFill>
              </a:rPr>
              <a:t>pokud</a:t>
            </a:r>
            <a:r>
              <a:rPr lang="cs-CZ" dirty="0"/>
              <a:t> při mýtní úmyslné těžbě </a:t>
            </a:r>
            <a:r>
              <a:rPr lang="cs-CZ" dirty="0">
                <a:solidFill>
                  <a:srgbClr val="FF0000"/>
                </a:solidFill>
              </a:rPr>
              <a:t>nevznikla holina, do výpočtu </a:t>
            </a:r>
            <a:r>
              <a:rPr lang="cs-CZ" dirty="0"/>
              <a:t>se těžební plocha </a:t>
            </a:r>
            <a:r>
              <a:rPr lang="cs-CZ" dirty="0">
                <a:solidFill>
                  <a:srgbClr val="FF0000"/>
                </a:solidFill>
              </a:rPr>
              <a:t>započítá svým počtem a nulovou plochou</a:t>
            </a:r>
          </a:p>
          <a:p>
            <a:r>
              <a:rPr lang="cs-CZ" dirty="0">
                <a:solidFill>
                  <a:srgbClr val="FF0000"/>
                </a:solidFill>
              </a:rPr>
              <a:t>pokud</a:t>
            </a:r>
            <a:r>
              <a:rPr lang="cs-CZ" dirty="0"/>
              <a:t> dříví z mýtní úmyslné těžby bylo </a:t>
            </a:r>
            <a:r>
              <a:rPr lang="cs-CZ" dirty="0">
                <a:solidFill>
                  <a:srgbClr val="FF0000"/>
                </a:solidFill>
              </a:rPr>
              <a:t>soustřeďováno lanovkou</a:t>
            </a:r>
            <a:r>
              <a:rPr lang="cs-CZ" dirty="0"/>
              <a:t>, těžební plocha se </a:t>
            </a:r>
            <a:r>
              <a:rPr lang="cs-CZ" dirty="0">
                <a:solidFill>
                  <a:srgbClr val="FF0000"/>
                </a:solidFill>
              </a:rPr>
              <a:t>do výpočtu vůbec nezapočítá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22827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z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Prezentace_mze OLD</Template>
  <TotalTime>194</TotalTime>
  <Words>1833</Words>
  <Application>Microsoft Office PowerPoint</Application>
  <PresentationFormat>Předvádění na obrazovce (4:3)</PresentationFormat>
  <Paragraphs>228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Arial</vt:lpstr>
      <vt:lpstr>Calibri</vt:lpstr>
      <vt:lpstr>Cambria Math</vt:lpstr>
      <vt:lpstr>Symbol</vt:lpstr>
      <vt:lpstr>Prezentace_mze</vt:lpstr>
      <vt:lpstr>2_Vlastní návrh</vt:lpstr>
      <vt:lpstr>1_Vlastní návrh</vt:lpstr>
      <vt:lpstr>Vlastní návrh</vt:lpstr>
      <vt:lpstr>Příspěvek na podporu adaptace lesních ekosystémů na klimatickou změnu (program Tn)</vt:lpstr>
      <vt:lpstr>Základní informace</vt:lpstr>
      <vt:lpstr>Ohlášení žadatele</vt:lpstr>
      <vt:lpstr>Žádost o příspěvek</vt:lpstr>
      <vt:lpstr>Sazba a plocha podpory</vt:lpstr>
      <vt:lpstr>Poznámky k výpočtu plochy podpory</vt:lpstr>
      <vt:lpstr>Vstupní podmínky pro podání žádosti</vt:lpstr>
      <vt:lpstr>Požadavky programu na způsob hospodaření (obnovu a těžbu lesních porostů)</vt:lpstr>
      <vt:lpstr>1. Požadavek menších holin z mýtní úmyslné těžby</vt:lpstr>
      <vt:lpstr>1. Požadavek menších holin z mýtní úmyslné těžby</vt:lpstr>
      <vt:lpstr>1. Požadavek menších holin z mýtní úmyslné těžby</vt:lpstr>
      <vt:lpstr>1. Požadavek menších holin z mýtní úmyslné těžby</vt:lpstr>
      <vt:lpstr>2. Požadavek druhově pestřejší obnovy</vt:lpstr>
      <vt:lpstr>2. Požadavek druhově pestřejší obnovy</vt:lpstr>
      <vt:lpstr>2. Požadavek druhově pestřejší obnovy</vt:lpstr>
      <vt:lpstr>2. Požadavek druhově pestřejší obnovy</vt:lpstr>
      <vt:lpstr>3. Požadavek ponechání dřeva k zetlení</vt:lpstr>
      <vt:lpstr>3. Požadavek ponechání dřeva k zetlení</vt:lpstr>
      <vt:lpstr>4. Požadavek využívání potenciálu přirozené obnovy</vt:lpstr>
      <vt:lpstr>5. Požadavek šetrnějšího způsobu soustřeďování dříví</vt:lpstr>
      <vt:lpstr>Podmínky poskytnutí příspěvku</vt:lpstr>
      <vt:lpstr>Zdroje informací</vt:lpstr>
    </vt:vector>
  </TitlesOfParts>
  <Company>MZe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Smejkal Tomáš</dc:creator>
  <cp:lastModifiedBy>Smejkal Tomáš</cp:lastModifiedBy>
  <cp:revision>24</cp:revision>
  <dcterms:created xsi:type="dcterms:W3CDTF">2022-04-11T06:55:47Z</dcterms:created>
  <dcterms:modified xsi:type="dcterms:W3CDTF">2022-04-13T06:12:24Z</dcterms:modified>
</cp:coreProperties>
</file>