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90" r:id="rId3"/>
    <p:sldId id="394" r:id="rId4"/>
    <p:sldId id="380" r:id="rId5"/>
    <p:sldId id="378" r:id="rId6"/>
    <p:sldId id="399" r:id="rId7"/>
    <p:sldId id="404" r:id="rId8"/>
    <p:sldId id="376" r:id="rId9"/>
    <p:sldId id="408" r:id="rId10"/>
    <p:sldId id="407" r:id="rId11"/>
    <p:sldId id="375" r:id="rId12"/>
    <p:sldId id="389" r:id="rId13"/>
  </p:sldIdLst>
  <p:sldSz cx="9144000" cy="6858000" type="screen4x3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237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015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-1734" y="-96"/>
      </p:cViewPr>
      <p:guideLst>
        <p:guide orient="horz" pos="2237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6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589899997345398"/>
          <c:y val="0.12768716978539507"/>
          <c:w val="0.52158773662983171"/>
          <c:h val="0.67226862743901261"/>
        </c:manualLayout>
      </c:layout>
      <c:doughnutChart>
        <c:varyColors val="1"/>
        <c:ser>
          <c:idx val="0"/>
          <c:order val="0"/>
          <c:explosion val="1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10416374050771122"/>
                  <c:y val="-9.71108476758515E-2"/>
                </c:manualLayout>
              </c:layout>
              <c:tx>
                <c:rich>
                  <a:bodyPr/>
                  <a:lstStyle/>
                  <a:p>
                    <a:r>
                      <a:rPr lang="cs-CZ" sz="1200" b="1" noProof="0" smtClean="0">
                        <a:solidFill>
                          <a:schemeClr val="tx1"/>
                        </a:solidFill>
                      </a:rPr>
                      <a:t>Kultura a společná  identita</a:t>
                    </a:r>
                    <a:r>
                      <a:rPr lang="cs-CZ" sz="1200" b="1" noProof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cs-CZ" sz="1200" b="1" noProof="0" smtClean="0">
                        <a:solidFill>
                          <a:schemeClr val="tx1"/>
                        </a:solidFill>
                      </a:rPr>
                      <a:t>32 %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5519199093895805"/>
                  <c:y val="7.3783117812360188E-2"/>
                </c:manualLayout>
              </c:layout>
              <c:tx>
                <c:rich>
                  <a:bodyPr/>
                  <a:lstStyle/>
                  <a:p>
                    <a:r>
                      <a:rPr lang="cs-CZ" sz="1200" b="1" noProof="0" smtClean="0">
                        <a:solidFill>
                          <a:schemeClr val="tx1"/>
                        </a:solidFill>
                      </a:rPr>
                      <a:t>Vzdělávání a budování kapacit</a:t>
                    </a:r>
                    <a:r>
                      <a:rPr lang="cs-CZ" sz="1200" b="1" noProof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cs-CZ" sz="1200" b="1" noProof="0" smtClean="0">
                        <a:solidFill>
                          <a:schemeClr val="tx1"/>
                        </a:solidFill>
                      </a:rPr>
                      <a:t>25 %</a:t>
                    </a:r>
                    <a:endParaRPr lang="en-US" sz="1400" b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1214854054297891"/>
                  <c:y val="0.14477596245060773"/>
                </c:manualLayout>
              </c:layout>
              <c:tx>
                <c:rich>
                  <a:bodyPr/>
                  <a:lstStyle/>
                  <a:p>
                    <a:r>
                      <a:rPr lang="cs-CZ" sz="1200" b="1" noProof="0" smtClean="0">
                        <a:solidFill>
                          <a:schemeClr val="tx1"/>
                        </a:solidFill>
                      </a:rPr>
                      <a:t>Veřejná</a:t>
                    </a:r>
                    <a:r>
                      <a:rPr lang="cs-CZ" sz="1200" b="1" baseline="0" noProof="0" smtClean="0">
                        <a:solidFill>
                          <a:schemeClr val="tx1"/>
                        </a:solidFill>
                      </a:rPr>
                      <a:t> politika a institucionální partnerství </a:t>
                    </a:r>
                    <a:br>
                      <a:rPr lang="cs-CZ" sz="1200" b="1" baseline="0" noProof="0" smtClean="0">
                        <a:solidFill>
                          <a:schemeClr val="tx1"/>
                        </a:solidFill>
                      </a:rPr>
                    </a:br>
                    <a:r>
                      <a:rPr lang="cs-CZ" sz="1200" b="1" noProof="0" smtClean="0">
                        <a:solidFill>
                          <a:schemeClr val="tx1"/>
                        </a:solidFill>
                      </a:rPr>
                      <a:t>15 %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21912847659346296"/>
                  <c:y val="8.096918694648457E-2"/>
                </c:manualLayout>
              </c:layout>
              <c:tx>
                <c:rich>
                  <a:bodyPr/>
                  <a:lstStyle/>
                  <a:p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Inovace, výzkum a vývoj, podnikání</a:t>
                    </a:r>
                    <a:r>
                      <a:rPr lang="cs-CZ" sz="1200" b="1" noProof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8 %</a:t>
                    </a:r>
                    <a:endParaRPr lang="en-US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25879402567958221"/>
                  <c:y val="-4.4444387060667848E-2"/>
                </c:manualLayout>
              </c:layout>
              <c:tx>
                <c:rich>
                  <a:bodyPr/>
                  <a:lstStyle/>
                  <a:p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Demokratické</a:t>
                    </a:r>
                    <a:r>
                      <a:rPr lang="cs-CZ" sz="1200" b="1" baseline="0" noProof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hodnoty a média</a:t>
                    </a:r>
                    <a:r>
                      <a:rPr lang="cs-CZ" sz="1200" b="1" noProof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7 %</a:t>
                    </a:r>
                    <a:endParaRPr lang="en-US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1173074484884958"/>
                  <c:y val="-0.14267257967382435"/>
                </c:manualLayout>
              </c:layout>
              <c:tx>
                <c:rich>
                  <a:bodyPr/>
                  <a:lstStyle/>
                  <a:p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Regionální rozvoj, životní</a:t>
                    </a:r>
                    <a:r>
                      <a:rPr lang="cs-CZ" sz="1200" b="1" baseline="0" noProof="0" dirty="0" smtClean="0">
                        <a:solidFill>
                          <a:schemeClr val="tx1"/>
                        </a:solidFill>
                      </a:rPr>
                      <a:t> prostředí a turismus</a:t>
                    </a:r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
7 %</a:t>
                    </a:r>
                    <a:endParaRPr lang="en-US" sz="1400" b="0" noProof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1.2472424756376142E-2"/>
                  <c:y val="-0.20292885752395995"/>
                </c:manualLayout>
              </c:layout>
              <c:tx>
                <c:rich>
                  <a:bodyPr/>
                  <a:lstStyle/>
                  <a:p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Sociální rozvoj</a:t>
                    </a:r>
                    <a:r>
                      <a:rPr lang="cs-CZ" sz="1200" b="1" noProof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cs-CZ" sz="1200" b="1" noProof="0" dirty="0" smtClean="0">
                        <a:solidFill>
                          <a:schemeClr val="tx1"/>
                        </a:solidFill>
                      </a:rPr>
                      <a:t>6 %</a:t>
                    </a:r>
                    <a:endParaRPr lang="en-US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lang="cs-CZ" sz="1200" b="1" noProof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Sheet1!$G$32:$G$38</c:f>
              <c:strCache>
                <c:ptCount val="7"/>
                <c:pt idx="0">
                  <c:v>Culture and common identity</c:v>
                </c:pt>
                <c:pt idx="1">
                  <c:v>Education and capacity building</c:v>
                </c:pt>
                <c:pt idx="2">
                  <c:v>Public policy and institutional partnerships</c:v>
                </c:pt>
                <c:pt idx="3">
                  <c:v>Innovation, R&amp;D, entrepreneurship</c:v>
                </c:pt>
                <c:pt idx="4">
                  <c:v>Democratic values and the media</c:v>
                </c:pt>
                <c:pt idx="5">
                  <c:v>Regional development, environment and tourism</c:v>
                </c:pt>
                <c:pt idx="6">
                  <c:v>Social development</c:v>
                </c:pt>
              </c:strCache>
            </c:strRef>
          </c:cat>
          <c:val>
            <c:numRef>
              <c:f>Sheet1!$H$32:$H$38</c:f>
              <c:numCache>
                <c:formatCode>#,##0</c:formatCode>
                <c:ptCount val="7"/>
                <c:pt idx="0">
                  <c:v>30198263</c:v>
                </c:pt>
                <c:pt idx="1">
                  <c:v>23352586</c:v>
                </c:pt>
                <c:pt idx="2">
                  <c:v>14002206</c:v>
                </c:pt>
                <c:pt idx="3">
                  <c:v>7544652</c:v>
                </c:pt>
                <c:pt idx="4">
                  <c:v>6432591</c:v>
                </c:pt>
                <c:pt idx="5">
                  <c:v>6066130</c:v>
                </c:pt>
                <c:pt idx="6">
                  <c:v>5933420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/>
          <a:lstStyle>
            <a:lvl1pPr algn="l">
              <a:defRPr sz="1300"/>
            </a:lvl1pPr>
          </a:lstStyle>
          <a:p>
            <a:r>
              <a:rPr lang="en-US" smtClean="0"/>
              <a:t>Podgorica, Sept. 19, 2014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8" y="2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3103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8" y="6743103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 anchor="b"/>
          <a:lstStyle>
            <a:lvl1pPr algn="r">
              <a:defRPr sz="1300"/>
            </a:lvl1pPr>
          </a:lstStyle>
          <a:p>
            <a:fld id="{4C4F5471-B06F-4957-A460-2BA807321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145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/>
          <a:lstStyle>
            <a:lvl1pPr algn="l">
              <a:defRPr sz="1300"/>
            </a:lvl1pPr>
          </a:lstStyle>
          <a:p>
            <a:r>
              <a:rPr lang="en-US" smtClean="0"/>
              <a:t>Podgorica, Sept. 19, 2014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8" y="2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533400"/>
            <a:ext cx="3544887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1" tIns="49512" rIns="99021" bIns="495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2171"/>
            <a:ext cx="8187690" cy="3194685"/>
          </a:xfrm>
          <a:prstGeom prst="rect">
            <a:avLst/>
          </a:prstGeom>
        </p:spPr>
        <p:txBody>
          <a:bodyPr vert="horz" lIns="99021" tIns="49512" rIns="99021" bIns="495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3103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8" y="6743103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 anchor="b"/>
          <a:lstStyle>
            <a:lvl1pPr algn="r">
              <a:defRPr sz="1300"/>
            </a:lvl1pPr>
          </a:lstStyle>
          <a:p>
            <a:fld id="{62EF032C-96F9-4FF2-AF22-15A905822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64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11863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0400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9698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84180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9698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6520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1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4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3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1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4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5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p.visegradfund.org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my.visegradfund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ykora@visegradfund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X:\ASSESSMENT_2000-2014\PPT 2016 matrix\V4_PPT_footer_visegrad-f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12192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Podpora nápadů na udržitelnou </a:t>
            </a:r>
            <a:br>
              <a:rPr 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regionální spolupráci ve střední Evropě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6400800"/>
            <a:ext cx="457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  <a:latin typeface="+mj-lt"/>
              </a:rPr>
              <a:t>Jihlava, 15. ledna 2020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2" descr="C:\Users\pavlik\Desktop\NEW IDENTITY\visegrad_fund_logopack2016\visegrad_fund_logo_web\visegrad_fund_logo_web\visegrad_fund_logo_blue_800p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011"/>
            <a:ext cx="281338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ogo_V4_RE_pantone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0129"/>
            <a:ext cx="238125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85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Jak postupovat?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 lvl="0"/>
            <a:r>
              <a:rPr lang="cs-CZ" sz="2200" b="1" dirty="0" smtClean="0"/>
              <a:t>nápad </a:t>
            </a:r>
            <a:r>
              <a:rPr lang="cs-CZ" sz="2200" b="1" dirty="0"/>
              <a:t>na projekt</a:t>
            </a:r>
            <a:r>
              <a:rPr lang="pl-PL" sz="2200" dirty="0"/>
              <a:t> – </a:t>
            </a:r>
            <a:r>
              <a:rPr lang="cs-CZ" sz="2200" dirty="0"/>
              <a:t>rámcový rozsah, rozpočet</a:t>
            </a:r>
            <a:r>
              <a:rPr lang="pl-PL" sz="2200" dirty="0"/>
              <a:t>…</a:t>
            </a:r>
            <a:endParaRPr lang="en-US" sz="2200" dirty="0"/>
          </a:p>
          <a:p>
            <a:pPr lvl="0"/>
            <a:r>
              <a:rPr lang="cs-CZ" sz="2200" b="1" dirty="0" smtClean="0"/>
              <a:t>hledání partnerů</a:t>
            </a:r>
            <a:r>
              <a:rPr lang="cs-CZ" sz="2200" dirty="0" smtClean="0"/>
              <a:t> v regionu </a:t>
            </a:r>
            <a:r>
              <a:rPr lang="pl-PL" sz="2200" dirty="0" smtClean="0"/>
              <a:t>(tj</a:t>
            </a:r>
            <a:r>
              <a:rPr lang="pl-PL" sz="2200" dirty="0" smtClean="0"/>
              <a:t>. </a:t>
            </a:r>
            <a:r>
              <a:rPr lang="pl-PL" sz="2200" u="sng" dirty="0" err="1" smtClean="0"/>
              <a:t>CZ</a:t>
            </a:r>
            <a:r>
              <a:rPr lang="pl-PL" sz="2200" dirty="0" smtClean="0"/>
              <a:t> </a:t>
            </a:r>
            <a:r>
              <a:rPr lang="pl-PL" sz="2200" dirty="0"/>
              <a:t>+ min. 2, </a:t>
            </a:r>
            <a:r>
              <a:rPr lang="cs-CZ" sz="2200" dirty="0"/>
              <a:t>nejlépe</a:t>
            </a:r>
            <a:r>
              <a:rPr lang="pl-PL" sz="2200" dirty="0"/>
              <a:t> 3</a:t>
            </a:r>
            <a:r>
              <a:rPr lang="pl-PL" sz="2200" dirty="0" smtClean="0"/>
              <a:t>):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u="sng" dirty="0" smtClean="0">
                <a:hlinkClick r:id="rId3"/>
              </a:rPr>
              <a:t>http</a:t>
            </a:r>
            <a:r>
              <a:rPr lang="en-US" sz="2200" u="sng" dirty="0">
                <a:hlinkClick r:id="rId3"/>
              </a:rPr>
              <a:t>://map.visegradfund.org/</a:t>
            </a:r>
            <a:r>
              <a:rPr lang="en-US" sz="2200" dirty="0"/>
              <a:t>  </a:t>
            </a:r>
          </a:p>
          <a:p>
            <a:pPr lvl="0"/>
            <a:r>
              <a:rPr lang="cs-CZ" sz="2200" b="1" dirty="0" smtClean="0"/>
              <a:t>příprava </a:t>
            </a:r>
            <a:r>
              <a:rPr lang="cs-CZ" sz="2200" b="1" dirty="0"/>
              <a:t>přihlášky </a:t>
            </a:r>
            <a:r>
              <a:rPr lang="cs-CZ" sz="2200" dirty="0" smtClean="0"/>
              <a:t>pouze on-line</a:t>
            </a:r>
            <a:r>
              <a:rPr lang="en-US" sz="2200" dirty="0" smtClean="0"/>
              <a:t>:</a:t>
            </a:r>
            <a:br>
              <a:rPr lang="en-US" sz="2200" dirty="0" smtClean="0"/>
            </a:br>
            <a:r>
              <a:rPr lang="en-US" sz="2200" u="sng" dirty="0" smtClean="0">
                <a:hlinkClick r:id="rId4"/>
              </a:rPr>
              <a:t>http</a:t>
            </a:r>
            <a:r>
              <a:rPr lang="en-US" sz="2200" u="sng" dirty="0">
                <a:hlinkClick r:id="rId4"/>
              </a:rPr>
              <a:t>://</a:t>
            </a:r>
            <a:r>
              <a:rPr lang="cs-CZ" sz="2200" u="sng" dirty="0">
                <a:hlinkClick r:id="rId4"/>
              </a:rPr>
              <a:t>my</a:t>
            </a:r>
            <a:r>
              <a:rPr lang="en-US" sz="2200" u="sng" dirty="0">
                <a:hlinkClick r:id="rId4"/>
              </a:rPr>
              <a:t>.visegradfund.org/</a:t>
            </a:r>
            <a:r>
              <a:rPr lang="en-US" sz="2200" dirty="0"/>
              <a:t> </a:t>
            </a:r>
            <a:endParaRPr lang="cs-CZ" sz="2200" dirty="0" smtClean="0"/>
          </a:p>
          <a:p>
            <a:pPr lvl="0"/>
            <a:r>
              <a:rPr lang="cs-CZ" sz="2200" b="1" dirty="0" smtClean="0"/>
              <a:t>konzultace záměru</a:t>
            </a:r>
            <a:br>
              <a:rPr lang="cs-CZ" sz="2200" b="1" dirty="0" smtClean="0"/>
            </a:b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(nejpozději </a:t>
            </a:r>
            <a:r>
              <a:rPr lang="cs-CZ" sz="1800" u="sng" dirty="0" smtClean="0">
                <a:solidFill>
                  <a:schemeClr val="bg1">
                    <a:lumMod val="50000"/>
                  </a:schemeClr>
                </a:solidFill>
              </a:rPr>
              <a:t>2 týdny před uzávěrkou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800" b="1" dirty="0"/>
          </a:p>
          <a:p>
            <a:pPr lvl="0"/>
            <a:r>
              <a:rPr lang="cs-CZ" sz="2200" b="1" dirty="0" smtClean="0"/>
              <a:t>odeslání </a:t>
            </a:r>
            <a:r>
              <a:rPr lang="cs-CZ" sz="2200" b="1" dirty="0"/>
              <a:t>na </a:t>
            </a:r>
            <a:r>
              <a:rPr lang="pl-PL" sz="2200" b="1" dirty="0" err="1" smtClean="0"/>
              <a:t>server</a:t>
            </a:r>
            <a:r>
              <a:rPr lang="pl-PL" sz="2200" b="1" dirty="0" smtClean="0"/>
              <a:t> </a:t>
            </a:r>
            <a:r>
              <a:rPr lang="pl-PL" sz="2200" b="1" u="sng" dirty="0" smtClean="0"/>
              <a:t>my.visegradfund.org</a:t>
            </a:r>
            <a:r>
              <a:rPr lang="cs-CZ" sz="2200" b="1" dirty="0"/>
              <a:t/>
            </a:r>
            <a:br>
              <a:rPr lang="cs-CZ" sz="2200" b="1" dirty="0"/>
            </a:b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(nejpozději </a:t>
            </a:r>
            <a:r>
              <a:rPr lang="cs-CZ" sz="1800" u="sng" dirty="0">
                <a:solidFill>
                  <a:schemeClr val="bg1">
                    <a:lumMod val="50000"/>
                  </a:schemeClr>
                </a:solidFill>
              </a:rPr>
              <a:t>v poledne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v den uzávěrky)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cs-CZ" sz="2200" b="1" dirty="0" smtClean="0"/>
              <a:t>výsledky</a:t>
            </a:r>
            <a:r>
              <a:rPr lang="cs-CZ" sz="2200" b="1" dirty="0"/>
              <a:t>: </a:t>
            </a:r>
            <a:r>
              <a:rPr lang="cs-CZ" sz="2200" dirty="0"/>
              <a:t>zhruba 2½ měsíce po </a:t>
            </a:r>
            <a:r>
              <a:rPr lang="cs-CZ" sz="2200" dirty="0" smtClean="0"/>
              <a:t>uzávěrce</a:t>
            </a:r>
            <a:r>
              <a:rPr lang="en-US" sz="2200" dirty="0" smtClean="0"/>
              <a:t>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cs-CZ" sz="1800" dirty="0" err="1" smtClean="0">
                <a:solidFill>
                  <a:schemeClr val="bg1">
                    <a:lumMod val="50000"/>
                  </a:schemeClr>
                </a:solidFill>
              </a:rPr>
              <a:t>čátek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projektu nutno plánovat nejdříve 3 měsíce po uzávěrce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endParaRPr lang="en-US" sz="2200" dirty="0"/>
          </a:p>
        </p:txBody>
      </p:sp>
      <p:pic>
        <p:nvPicPr>
          <p:cNvPr id="11" name="Picture 2" descr="X:\ASSESSMENT_2000-2014\PPT 2016 matrix\V4_PPT_footer_grants-guidelin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49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X:\ASSESSMENT_2000-2014\PPT 2016 matrix\V4_PPT_footer_org-abo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541695"/>
              </p:ext>
            </p:extLst>
          </p:nvPr>
        </p:nvGraphicFramePr>
        <p:xfrm>
          <a:off x="1181100" y="1219200"/>
          <a:ext cx="6781800" cy="4724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434"/>
                <a:gridCol w="4501366"/>
              </a:tblGrid>
              <a:tr h="385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</a:rPr>
                        <a:t>celková suma schválených projektů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(€)</a:t>
                      </a: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pl-PL" sz="2400" b="1" u="none" dirty="0" smtClean="0">
                          <a:solidFill>
                            <a:schemeClr val="tx1"/>
                          </a:solidFill>
                        </a:rPr>
                        <a:t>&gt; </a:t>
                      </a:r>
                      <a:r>
                        <a:rPr lang="pl-PL" sz="2400" b="1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l-PL" sz="2400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schválených grantových projektů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pl-PL" sz="2400" b="1" u="none" dirty="0" smtClean="0">
                          <a:solidFill>
                            <a:schemeClr val="tx1"/>
                          </a:solidFill>
                        </a:rPr>
                        <a:t>&gt; </a:t>
                      </a:r>
                      <a:r>
                        <a:rPr lang="pl-PL" sz="24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l-PL" sz="2400" b="1" u="sng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udělených stipendií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marL="0" indent="0" algn="r">
                        <a:buFont typeface="Wingdings"/>
                        <a:buNone/>
                      </a:pP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pl-PL" sz="2400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měst se schváleným grantem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marL="0" indent="0" algn="r">
                        <a:buFont typeface="Wingdings"/>
                        <a:buNone/>
                      </a:pP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</a:rPr>
                        <a:t>&gt; 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schválených uměleckých pobytů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marL="0" indent="0" algn="r">
                        <a:buFont typeface="Wingdings"/>
                        <a:buNone/>
                      </a:pP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smtClean="0">
                          <a:solidFill>
                            <a:schemeClr val="tx1"/>
                          </a:solidFill>
                        </a:rPr>
                        <a:t>počet univerzit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(stipendijní pobyty)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zemí se schváleným projektem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aktuální počet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programů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</a:rPr>
                        <a:t>≈ 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průměrná úspěšnost 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žádostí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Hlavní výsledky v </a:t>
            </a:r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číslech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6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077200" cy="3200400"/>
          </a:xfrm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Děkuji za pozornost</a:t>
            </a:r>
            <a:r>
              <a:rPr lang="en-US" sz="3600" b="1" dirty="0" smtClean="0"/>
              <a:t>.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1800" dirty="0" smtClean="0"/>
              <a:t>Jiří Sýkora</a:t>
            </a:r>
            <a:br>
              <a:rPr lang="cs-CZ" sz="1800" dirty="0" smtClean="0"/>
            </a:br>
            <a:r>
              <a:rPr lang="cs-CZ" sz="1800" dirty="0" smtClean="0"/>
              <a:t>Tel.: +421 259 203 </a:t>
            </a:r>
            <a:r>
              <a:rPr lang="cs-CZ" sz="1800" dirty="0" smtClean="0"/>
              <a:t>811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>
                <a:hlinkClick r:id="rId3"/>
              </a:rPr>
              <a:t>sykora@visegradfund.org</a:t>
            </a:r>
            <a:r>
              <a:rPr lang="cs-CZ" sz="1800" dirty="0" smtClean="0"/>
              <a:t> </a:t>
            </a:r>
            <a:r>
              <a:rPr lang="cs-CZ" sz="3600" b="1" dirty="0"/>
              <a:t/>
            </a:r>
            <a:br>
              <a:rPr lang="cs-CZ" sz="3600" b="1" dirty="0"/>
            </a:br>
            <a:endParaRPr lang="en-US" sz="2800" dirty="0"/>
          </a:p>
        </p:txBody>
      </p:sp>
      <p:pic>
        <p:nvPicPr>
          <p:cNvPr id="3077" name="Picture 5" descr="X:\ASSESSMENT_2000-2014\PPT 2016 matrix\V4_PPT_footer_visegrad-fund-contac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4" y="4157662"/>
            <a:ext cx="4352926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8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73551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200" b="1" dirty="0" err="1"/>
              <a:t>Visegr</a:t>
            </a:r>
            <a:r>
              <a:rPr lang="cs-CZ" sz="2200" b="1" dirty="0" err="1"/>
              <a:t>ádská</a:t>
            </a:r>
            <a:r>
              <a:rPr lang="cs-CZ" sz="2200" b="1" dirty="0"/>
              <a:t> skupina</a:t>
            </a:r>
            <a:r>
              <a:rPr lang="en-US" sz="2200" dirty="0"/>
              <a:t> = 1991; </a:t>
            </a:r>
            <a:r>
              <a:rPr lang="cs-CZ" sz="2200" b="1" dirty="0"/>
              <a:t>Mezinárodní v</a:t>
            </a:r>
            <a:r>
              <a:rPr lang="en-US" sz="2200" b="1" dirty="0" err="1"/>
              <a:t>isegr</a:t>
            </a:r>
            <a:r>
              <a:rPr lang="cs-CZ" sz="2200" b="1" dirty="0"/>
              <a:t>á</a:t>
            </a:r>
            <a:r>
              <a:rPr lang="en-US" sz="2200" b="1" dirty="0"/>
              <a:t>d</a:t>
            </a:r>
            <a:r>
              <a:rPr lang="cs-CZ" sz="2200" b="1" dirty="0" err="1"/>
              <a:t>ský</a:t>
            </a:r>
            <a:r>
              <a:rPr lang="en-US" sz="2200" b="1" dirty="0"/>
              <a:t> </a:t>
            </a:r>
            <a:r>
              <a:rPr lang="cs-CZ" sz="2200" b="1" dirty="0" err="1"/>
              <a:t>fo</a:t>
            </a:r>
            <a:r>
              <a:rPr lang="en-US" sz="2200" b="1" dirty="0" err="1"/>
              <a:t>nd</a:t>
            </a:r>
            <a:r>
              <a:rPr lang="en-US" sz="2200" dirty="0"/>
              <a:t> = 200</a:t>
            </a:r>
            <a:r>
              <a:rPr lang="cs-CZ" sz="2200" dirty="0"/>
              <a:t>0</a:t>
            </a:r>
          </a:p>
          <a:p>
            <a:pPr>
              <a:spcBef>
                <a:spcPts val="600"/>
              </a:spcBef>
            </a:pPr>
            <a:r>
              <a:rPr lang="cs-CZ" sz="2200" dirty="0" smtClean="0"/>
              <a:t>fond napomáhá </a:t>
            </a:r>
            <a:r>
              <a:rPr lang="cs-CZ" sz="2200" b="1" u="sng" dirty="0" smtClean="0"/>
              <a:t>rozvoji </a:t>
            </a:r>
            <a:r>
              <a:rPr lang="cs-CZ" sz="2200" b="1" u="sng" dirty="0"/>
              <a:t>občanské společnosti</a:t>
            </a:r>
            <a:r>
              <a:rPr lang="cs-CZ" sz="2200" b="1" dirty="0"/>
              <a:t> </a:t>
            </a:r>
            <a:r>
              <a:rPr lang="cs-CZ" sz="2200" dirty="0"/>
              <a:t>v </a:t>
            </a:r>
            <a:r>
              <a:rPr lang="cs-CZ" sz="2200" dirty="0" smtClean="0"/>
              <a:t>regionu a</a:t>
            </a:r>
            <a:br>
              <a:rPr lang="cs-CZ" sz="2200" dirty="0" smtClean="0"/>
            </a:br>
            <a:r>
              <a:rPr lang="cs-CZ" sz="2200" dirty="0" smtClean="0"/>
              <a:t>podporuje </a:t>
            </a:r>
            <a:r>
              <a:rPr lang="cs-CZ" sz="2200" b="1" u="sng" dirty="0"/>
              <a:t>vnitřní </a:t>
            </a:r>
            <a:r>
              <a:rPr lang="cs-CZ" sz="2200" b="1" u="sng" dirty="0" smtClean="0"/>
              <a:t>soudržnosti</a:t>
            </a:r>
            <a:r>
              <a:rPr lang="cs-CZ" sz="2200" b="1" dirty="0" smtClean="0"/>
              <a:t> </a:t>
            </a:r>
            <a:r>
              <a:rPr lang="cs-CZ" sz="2200" dirty="0"/>
              <a:t>regionu V4</a:t>
            </a:r>
            <a:endParaRPr lang="en-US" sz="2200" dirty="0"/>
          </a:p>
          <a:p>
            <a:pPr>
              <a:spcBef>
                <a:spcPts val="600"/>
              </a:spcBef>
            </a:pPr>
            <a:r>
              <a:rPr lang="cs-CZ" sz="2200" b="1" dirty="0" smtClean="0"/>
              <a:t>vládní </a:t>
            </a:r>
            <a:r>
              <a:rPr lang="cs-CZ" sz="2200" b="1" dirty="0"/>
              <a:t>finance</a:t>
            </a:r>
            <a:r>
              <a:rPr lang="en-US" sz="2200" dirty="0"/>
              <a:t> </a:t>
            </a:r>
            <a:r>
              <a:rPr lang="en-US" sz="2200" dirty="0" smtClean="0"/>
              <a:t>→ </a:t>
            </a:r>
            <a:r>
              <a:rPr lang="cs-CZ" sz="2200" b="1" u="sng" dirty="0" smtClean="0"/>
              <a:t>podpora nevládních projektů</a:t>
            </a:r>
            <a:r>
              <a:rPr lang="cs-CZ" sz="2200" b="1" dirty="0" smtClean="0"/>
              <a:t> </a:t>
            </a:r>
            <a:br>
              <a:rPr lang="cs-CZ" sz="2200" b="1" dirty="0" smtClean="0"/>
            </a:br>
            <a:r>
              <a:rPr lang="cs-CZ" sz="2200" dirty="0" smtClean="0"/>
              <a:t>(občanská sdružení</a:t>
            </a:r>
            <a:r>
              <a:rPr lang="en-US" sz="2200" dirty="0" smtClean="0"/>
              <a:t>, </a:t>
            </a:r>
            <a:r>
              <a:rPr lang="cs-CZ" sz="2200" dirty="0"/>
              <a:t>veřejné instituce</a:t>
            </a:r>
            <a:r>
              <a:rPr lang="en-US" sz="2200" dirty="0"/>
              <a:t>, </a:t>
            </a:r>
            <a:r>
              <a:rPr lang="cs-CZ" sz="2200" dirty="0"/>
              <a:t>místní správa a </a:t>
            </a:r>
            <a:r>
              <a:rPr lang="cs-CZ" sz="2200" dirty="0" smtClean="0"/>
              <a:t>samospráva)</a:t>
            </a:r>
          </a:p>
          <a:p>
            <a:pPr>
              <a:spcBef>
                <a:spcPts val="600"/>
              </a:spcBef>
            </a:pPr>
            <a:r>
              <a:rPr lang="cs-CZ" sz="2200" b="1" u="sng" dirty="0" smtClean="0"/>
              <a:t>8 milionů €</a:t>
            </a:r>
            <a:r>
              <a:rPr lang="cs-CZ" sz="2200" u="sng" dirty="0" smtClean="0"/>
              <a:t>/rok</a:t>
            </a:r>
            <a:r>
              <a:rPr lang="cs-CZ" sz="2200" dirty="0" smtClean="0"/>
              <a:t> </a:t>
            </a:r>
            <a:r>
              <a:rPr lang="en-US" sz="2200" dirty="0" smtClean="0"/>
              <a:t>→</a:t>
            </a:r>
            <a:r>
              <a:rPr lang="cs-CZ" sz="2200" dirty="0" smtClean="0"/>
              <a:t> 200–300 grantových projektů</a:t>
            </a:r>
            <a:endParaRPr lang="en-US" sz="2200" u="sng" dirty="0"/>
          </a:p>
          <a:p>
            <a:pPr>
              <a:spcBef>
                <a:spcPts val="600"/>
              </a:spcBef>
            </a:pPr>
            <a:r>
              <a:rPr lang="cs-CZ" sz="2200" dirty="0" smtClean="0"/>
              <a:t>hledání </a:t>
            </a:r>
            <a:r>
              <a:rPr lang="cs-CZ" sz="2200" b="1" dirty="0" smtClean="0"/>
              <a:t>přidané </a:t>
            </a:r>
            <a:r>
              <a:rPr lang="cs-CZ" sz="2200" b="1" dirty="0"/>
              <a:t>hodnoty pro </a:t>
            </a:r>
            <a:r>
              <a:rPr lang="cs-CZ" sz="2200" b="1" dirty="0" smtClean="0"/>
              <a:t>region </a:t>
            </a:r>
            <a:r>
              <a:rPr lang="cs-CZ" sz="2200" dirty="0" smtClean="0"/>
              <a:t>a</a:t>
            </a:r>
            <a:r>
              <a:rPr lang="cs-CZ" sz="2200" b="1" dirty="0" smtClean="0"/>
              <a:t> </a:t>
            </a:r>
            <a:r>
              <a:rPr lang="cs-CZ" sz="2200" b="1" dirty="0" smtClean="0"/>
              <a:t>inovativních </a:t>
            </a:r>
            <a:r>
              <a:rPr lang="cs-CZ" sz="2200" b="1" dirty="0" smtClean="0"/>
              <a:t>nápadů </a:t>
            </a:r>
            <a:endParaRPr lang="cs-CZ" sz="2200" b="1" dirty="0"/>
          </a:p>
          <a:p>
            <a:pPr>
              <a:spcBef>
                <a:spcPts val="600"/>
              </a:spcBef>
            </a:pPr>
            <a:r>
              <a:rPr lang="cs-CZ" sz="2200" dirty="0" smtClean="0"/>
              <a:t>zaměření </a:t>
            </a:r>
            <a:r>
              <a:rPr lang="cs-CZ" sz="2200" dirty="0" smtClean="0"/>
              <a:t>– </a:t>
            </a:r>
            <a:r>
              <a:rPr lang="cs-CZ" sz="2200" b="1" dirty="0"/>
              <a:t>vnitřní</a:t>
            </a:r>
            <a:r>
              <a:rPr lang="en-US" sz="2200" dirty="0"/>
              <a:t> 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(V4) </a:t>
            </a:r>
            <a:r>
              <a:rPr lang="en-US" sz="2200" dirty="0"/>
              <a:t>a </a:t>
            </a:r>
            <a:r>
              <a:rPr lang="cs-CZ" sz="2200" b="1" dirty="0"/>
              <a:t>vnější</a:t>
            </a:r>
            <a:r>
              <a:rPr lang="en-US" sz="2200" dirty="0"/>
              <a:t>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západní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Balkán + Východní partnerství)</a:t>
            </a:r>
            <a:b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cs-CZ" sz="2000" dirty="0" smtClean="0"/>
              <a:t>fond uděluje také </a:t>
            </a:r>
            <a:r>
              <a:rPr lang="cs-CZ" sz="2000" u="sng" dirty="0" smtClean="0"/>
              <a:t>stipendia</a:t>
            </a:r>
            <a:r>
              <a:rPr lang="cs-CZ" sz="2000" dirty="0" smtClean="0"/>
              <a:t> (Bc., Mgr., PhD), </a:t>
            </a:r>
            <a:r>
              <a:rPr lang="cs-CZ" sz="2000" u="sng" dirty="0" smtClean="0"/>
              <a:t>umělecké rezidence</a:t>
            </a:r>
            <a:r>
              <a:rPr lang="cs-CZ" sz="2000" dirty="0" smtClean="0"/>
              <a:t> (vizuální, literární, múzická), stáže/krátkodobé výzkumné pobyty</a:t>
            </a:r>
            <a:endParaRPr lang="en-US" sz="2200" dirty="0"/>
          </a:p>
        </p:txBody>
      </p:sp>
      <p:pic>
        <p:nvPicPr>
          <p:cNvPr id="6" name="Picture 2" descr="X:\ASSESSMENT_2000-2014\PPT 2016 matrix\V4_PPT_footer_org-abo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Základní charakteristika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1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C:\Users\sykora.VISEGRAD\AppData\Local\Microsoft\Windows\Temporary Internet Files\Content.Outlook\90Q0AN26\PPT_map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0"/>
            <a:ext cx="91429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6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634569"/>
            <a:ext cx="8686800" cy="484243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200" b="1" dirty="0" smtClean="0"/>
              <a:t>Granty:</a:t>
            </a:r>
            <a:endParaRPr lang="sk-SK" sz="2200" b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Visegrad Grant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  <a:p>
            <a:pPr lvl="1">
              <a:spcBef>
                <a:spcPts val="0"/>
              </a:spcBef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Visegrad+ 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Grants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Visegrad Strategic Grants</a:t>
            </a:r>
            <a:endParaRPr lang="en-US" sz="2000" b="1" dirty="0" smtClean="0"/>
          </a:p>
          <a:p>
            <a:pPr>
              <a:spcBef>
                <a:spcPts val="600"/>
              </a:spcBef>
            </a:pPr>
            <a:r>
              <a:rPr lang="cs-CZ" sz="2200" b="1" dirty="0" smtClean="0"/>
              <a:t>Mobilita:</a:t>
            </a:r>
            <a:endParaRPr lang="en-US" sz="2200" b="1" dirty="0"/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Visegrad Scholarship Program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Fellowships at Open Society Archives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Visegrad Artist Residency Programs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Visual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&amp;Sound, Performing, </a:t>
            </a:r>
            <a:r>
              <a:rPr lang="pl-PL" sz="2000" dirty="0" err="1" smtClean="0">
                <a:solidFill>
                  <a:schemeClr val="bg1">
                    <a:lumMod val="50000"/>
                  </a:schemeClr>
                </a:solidFill>
              </a:rPr>
              <a:t>Literary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k-SK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Civil Servant Mobility Program (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budování kapacit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v zemích 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EaP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WB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cs-CZ" sz="2200" b="1" dirty="0" smtClean="0"/>
              <a:t>Další projekty:</a:t>
            </a:r>
            <a:endParaRPr lang="en-US" sz="2200" b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Think Visegrad think-tank platform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Think Visegrad in Brussels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Klíčové nástroje – </a:t>
            </a:r>
            <a:r>
              <a:rPr lang="cs-CZ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anty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&amp; </a:t>
            </a:r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mobilita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X:\ASSESSMENT_2000-2014\PPT 2016 matrix\V4_PPT_footer_org-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ykora.VISEGRAD\Documents\LOGOs\Think Visegrad\V4_T-T_logo_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514" y="5475684"/>
            <a:ext cx="1832486" cy="92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Image result for v4rev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v4revue"/>
          <p:cNvSpPr>
            <a:spLocks noChangeAspect="1" noChangeArrowheads="1"/>
          </p:cNvSpPr>
          <p:nvPr/>
        </p:nvSpPr>
        <p:spPr bwMode="auto">
          <a:xfrm>
            <a:off x="307975" y="761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678363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nápady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přidanou hodnotou pro region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aktivní zapojení </a:t>
            </a:r>
            <a:r>
              <a:rPr lang="cs-CZ" sz="22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právnických subjektů z min. 3 zemí V4</a:t>
            </a:r>
            <a:endParaRPr lang="cs-CZ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grant může pokrýt až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100 % nákladů na projekt</a:t>
            </a:r>
            <a:endParaRPr lang="cs-CZ" sz="2200" b="1" u="sng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grant vyplácen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ve 2–3 tranších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(≈ 80 % předem + 20 % po schválení závěrečné zprávy)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až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15 % grantu na režijní náklady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(tj. možnost pokrýt náklady na administraci projektu – účetnictví, aj.)</a:t>
            </a:r>
            <a:endParaRPr lang="cs-CZ" sz="18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náklady dokumentovány formou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kopií </a:t>
            </a:r>
            <a:r>
              <a:rPr lang="cs-CZ" sz="22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smluv/faktur nebo auditem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 grantových rozpočtů přesahujících 10.000 €)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1 projekt na žadatele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(vícenásobná partnerství v projektech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omezena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nejsou)</a:t>
            </a:r>
          </a:p>
          <a:p>
            <a:pPr>
              <a:spcBef>
                <a:spcPts val="600"/>
              </a:spcBef>
            </a:pPr>
            <a:r>
              <a:rPr lang="cs-CZ" sz="2200" dirty="0"/>
              <a:t>přihlášky online: </a:t>
            </a:r>
            <a:r>
              <a:rPr lang="cs-CZ" sz="2200" u="sng" dirty="0"/>
              <a:t>1. únor</a:t>
            </a:r>
            <a:r>
              <a:rPr lang="cs-CZ" sz="2200" dirty="0"/>
              <a:t>, </a:t>
            </a:r>
            <a:r>
              <a:rPr lang="cs-CZ" sz="2200" u="sng" dirty="0"/>
              <a:t>1. červen</a:t>
            </a:r>
            <a:r>
              <a:rPr lang="cs-CZ" sz="2200" dirty="0"/>
              <a:t> a </a:t>
            </a:r>
            <a:r>
              <a:rPr lang="cs-CZ" sz="2200" u="sng" dirty="0"/>
              <a:t>1. říjen</a:t>
            </a:r>
          </a:p>
          <a:p>
            <a:pPr>
              <a:spcBef>
                <a:spcPts val="600"/>
              </a:spcBef>
            </a:pPr>
            <a:endParaRPr lang="en-US" sz="22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Grantové podmínky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 descr="X:\ASSESSMENT_2000-2014\PPT 2016 matrix\V4_PPT_footer_org-abo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8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 lze </a:t>
            </a:r>
            <a:r>
              <a:rPr lang="cs-CZ" sz="3200" dirty="0" smtClean="0">
                <a:solidFill>
                  <a:schemeClr val="bg1">
                    <a:lumMod val="50000"/>
                  </a:schemeClr>
                </a:solidFill>
              </a:rPr>
              <a:t>či nelze </a:t>
            </a:r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uhradit z grantu?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X:\ASSESSMENT_2000-2014\PPT 2016 matrix\V4_PPT_footer_org-gran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46237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ubytování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cestovní náklady (hromadná doprava, soukromé vozy…)</a:t>
            </a:r>
            <a:endParaRPr lang="cs-CZ" sz="2200" u="sng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s-CZ" sz="2200" i="1" dirty="0"/>
              <a:t>catering</a:t>
            </a:r>
          </a:p>
          <a:p>
            <a:r>
              <a:rPr lang="cs-CZ" sz="2200" dirty="0"/>
              <a:t>nájem prostor a technické zajištění akcí (osvětlení, zvuk…)</a:t>
            </a:r>
          </a:p>
          <a:p>
            <a:r>
              <a:rPr lang="cs-CZ" sz="2200" dirty="0"/>
              <a:t>honoráře (expertů či umělců…)</a:t>
            </a:r>
          </a:p>
          <a:p>
            <a:r>
              <a:rPr lang="cs-CZ" sz="2200" dirty="0"/>
              <a:t>publikační náklady (tisk, grafika, překlady…)</a:t>
            </a:r>
          </a:p>
          <a:p>
            <a:r>
              <a:rPr lang="cs-CZ" sz="2200" dirty="0"/>
              <a:t>náklady na propagaci + kancelářské potřeby</a:t>
            </a:r>
          </a:p>
          <a:p>
            <a:r>
              <a:rPr lang="cs-CZ" sz="2200" dirty="0" smtClean="0"/>
              <a:t>15% </a:t>
            </a:r>
            <a:r>
              <a:rPr lang="cs-CZ" sz="2200" dirty="0"/>
              <a:t>režijní náklady (netřeba dokladovat)</a:t>
            </a:r>
          </a:p>
          <a:p>
            <a:endParaRPr lang="cs-CZ" sz="2200" dirty="0"/>
          </a:p>
          <a:p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přímé/nepřímé vnitřní náklady (např. platy, služby…)</a:t>
            </a:r>
          </a:p>
          <a:p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nákup hmotného/nehmotného majetku (investice…)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71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Kdo může podat žádost, resp. vést projekt?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nevládní, neziskové organizace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 spolky</a:t>
            </a: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základní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střední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školy</a:t>
            </a:r>
            <a:r>
              <a:rPr lang="en-US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vysoké školy a univerzity</a:t>
            </a: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orgány místní správy a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samosprávy</a:t>
            </a:r>
            <a:r>
              <a:rPr lang="en-US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další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veřejné instituce</a:t>
            </a:r>
            <a:r>
              <a:rPr lang="en-US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muzea</a:t>
            </a:r>
            <a:r>
              <a:rPr lang="en-US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galerie</a:t>
            </a:r>
            <a:r>
              <a:rPr lang="en-US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sportovní kluby, spolky</a:t>
            </a:r>
            <a:r>
              <a:rPr lang="en-US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soukromé </a:t>
            </a:r>
            <a:r>
              <a:rPr lang="cs-CZ" sz="22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společnosti</a:t>
            </a:r>
            <a:r>
              <a:rPr lang="en-US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nikoliv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jednotlivci (fyzické osoby) nebo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organizace přímo uvedené ve státním rozpočtu (ministerstva, kulturní instituty, apod.)</a:t>
            </a:r>
            <a:endParaRPr lang="en-US" sz="2200" dirty="0"/>
          </a:p>
          <a:p>
            <a:pPr>
              <a:buClr>
                <a:srgbClr val="002060"/>
              </a:buClr>
              <a:buFont typeface="Arial" charset="0"/>
              <a:buChar char="•"/>
            </a:pPr>
            <a:endParaRPr lang="en-US" sz="2200" dirty="0"/>
          </a:p>
        </p:txBody>
      </p:sp>
      <p:pic>
        <p:nvPicPr>
          <p:cNvPr id="6" name="Picture 2" descr="X:\ASSESSMENT_2000-2014\PPT 2016 matrix\V4_PPT_footer_grants-guideli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3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Hlavní tematické oblasti </a:t>
            </a:r>
            <a:r>
              <a:rPr lang="cs-CZ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cs-CZ" sz="32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focus</a:t>
            </a:r>
            <a:r>
              <a:rPr lang="cs-CZ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2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areas</a:t>
            </a:r>
            <a:r>
              <a:rPr lang="cs-CZ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sk-SK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32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X:\ASSESSMENT_2000-2014\PPT 2016 matrix\V4_PPT_footer_grants-guideli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538185"/>
              </p:ext>
            </p:extLst>
          </p:nvPr>
        </p:nvGraphicFramePr>
        <p:xfrm>
          <a:off x="1295400" y="1219200"/>
          <a:ext cx="6328632" cy="477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3162300" y="6138809"/>
            <a:ext cx="5981700" cy="272707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100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% = 5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576 grant</a:t>
            </a:r>
            <a:r>
              <a:rPr lang="cs-CZ" sz="1400" dirty="0" err="1" smtClean="0">
                <a:solidFill>
                  <a:schemeClr val="bg1">
                    <a:lumMod val="50000"/>
                  </a:schemeClr>
                </a:solidFill>
              </a:rPr>
              <a:t>ových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proje</a:t>
            </a:r>
            <a:r>
              <a:rPr lang="cs-CZ" sz="1400" dirty="0" err="1" smtClean="0">
                <a:solidFill>
                  <a:schemeClr val="bg1">
                    <a:lumMod val="50000"/>
                  </a:schemeClr>
                </a:solidFill>
              </a:rPr>
              <a:t>ktů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2000–2018</a:t>
            </a:r>
            <a:r>
              <a:rPr lang="pl-PL" sz="1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842793"/>
              </p:ext>
            </p:extLst>
          </p:nvPr>
        </p:nvGraphicFramePr>
        <p:xfrm>
          <a:off x="685800" y="1219200"/>
          <a:ext cx="7772400" cy="511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Picture 3" descr="X:\ASSESSMENT_2000-2014\PPT 2016 matrix\V4_PPT_footer_map-visegr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 inspiraci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504950" y="1390650"/>
            <a:ext cx="7639050" cy="5162550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cs-CZ" sz="2000" i="1" dirty="0" smtClean="0"/>
              <a:t>Více k podmínkám grantů</a:t>
            </a:r>
            <a:r>
              <a:rPr lang="en-US" sz="2000" i="1" dirty="0" smtClean="0"/>
              <a:t>: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sz="2200" dirty="0" smtClean="0"/>
              <a:t>	</a:t>
            </a:r>
            <a:r>
              <a:rPr lang="en-US" sz="2400" u="sng" dirty="0" smtClean="0">
                <a:solidFill>
                  <a:srgbClr val="03BFD7"/>
                </a:solidFill>
              </a:rPr>
              <a:t>http://www.visegradfund.org/apply/grants/</a:t>
            </a:r>
            <a:endParaRPr lang="pl-PL" sz="2400" u="sng" dirty="0" smtClean="0">
              <a:solidFill>
                <a:srgbClr val="03BFD7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pl-PL" sz="2400" dirty="0" smtClean="0">
                <a:solidFill>
                  <a:srgbClr val="03BFD7"/>
                </a:solidFill>
              </a:rPr>
              <a:t>	</a:t>
            </a:r>
            <a:r>
              <a:rPr lang="pl-PL" sz="2400" u="sng" dirty="0" smtClean="0">
                <a:solidFill>
                  <a:srgbClr val="03BFD7"/>
                </a:solidFill>
              </a:rPr>
              <a:t>http://visegrad.fund/</a:t>
            </a:r>
            <a:endParaRPr lang="en-US" sz="2400" u="sng" dirty="0" smtClean="0">
              <a:solidFill>
                <a:srgbClr val="03BFD7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200" dirty="0" smtClean="0"/>
          </a:p>
          <a:p>
            <a:pPr marL="0" indent="0">
              <a:buClr>
                <a:srgbClr val="002060"/>
              </a:buClr>
              <a:buNone/>
            </a:pPr>
            <a:r>
              <a:rPr lang="cs-CZ" sz="2000" i="1" dirty="0" smtClean="0"/>
              <a:t>Přehled podpořených projektů</a:t>
            </a:r>
            <a:r>
              <a:rPr lang="en-US" sz="2000" i="1" dirty="0" smtClean="0"/>
              <a:t> (</a:t>
            </a:r>
            <a:r>
              <a:rPr lang="cs-CZ" sz="2000" i="1" dirty="0" smtClean="0"/>
              <a:t>interaktivní mapa</a:t>
            </a:r>
            <a:r>
              <a:rPr lang="en-US" sz="2000" i="1" dirty="0" smtClean="0"/>
              <a:t>):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sz="2200" dirty="0" smtClean="0"/>
              <a:t>	</a:t>
            </a:r>
            <a:r>
              <a:rPr lang="en-US" sz="2400" u="sng" dirty="0" smtClean="0">
                <a:solidFill>
                  <a:srgbClr val="03BFD7"/>
                </a:solidFill>
              </a:rPr>
              <a:t>http://map.visegradfund.org/</a:t>
            </a:r>
            <a:r>
              <a:rPr lang="en-US" sz="2400" dirty="0" smtClean="0">
                <a:solidFill>
                  <a:srgbClr val="03BFD7"/>
                </a:solidFill>
              </a:rPr>
              <a:t>  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400" dirty="0" smtClean="0">
              <a:solidFill>
                <a:srgbClr val="03BFD7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cs-CZ" sz="2000" i="1" dirty="0" smtClean="0"/>
              <a:t>Aktuální projekty</a:t>
            </a:r>
            <a:r>
              <a:rPr lang="en-US" sz="2000" i="1" dirty="0" smtClean="0"/>
              <a:t> (</a:t>
            </a:r>
            <a:r>
              <a:rPr lang="cs-CZ" sz="2000" i="1" dirty="0" smtClean="0"/>
              <a:t>„živá mapa“</a:t>
            </a:r>
            <a:r>
              <a:rPr lang="en-US" sz="2000" i="1" dirty="0" smtClean="0"/>
              <a:t>):</a:t>
            </a:r>
            <a:endParaRPr lang="en-US" sz="2400" i="1" dirty="0" smtClean="0"/>
          </a:p>
          <a:p>
            <a:pPr marL="0" indent="0">
              <a:buClr>
                <a:srgbClr val="002060"/>
              </a:buClr>
              <a:buNone/>
            </a:pPr>
            <a:r>
              <a:rPr lang="cs-CZ" sz="2400" dirty="0" smtClean="0">
                <a:solidFill>
                  <a:srgbClr val="03BFD7"/>
                </a:solidFill>
              </a:rPr>
              <a:t>	</a:t>
            </a:r>
            <a:r>
              <a:rPr lang="en-US" sz="2400" u="sng" dirty="0" smtClean="0">
                <a:solidFill>
                  <a:srgbClr val="03BFD7"/>
                </a:solidFill>
              </a:rPr>
              <a:t>http://</a:t>
            </a:r>
            <a:r>
              <a:rPr lang="cs-CZ" sz="2400" u="sng" dirty="0" smtClean="0">
                <a:solidFill>
                  <a:srgbClr val="03BFD7"/>
                </a:solidFill>
              </a:rPr>
              <a:t>live</a:t>
            </a:r>
            <a:r>
              <a:rPr lang="en-US" sz="2400" u="sng" dirty="0" smtClean="0">
                <a:solidFill>
                  <a:srgbClr val="03BFD7"/>
                </a:solidFill>
              </a:rPr>
              <a:t>.visegradfund.org</a:t>
            </a:r>
            <a:r>
              <a:rPr lang="en-US" sz="2400" u="sng" dirty="0">
                <a:solidFill>
                  <a:srgbClr val="03BFD7"/>
                </a:solidFill>
              </a:rPr>
              <a:t>/</a:t>
            </a:r>
            <a:r>
              <a:rPr lang="en-US" sz="2400" dirty="0">
                <a:solidFill>
                  <a:srgbClr val="03BFD7"/>
                </a:solidFill>
              </a:rPr>
              <a:t>  </a:t>
            </a:r>
            <a:endParaRPr lang="en-US" sz="2400" dirty="0" smtClean="0">
              <a:solidFill>
                <a:srgbClr val="03BFD7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1153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19803</TotalTime>
  <Words>423</Words>
  <Application>Microsoft Office PowerPoint</Application>
  <PresentationFormat>On-screen Show (4:3)</PresentationFormat>
  <Paragraphs>98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Děkuji za pozornost.   Jiří Sýkora Tel.: +421 259 203 811 sykora@visegradfund.org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Jiří Sýkora</dc:creator>
  <cp:lastModifiedBy>Jiří Sýkora</cp:lastModifiedBy>
  <cp:revision>535</cp:revision>
  <cp:lastPrinted>2018-08-27T07:19:18Z</cp:lastPrinted>
  <dcterms:created xsi:type="dcterms:W3CDTF">2012-03-05T11:12:01Z</dcterms:created>
  <dcterms:modified xsi:type="dcterms:W3CDTF">2020-01-14T15:44:46Z</dcterms:modified>
</cp:coreProperties>
</file>