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9" r:id="rId2"/>
    <p:sldId id="257" r:id="rId3"/>
    <p:sldId id="292" r:id="rId4"/>
    <p:sldId id="322" r:id="rId5"/>
    <p:sldId id="323" r:id="rId6"/>
    <p:sldId id="324" r:id="rId7"/>
    <p:sldId id="325" r:id="rId8"/>
    <p:sldId id="312" r:id="rId9"/>
    <p:sldId id="327" r:id="rId10"/>
    <p:sldId id="328" r:id="rId11"/>
    <p:sldId id="330" r:id="rId12"/>
    <p:sldId id="329" r:id="rId13"/>
    <p:sldId id="331" r:id="rId14"/>
    <p:sldId id="332" r:id="rId15"/>
    <p:sldId id="342" r:id="rId16"/>
    <p:sldId id="336" r:id="rId17"/>
    <p:sldId id="338" r:id="rId18"/>
    <p:sldId id="339" r:id="rId19"/>
    <p:sldId id="341" r:id="rId20"/>
    <p:sldId id="337" r:id="rId21"/>
    <p:sldId id="269" r:id="rId22"/>
  </p:sldIdLst>
  <p:sldSz cx="9144000" cy="5143500" type="screen16x9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00"/>
    <a:srgbClr val="003300"/>
    <a:srgbClr val="336600"/>
    <a:srgbClr val="FFC72C"/>
    <a:srgbClr val="FF6900"/>
    <a:srgbClr val="E86E0A"/>
    <a:srgbClr val="EF6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00" autoAdjust="0"/>
  </p:normalViewPr>
  <p:slideViewPr>
    <p:cSldViewPr>
      <p:cViewPr varScale="1">
        <p:scale>
          <a:sx n="101" d="100"/>
          <a:sy n="101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241CE-1192-4F64-9C84-7FD1B417BA65}" type="datetimeFigureOut">
              <a:rPr lang="cs-CZ" smtClean="0"/>
              <a:t>12.11.2021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7595E-B235-475D-9ACB-2FC9E65E7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40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22EB-8544-4988-B3ED-1F22124A963A}" type="datetimeFigureOut">
              <a:rPr lang="cs-CZ" smtClean="0"/>
              <a:t>12.11.2021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8A84-58F7-44DA-80C5-09094D9DF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005743"/>
                </a:solidFill>
              </a:rPr>
              <a:t>Jak je vidět v následujícím grafu (graf 1), který zobrazuje strukturu celkových nákladů, největší podíl nesou náklady na sběr a svoz směsného komunálního odpadu (v roce 2020 to bylo 54 %). Následovány jsou náklady na sběr a svoz tříděných odpadů, které tvoří cca 24 %. Dalšími významnými složkami jsou náklady na objemné odpady a náklady na bioodpady.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8A84-58F7-44DA-80C5-09094D9DFA5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92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sazebníku 2020 bylo uvedeno celkem 7 velikostních skupin obcí (15001 - 40000, 40001 – 100000, více než 100000)</a:t>
            </a:r>
          </a:p>
          <a:p>
            <a:r>
              <a:rPr lang="cs-CZ" baseline="0" dirty="0" smtClean="0"/>
              <a:t>od roku 2021 dochází ke změně u velikostní skupiny obcí 15001 – 50000 a poté již více než 50001</a:t>
            </a:r>
          </a:p>
          <a:p>
            <a:r>
              <a:rPr lang="cs-CZ" baseline="0" dirty="0" smtClean="0"/>
              <a:t>Dále dochází k výraznému navýšení odměn u NK a KOV + sloučení samostatný sběr nebo ve směsi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8A84-58F7-44DA-80C5-09094D9DFA5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33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sběrných dvorů</a:t>
            </a:r>
            <a:r>
              <a:rPr lang="cs-CZ" baseline="0" dirty="0" smtClean="0"/>
              <a:t> dochází k navýšení sazeb pro papír, plasty, nápojový karton a kov</a:t>
            </a:r>
          </a:p>
          <a:p>
            <a:r>
              <a:rPr lang="cs-CZ" baseline="0" dirty="0" smtClean="0"/>
              <a:t>U ostatních způsobů sběru – navýšení a sjednocení sazby – samostatný sběr nebo ve směsi s jinou komoditou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8A84-58F7-44DA-80C5-09094D9DFA5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69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roce 2021 došlo k</a:t>
            </a:r>
            <a:r>
              <a:rPr lang="cs-CZ" baseline="0" dirty="0" smtClean="0"/>
              <a:t> výraznému navýšení odměny za zajištění využití odpadů z obalů</a:t>
            </a:r>
          </a:p>
          <a:p>
            <a:r>
              <a:rPr lang="cs-CZ" baseline="0" dirty="0" smtClean="0"/>
              <a:t>160 papír - 500</a:t>
            </a:r>
          </a:p>
          <a:p>
            <a:r>
              <a:rPr lang="cs-CZ" baseline="0" dirty="0" smtClean="0"/>
              <a:t>720 plasty-1000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8A84-58F7-44DA-80C5-09094D9DFA5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5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Obalová složka u papíru se změnila</a:t>
            </a:r>
            <a:r>
              <a:rPr lang="cs-CZ" baseline="0" dirty="0" smtClean="0"/>
              <a:t> v průběhu roku a to ze 48% - nově na 53%</a:t>
            </a:r>
          </a:p>
          <a:p>
            <a:r>
              <a:rPr lang="cs-CZ" baseline="0" dirty="0" smtClean="0"/>
              <a:t>U skla dochází ke snížení o 1% z 99%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8A84-58F7-44DA-80C5-09094D9DFA5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8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Obalová složka u papíru se změnila</a:t>
            </a:r>
            <a:r>
              <a:rPr lang="cs-CZ" baseline="0" dirty="0" smtClean="0"/>
              <a:t> v průběhu roku a to ze 48% - nově na 53%</a:t>
            </a:r>
          </a:p>
          <a:p>
            <a:r>
              <a:rPr lang="cs-CZ" baseline="0" dirty="0" smtClean="0"/>
              <a:t>U skla dochází ke snížení o 1% z 99%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8A84-58F7-44DA-80C5-09094D9DFA5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7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C333-4A5B-4A1C-A503-A379BC312A51}" type="datetime1">
              <a:rPr lang="cs-CZ" smtClean="0"/>
              <a:t>12.11.2021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46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C3F-F011-4332-9AF3-7E8763D80B11}" type="datetime1">
              <a:rPr lang="cs-CZ" smtClean="0"/>
              <a:t>12.11.2021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15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A25-6815-4A14-80BC-57BFEA436E71}" type="datetime1">
              <a:rPr lang="cs-CZ" smtClean="0"/>
              <a:t>12.11.2021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1BC3-0DCF-42C9-854D-7AA67490043B}" type="datetime1">
              <a:rPr lang="cs-CZ" smtClean="0"/>
              <a:t>12.11.2021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87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1D21-9D0A-4AC4-B4A8-5FE051AABB05}" type="datetime1">
              <a:rPr lang="cs-CZ" smtClean="0"/>
              <a:t>12.11.2021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02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703C-06CD-4DFE-8FB9-D06E060868C4}" type="datetime1">
              <a:rPr lang="cs-CZ" smtClean="0"/>
              <a:t>12.11.2021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88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56CE-5A93-4E39-84D5-426A5327A9ED}" type="datetime1">
              <a:rPr lang="cs-CZ" smtClean="0"/>
              <a:t>12.11.2021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6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E2CC-DCFE-4035-9719-4C8D23030FDE}" type="datetime1">
              <a:rPr lang="cs-CZ" smtClean="0"/>
              <a:t>12.11.2021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7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1F4D-9E2B-466E-853F-F773C8DDEC6A}" type="datetime1">
              <a:rPr lang="cs-CZ" smtClean="0"/>
              <a:t>12.11.2021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03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20F5-E8B9-4B14-BB06-4DB6D5D5C616}" type="datetime1">
              <a:rPr lang="cs-CZ" smtClean="0"/>
              <a:t>12.11.2021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54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8AF1-2452-488F-B42B-265744B38E41}" type="datetime1">
              <a:rPr lang="cs-CZ" smtClean="0"/>
              <a:t>12.11.2021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34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EE68-FBA5-45CA-92D6-E96B006ABD92}" type="datetime1">
              <a:rPr lang="cs-CZ" smtClean="0"/>
              <a:t>12.11.2021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BAD5-625E-42A9-81BE-0779352D6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3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kom.cz/ekonomika-odpadoveho-hospodarstvi-v-roce-202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11560" y="2969177"/>
            <a:ext cx="7416824" cy="14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Ekonomické 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nástroje pro spolufinancování aktivit OH obcí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912" l="4253" r="974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32094"/>
            <a:ext cx="3222852" cy="22595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99577"/>
            <a:ext cx="1512168" cy="43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9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23478"/>
            <a:ext cx="727280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Sazebníky pro obce v roce 2021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8208912" cy="336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23478"/>
            <a:ext cx="727280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Sazebníky pro obce v roce 2021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" y="829915"/>
            <a:ext cx="8244805" cy="404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23478"/>
            <a:ext cx="727280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Sazebníky pro obce v roce 2021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3442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23478"/>
            <a:ext cx="727280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Sazebníky pro obce v roce 2021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2088"/>
            <a:ext cx="75723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32522"/>
            <a:ext cx="727280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Sazebníky pro obce v roce 2021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8959"/>
            <a:ext cx="5423123" cy="422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32522"/>
            <a:ext cx="727280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Zač bonusy nebudou…..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s://lh3.googleusercontent.com/pw/AM-JKLVFy4nQlBHCvBfVTLUPbVOeh9OX-HzA5-sQaikdMDVPq50J3L2aif043Lrang_SM4J7FLURW2kzCUVy1YUkG5hXWjSWmRp9kV8ljVLdcbbGOttfTRV4m-EX8o-dQ4EA91VEPbcVglDD_rMtwKjX3_0r=w619-h903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2563209" cy="37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w/AM-JKLXfgi5eNx9hCOC4RPUuQ75SrYR_HIbP86TXDCwQRaGnXJLsnTHefiVWZg9LrpoDihCd8Mgc02WfWpodNUSzmebSDvOE6epbtvzQH7l8aLQsgctR_jpNLtDAUVLPPgmp8vVD8Y4NooC1kJgPzSPYKh6C=w644-h903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63638"/>
            <a:ext cx="2469193" cy="34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pw/AM-JKLXVunCzTUUhAWxJz7EmevaEjw-urgLp5izYr6K6IQl7kh26dbR0o1iHUya4NLdvwiDEnbfNQ9PGFkFs3HA7LQq3NuhrnWC2jcaE2ywZIj8RLTieWTpB_WSRMTTrUgd7c7tbpGIrw-4YaIDWBrzATl00=w576-h903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7574"/>
            <a:ext cx="234253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Technická podpora pro obce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26612"/>
            <a:ext cx="1008112" cy="50405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492555" y="1059582"/>
            <a:ext cx="77403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>
                <a:solidFill>
                  <a:srgbClr val="005743"/>
                </a:solidFill>
              </a:rPr>
              <a:t>Nákup a bezplatná výpůjčka kontejnerů na tříděný odpad</a:t>
            </a:r>
          </a:p>
          <a:p>
            <a:pPr marL="0" lvl="1">
              <a:spcBef>
                <a:spcPts val="600"/>
              </a:spcBef>
              <a:defRPr/>
            </a:pPr>
            <a:r>
              <a:rPr lang="cs-CZ" dirty="0" smtClean="0">
                <a:solidFill>
                  <a:srgbClr val="005743"/>
                </a:solidFill>
              </a:rPr>
              <a:t>V </a:t>
            </a:r>
            <a:r>
              <a:rPr lang="cs-CZ" dirty="0">
                <a:solidFill>
                  <a:srgbClr val="005743"/>
                </a:solidFill>
              </a:rPr>
              <a:t>letošním roce bylo pořízeno celkem 125 nových nádob ve třech vlnách </a:t>
            </a:r>
          </a:p>
          <a:p>
            <a:pPr marL="0" lvl="1">
              <a:spcBef>
                <a:spcPts val="600"/>
              </a:spcBef>
              <a:defRPr/>
            </a:pPr>
            <a:r>
              <a:rPr lang="cs-CZ" dirty="0">
                <a:solidFill>
                  <a:srgbClr val="005743"/>
                </a:solidFill>
              </a:rPr>
              <a:t>(03/2021; 06/2021; 09/2021)  </a:t>
            </a:r>
          </a:p>
          <a:p>
            <a:pPr marL="0" lvl="1">
              <a:spcBef>
                <a:spcPts val="600"/>
              </a:spcBef>
              <a:defRPr/>
            </a:pPr>
            <a:r>
              <a:rPr lang="cs-CZ" dirty="0">
                <a:solidFill>
                  <a:srgbClr val="005743"/>
                </a:solidFill>
              </a:rPr>
              <a:t>PAPÍR: 34ks   PLAST: 20ks   SKLO BAREVNÉ/BÍLÉ: 44ks   KOV: </a:t>
            </a:r>
            <a:r>
              <a:rPr lang="cs-CZ" dirty="0" smtClean="0">
                <a:solidFill>
                  <a:srgbClr val="005743"/>
                </a:solidFill>
              </a:rPr>
              <a:t>27ks</a:t>
            </a:r>
          </a:p>
          <a:p>
            <a:pPr marL="0" lvl="1">
              <a:spcBef>
                <a:spcPts val="600"/>
              </a:spcBef>
              <a:defRPr/>
            </a:pPr>
            <a:endParaRPr lang="cs-CZ" dirty="0">
              <a:solidFill>
                <a:srgbClr val="005743"/>
              </a:solidFill>
            </a:endParaRPr>
          </a:p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 smtClean="0">
                <a:solidFill>
                  <a:srgbClr val="005743"/>
                </a:solidFill>
              </a:rPr>
              <a:t>Pytle </a:t>
            </a:r>
            <a:r>
              <a:rPr lang="cs-CZ" dirty="0">
                <a:solidFill>
                  <a:srgbClr val="005743"/>
                </a:solidFill>
              </a:rPr>
              <a:t>pro sběr kovových obalů </a:t>
            </a:r>
          </a:p>
          <a:p>
            <a:r>
              <a:rPr lang="cs-CZ" dirty="0" smtClean="0">
                <a:solidFill>
                  <a:srgbClr val="005743"/>
                </a:solidFill>
              </a:rPr>
              <a:t>V letošním roce distribuováno 2 </a:t>
            </a:r>
            <a:r>
              <a:rPr lang="cs-CZ" dirty="0">
                <a:solidFill>
                  <a:srgbClr val="005743"/>
                </a:solidFill>
              </a:rPr>
              <a:t>500 </a:t>
            </a:r>
            <a:r>
              <a:rPr lang="cs-CZ" dirty="0" smtClean="0">
                <a:solidFill>
                  <a:srgbClr val="005743"/>
                </a:solidFill>
              </a:rPr>
              <a:t>ks</a:t>
            </a:r>
          </a:p>
          <a:p>
            <a:pPr marL="0" lvl="1">
              <a:spcBef>
                <a:spcPts val="1200"/>
              </a:spcBef>
              <a:defRPr/>
            </a:pPr>
            <a:endParaRPr lang="cs-CZ" dirty="0">
              <a:solidFill>
                <a:srgbClr val="005743"/>
              </a:solidFill>
            </a:endParaRPr>
          </a:p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>
                <a:solidFill>
                  <a:srgbClr val="005743"/>
                </a:solidFill>
              </a:rPr>
              <a:t>Pytle pro sběr nápojových kartonů</a:t>
            </a:r>
          </a:p>
          <a:p>
            <a:pPr algn="ctr"/>
            <a:endParaRPr lang="cs-CZ" dirty="0" smtClean="0">
              <a:solidFill>
                <a:srgbClr val="00574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15766"/>
            <a:ext cx="3122756" cy="20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Technická podpora pro obce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26612"/>
            <a:ext cx="1008112" cy="50405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492554" y="915566"/>
            <a:ext cx="732791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 smtClean="0">
                <a:solidFill>
                  <a:srgbClr val="005743"/>
                </a:solidFill>
              </a:rPr>
              <a:t>Papírové </a:t>
            </a:r>
            <a:r>
              <a:rPr lang="cs-CZ" dirty="0">
                <a:solidFill>
                  <a:srgbClr val="005743"/>
                </a:solidFill>
              </a:rPr>
              <a:t>boxy na tříděný odpad pro školy a obecní prostory</a:t>
            </a:r>
          </a:p>
          <a:p>
            <a:pPr marL="0" lvl="1">
              <a:spcBef>
                <a:spcPts val="600"/>
              </a:spcBef>
              <a:defRPr/>
            </a:pPr>
            <a:r>
              <a:rPr lang="cs-CZ" dirty="0" smtClean="0">
                <a:solidFill>
                  <a:srgbClr val="005743"/>
                </a:solidFill>
              </a:rPr>
              <a:t>V letošním roce umístěno </a:t>
            </a:r>
            <a:r>
              <a:rPr lang="cs-CZ" dirty="0">
                <a:solidFill>
                  <a:srgbClr val="005743"/>
                </a:solidFill>
              </a:rPr>
              <a:t>celkem 700 ks  </a:t>
            </a:r>
            <a:r>
              <a:rPr lang="cs-CZ" dirty="0"/>
              <a:t> </a:t>
            </a:r>
            <a:endParaRPr lang="cs-CZ" dirty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 smtClean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 smtClean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 smtClean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 smtClean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rgbClr val="005743"/>
              </a:solidFill>
            </a:endParaRPr>
          </a:p>
          <a:p>
            <a:pPr marL="2914650" lvl="1">
              <a:spcBef>
                <a:spcPts val="600"/>
              </a:spcBef>
              <a:defRPr/>
            </a:pPr>
            <a:r>
              <a:rPr lang="cs-CZ" dirty="0" smtClean="0">
                <a:solidFill>
                  <a:srgbClr val="005743"/>
                </a:solidFill>
              </a:rPr>
              <a:t>                             </a:t>
            </a:r>
            <a:r>
              <a:rPr lang="cs-CZ" dirty="0">
                <a:solidFill>
                  <a:srgbClr val="005743"/>
                </a:solidFill>
              </a:rPr>
              <a:t>BEZPLATNÉ DODÁNÍ!</a:t>
            </a: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 smtClean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 smtClean="0">
              <a:solidFill>
                <a:srgbClr val="005743"/>
              </a:solidFill>
            </a:endParaRPr>
          </a:p>
          <a:p>
            <a:pPr marL="0" lvl="1" indent="-28575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rgbClr val="005743"/>
              </a:solidFill>
            </a:endParaRPr>
          </a:p>
          <a:p>
            <a:pPr algn="ctr"/>
            <a:endParaRPr lang="cs-CZ" dirty="0" smtClean="0">
              <a:solidFill>
                <a:srgbClr val="005743"/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95" y="2123589"/>
            <a:ext cx="2971165" cy="2228850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51670"/>
            <a:ext cx="29591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Technická podpora pro obce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26612"/>
            <a:ext cx="1008112" cy="50405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492554" y="915566"/>
            <a:ext cx="76514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 smtClean="0">
                <a:solidFill>
                  <a:srgbClr val="005743"/>
                </a:solidFill>
              </a:rPr>
              <a:t>Prodej </a:t>
            </a:r>
            <a:r>
              <a:rPr lang="cs-CZ" dirty="0">
                <a:solidFill>
                  <a:srgbClr val="005743"/>
                </a:solidFill>
              </a:rPr>
              <a:t>tašek na třídění odpadů pro domácností</a:t>
            </a:r>
          </a:p>
          <a:p>
            <a:pPr marL="0" lvl="1">
              <a:spcBef>
                <a:spcPts val="600"/>
              </a:spcBef>
              <a:defRPr/>
            </a:pPr>
            <a:r>
              <a:rPr lang="cs-CZ" dirty="0">
                <a:solidFill>
                  <a:srgbClr val="005743"/>
                </a:solidFill>
              </a:rPr>
              <a:t>1 650 sad malých tašek, 2 010 ks malých tašek KOV, 4 958 sad velkých tašek, </a:t>
            </a:r>
            <a:r>
              <a:rPr lang="cs-CZ" dirty="0" smtClean="0">
                <a:solidFill>
                  <a:srgbClr val="005743"/>
                </a:solidFill>
              </a:rPr>
              <a:t>       2 </a:t>
            </a:r>
            <a:r>
              <a:rPr lang="cs-CZ" dirty="0">
                <a:solidFill>
                  <a:srgbClr val="005743"/>
                </a:solidFill>
              </a:rPr>
              <a:t>265 ks velkých tašek KOV</a:t>
            </a:r>
          </a:p>
          <a:p>
            <a:pPr marL="0" lvl="1">
              <a:spcBef>
                <a:spcPts val="600"/>
              </a:spcBef>
              <a:defRPr/>
            </a:pPr>
            <a:r>
              <a:rPr lang="cs-CZ" dirty="0">
                <a:solidFill>
                  <a:srgbClr val="005743"/>
                </a:solidFill>
              </a:rPr>
              <a:t>Celkem 10 883 sad tašek do domácností </a:t>
            </a:r>
          </a:p>
          <a:p>
            <a:pPr algn="ctr"/>
            <a:endParaRPr lang="cs-CZ" dirty="0" smtClean="0">
              <a:solidFill>
                <a:srgbClr val="005743"/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79707"/>
            <a:ext cx="2952328" cy="1905422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6" y="2374935"/>
            <a:ext cx="1008048" cy="1382157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55849"/>
              </p:ext>
            </p:extLst>
          </p:nvPr>
        </p:nvGraphicFramePr>
        <p:xfrm>
          <a:off x="1524530" y="2427734"/>
          <a:ext cx="3917950" cy="2358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TYP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CENA ZA JEDNOTKU bez DPH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CENA ZA JEDNOTKU včetně DPH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A (větší 40 litrů)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UNIVERZÁLNÍ POTISK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34,90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42,30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B (menší 20 litrů)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UNIVERZÁLNÍ POTISK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31,90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38,60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C (větší 40 litrů)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UNIVERZÁLNÍ POTISK - KOVY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14,50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17,55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D (menší 20 litrů)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UNIVERZÁLNÍ POTISK – KOVY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13,50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16,34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8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Technická podpora pro obce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26612"/>
            <a:ext cx="1008112" cy="50405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492554" y="915566"/>
            <a:ext cx="7651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 smtClean="0">
                <a:solidFill>
                  <a:srgbClr val="005743"/>
                </a:solidFill>
              </a:rPr>
              <a:t>Samolepky na kontejnery – bezplatné dodání</a:t>
            </a:r>
            <a:endParaRPr lang="cs-CZ" dirty="0">
              <a:solidFill>
                <a:srgbClr val="005743"/>
              </a:solidFill>
            </a:endParaRPr>
          </a:p>
          <a:p>
            <a:pPr algn="ctr"/>
            <a:endParaRPr lang="cs-CZ" dirty="0" smtClean="0">
              <a:solidFill>
                <a:srgbClr val="005743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" y="1238731"/>
            <a:ext cx="1387791" cy="25442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16982"/>
            <a:ext cx="1426511" cy="261368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00638"/>
            <a:ext cx="1351296" cy="249974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31" y="2114478"/>
            <a:ext cx="1377273" cy="25234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08010"/>
            <a:ext cx="1422167" cy="260572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016982"/>
            <a:ext cx="1428409" cy="26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547664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alt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Autorizovaná obalová společnost EKO-KOM, a. s.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1511660" y="1275606"/>
            <a:ext cx="7488832" cy="2998312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sz="1800" dirty="0" smtClean="0">
                <a:solidFill>
                  <a:srgbClr val="005743"/>
                </a:solidFill>
              </a:rPr>
              <a:t>společnost </a:t>
            </a:r>
            <a:r>
              <a:rPr lang="cs-CZ" altLang="cs-CZ" sz="1800" dirty="0">
                <a:solidFill>
                  <a:srgbClr val="005743"/>
                </a:solidFill>
              </a:rPr>
              <a:t>založená v roce 1997 předními výrobci a plniči obalů za účelem plnění požadavků směrnice o obalech</a:t>
            </a: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5743"/>
                </a:solidFill>
              </a:rPr>
              <a:t>státem autorizovaná obalová společnost podle </a:t>
            </a:r>
            <a:r>
              <a:rPr lang="pl-PL" altLang="cs-CZ" sz="1800" dirty="0">
                <a:solidFill>
                  <a:srgbClr val="005743"/>
                </a:solidFill>
              </a:rPr>
              <a:t>zákona č. 477/2001 Sb., o obalech</a:t>
            </a:r>
            <a:endParaRPr lang="cs-CZ" altLang="cs-CZ" sz="1800" dirty="0">
              <a:solidFill>
                <a:srgbClr val="005743"/>
              </a:solidFill>
            </a:endParaRP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5743"/>
                </a:solidFill>
              </a:rPr>
              <a:t>zajišťuje zpětný odběr a využití obalů a obalových odpadů osobám, které uvádí na trh nebo do oběhu obaly nebo balené zboží (prodejci, plniči, distributoři a dovozci obalů) formou Sdruženého plnění</a:t>
            </a: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5743"/>
                </a:solidFill>
              </a:rPr>
              <a:t>není „</a:t>
            </a:r>
            <a:r>
              <a:rPr lang="cs-CZ" altLang="cs-CZ" sz="1800" dirty="0" err="1">
                <a:solidFill>
                  <a:srgbClr val="005743"/>
                </a:solidFill>
              </a:rPr>
              <a:t>odpadářskou</a:t>
            </a:r>
            <a:r>
              <a:rPr lang="cs-CZ" altLang="cs-CZ" sz="1800" dirty="0">
                <a:solidFill>
                  <a:srgbClr val="005743"/>
                </a:solidFill>
              </a:rPr>
              <a:t>“ firmou a s odpady fyzicky nenakládá</a:t>
            </a:r>
          </a:p>
          <a:p>
            <a:pPr marL="0" indent="0">
              <a:spcBef>
                <a:spcPct val="0"/>
              </a:spcBef>
              <a:buNone/>
            </a:pPr>
            <a:endParaRPr lang="cs-CZ" sz="1800" dirty="0">
              <a:solidFill>
                <a:srgbClr val="0057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Technická podpora pro obce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5906"/>
            <a:ext cx="1008112" cy="50405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403648" y="761672"/>
            <a:ext cx="7740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 smtClean="0">
              <a:solidFill>
                <a:srgbClr val="005743"/>
              </a:solidFill>
            </a:endParaRPr>
          </a:p>
          <a:p>
            <a:pPr algn="ctr"/>
            <a:endParaRPr lang="cs-CZ" sz="1400" dirty="0">
              <a:solidFill>
                <a:srgbClr val="005743"/>
              </a:solidFill>
            </a:endParaRPr>
          </a:p>
          <a:p>
            <a:pPr algn="ctr"/>
            <a:r>
              <a:rPr lang="cs-CZ" sz="1400" dirty="0">
                <a:solidFill>
                  <a:srgbClr val="005743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49011"/>
            <a:ext cx="3132744" cy="208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7218"/>
            <a:ext cx="3168352" cy="21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13890"/>
            <a:ext cx="3041111" cy="20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3568" y="771550"/>
            <a:ext cx="4464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3300"/>
                </a:solidFill>
                <a:latin typeface="Trebuchet MS" panose="020B0603020202020204" pitchFamily="34" charset="0"/>
              </a:rPr>
              <a:t>DĚKUJI VÁM ZA POZORNOST</a:t>
            </a:r>
          </a:p>
          <a:p>
            <a:endParaRPr lang="cs-CZ" sz="1600" dirty="0">
              <a:solidFill>
                <a:srgbClr val="003300"/>
              </a:solidFill>
              <a:latin typeface="Trebuchet MS" panose="020B0603020202020204" pitchFamily="34" charset="0"/>
            </a:endParaRPr>
          </a:p>
          <a:p>
            <a:r>
              <a:rPr lang="cs-CZ" sz="1600" dirty="0" smtClean="0">
                <a:solidFill>
                  <a:srgbClr val="003300"/>
                </a:solidFill>
                <a:latin typeface="Trebuchet MS" panose="020B0603020202020204" pitchFamily="34" charset="0"/>
              </a:rPr>
              <a:t>Jana Úšelová</a:t>
            </a:r>
          </a:p>
          <a:p>
            <a:r>
              <a:rPr lang="cs-CZ" sz="1200" dirty="0" smtClean="0">
                <a:solidFill>
                  <a:srgbClr val="003300"/>
                </a:solidFill>
                <a:latin typeface="Trebuchet MS" panose="020B0603020202020204" pitchFamily="34" charset="0"/>
              </a:rPr>
              <a:t>Regionální manažerka AOS EKO-KOM pro Kraj Vysočina</a:t>
            </a:r>
            <a:endParaRPr lang="cs-CZ" sz="1200" dirty="0">
              <a:solidFill>
                <a:srgbClr val="0033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2152682"/>
            <a:ext cx="369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3300"/>
                </a:solidFill>
              </a:rPr>
              <a:t>uselova@ekokom.cz</a:t>
            </a:r>
            <a:endParaRPr lang="cs-CZ" dirty="0">
              <a:solidFill>
                <a:srgbClr val="003300"/>
              </a:solidFill>
            </a:endParaRPr>
          </a:p>
          <a:p>
            <a:endParaRPr lang="cs-CZ" sz="1200" dirty="0" smtClean="0">
              <a:solidFill>
                <a:srgbClr val="003300"/>
              </a:solidFill>
            </a:endParaRPr>
          </a:p>
          <a:p>
            <a:r>
              <a:rPr lang="cs-CZ" dirty="0" smtClean="0">
                <a:solidFill>
                  <a:srgbClr val="003300"/>
                </a:solidFill>
              </a:rPr>
              <a:t>602 432 983</a:t>
            </a:r>
            <a:endParaRPr lang="cs-CZ" dirty="0">
              <a:solidFill>
                <a:srgbClr val="0033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7694"/>
            <a:ext cx="432254" cy="4322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74914"/>
            <a:ext cx="432255" cy="432255"/>
          </a:xfrm>
          <a:prstGeom prst="rect">
            <a:avLst/>
          </a:prstGeom>
        </p:spPr>
      </p:pic>
      <p:pic>
        <p:nvPicPr>
          <p:cNvPr id="9219" name="Picture 3" descr="O:\KOMUNIKACE_OVO\GRAFIKA\02_LOGA\EKO-KOM AOS\logo_text_9.0_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63838"/>
            <a:ext cx="1777242" cy="5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O:\KOMUNIKACE_OVO\GRAFIKA\FOTO\svoz-papiru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/>
          <a:stretch/>
        </p:blipFill>
        <p:spPr bwMode="auto">
          <a:xfrm>
            <a:off x="4932040" y="856502"/>
            <a:ext cx="3408534" cy="301263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547664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Ekonomika odpadového hospodářství v roce 2020</a:t>
            </a:r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1475656" y="873944"/>
            <a:ext cx="7488832" cy="4104456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1800" dirty="0">
                <a:solidFill>
                  <a:srgbClr val="005743"/>
                </a:solidFill>
              </a:rPr>
              <a:t>Na základě dat z dotazníkového šetření </a:t>
            </a:r>
            <a:r>
              <a:rPr lang="cs-CZ" sz="1800" dirty="0" smtClean="0">
                <a:solidFill>
                  <a:srgbClr val="005743"/>
                </a:solidFill>
              </a:rPr>
              <a:t>přinášíme každý rok přehledy </a:t>
            </a:r>
            <a:r>
              <a:rPr lang="cs-CZ" sz="1800" dirty="0">
                <a:solidFill>
                  <a:srgbClr val="005743"/>
                </a:solidFill>
              </a:rPr>
              <a:t>ekonomických ukazatelů v odpadovém hospodářství obcí.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dirty="0">
                <a:solidFill>
                  <a:srgbClr val="005743"/>
                </a:solidFill>
              </a:rPr>
              <a:t>Náklady na odpadové hospodářství obecně závisí na množství a struktuře odpadů, pro které je služba zajišťována, dále pak na rozsahu a způsobu poskytované služby v souladu s legislativními požadavky a v neposlední řadě také na mandatorních výdajích daných legislativou (např. poplatky a daně). Mezi významné vlivy ovlivňující výše uvedené faktory lze zařadit životní úroveň obyvatel v jednotlivých regionech a jejich spotřební vzorce chování, hustotu osídlení, geografické podmínky, dopravní obslužnost území, způsoby sběru a svozu komodit, dostupnost a vybavenost technologií pro nakládání s odpady, konkurenci firem nakládajících s odpady, způsob stanovování ceny za službu a další.</a:t>
            </a:r>
          </a:p>
        </p:txBody>
      </p:sp>
    </p:spTree>
    <p:extLst>
      <p:ext uri="{BB962C8B-B14F-4D97-AF65-F5344CB8AC3E}">
        <p14:creationId xmlns:p14="http://schemas.microsoft.com/office/powerpoint/2010/main" val="30639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áklady obcí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39885"/>
            <a:ext cx="5707032" cy="34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5"/>
          <p:cNvSpPr>
            <a:spLocks noChangeArrowheads="1"/>
          </p:cNvSpPr>
          <p:nvPr/>
        </p:nvSpPr>
        <p:spPr bwMode="auto">
          <a:xfrm>
            <a:off x="1547664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Průměrné náklady na OH v ČR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03648" y="77155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5743"/>
                </a:solidFill>
              </a:rPr>
              <a:t>Celkové náklady v odpadovém hospodářství jsou součtem všech nákladových položek, které obce v Dotazníku vyplňují. V přepočtu na obyvatele tedy umožňují obce porovnat z hlediska celkové výše odpadových služeb</a:t>
            </a:r>
            <a:r>
              <a:rPr lang="cs-CZ" dirty="0" smtClean="0">
                <a:solidFill>
                  <a:srgbClr val="005743"/>
                </a:solidFill>
              </a:rPr>
              <a:t>.</a:t>
            </a:r>
            <a:endParaRPr lang="cs-CZ" dirty="0">
              <a:solidFill>
                <a:srgbClr val="0057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kové náklady v Kč/ob. v roce 2020 podle kraj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43558"/>
            <a:ext cx="6120680" cy="40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547664" y="195485"/>
            <a:ext cx="7314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Celkové </a:t>
            </a:r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náklady v Kč/ob. v roce 2020 podle krajů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51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03648" y="195485"/>
            <a:ext cx="7458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Náklady </a:t>
            </a:r>
            <a: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na tříděný sběr v Kč/t v roce 2020 podle </a:t>
            </a:r>
            <a:r>
              <a:rPr lang="pl-PL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krajů</a:t>
            </a:r>
            <a:endParaRPr lang="cs-CZ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2050" name="Picture 2" descr="náklady na tříděný sběr v Kč/t v roce 2020 podle kraj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99" y="795418"/>
            <a:ext cx="6624736" cy="40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03648" y="195485"/>
            <a:ext cx="7458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Náklady </a:t>
            </a:r>
            <a: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na tříděný sběr </a:t>
            </a:r>
            <a:r>
              <a:rPr lang="pl-PL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v</a:t>
            </a:r>
            <a: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 roce 2020 podle </a:t>
            </a:r>
            <a:r>
              <a:rPr lang="pl-PL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krajů</a:t>
            </a:r>
            <a:endParaRPr lang="cs-CZ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87574"/>
            <a:ext cx="3960440" cy="316835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691680" y="4299942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https://www.ekokom.cz/ekonomika-odpadoveho-hospodarstvi-v-roce-2020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1475656" y="137121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33641" y="137121"/>
            <a:ext cx="7458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Spolupráce s obcemi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25321" y="848788"/>
            <a:ext cx="74168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dirty="0">
                <a:solidFill>
                  <a:srgbClr val="005743"/>
                </a:solidFill>
              </a:rPr>
              <a:t>Integrovaný systém nakládání s komunálními o obalovými odpady</a:t>
            </a: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005743"/>
                </a:solidFill>
              </a:rPr>
              <a:t>Použité obaly  a obalové odpady jsou sbírány v rámci systému nakládání s komunálními odpady, který stanoví obec podle zákona o odpadech.</a:t>
            </a: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005743"/>
                </a:solidFill>
              </a:rPr>
              <a:t>EKO-KOM, a.s. hradí obcím náklady spojené se zpětným odběrem a využitím obalové složky komunálních </a:t>
            </a:r>
            <a:r>
              <a:rPr lang="cs-CZ" altLang="cs-CZ" dirty="0" smtClean="0">
                <a:solidFill>
                  <a:srgbClr val="005743"/>
                </a:solidFill>
              </a:rPr>
              <a:t>odpadů.</a:t>
            </a:r>
            <a:endParaRPr lang="cs-CZ" altLang="cs-CZ" dirty="0">
              <a:solidFill>
                <a:srgbClr val="005743"/>
              </a:solidFill>
            </a:endParaRP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005743"/>
                </a:solidFill>
              </a:rPr>
              <a:t>EKO-KOM a.s. odměna je počítána ze všech vytříděných obalových tun, které se seberou v rámci tříděného sběru.</a:t>
            </a: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005743"/>
                </a:solidFill>
              </a:rPr>
              <a:t>Odměny pro obce vycházejí z průměrných nákladů obcí na tříděný sběr a služby s ním spojené.</a:t>
            </a: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005743"/>
                </a:solidFill>
              </a:rPr>
              <a:t>Odměny jsou koncipovány motivačně za účelem dalšího rozvoje tříděného sběru.</a:t>
            </a:r>
          </a:p>
        </p:txBody>
      </p:sp>
    </p:spTree>
    <p:extLst>
      <p:ext uri="{BB962C8B-B14F-4D97-AF65-F5344CB8AC3E}">
        <p14:creationId xmlns:p14="http://schemas.microsoft.com/office/powerpoint/2010/main" val="29346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5"/>
          <p:cNvSpPr>
            <a:spLocks noChangeArrowheads="1"/>
          </p:cNvSpPr>
          <p:nvPr/>
        </p:nvSpPr>
        <p:spPr bwMode="auto">
          <a:xfrm rot="16200000">
            <a:off x="-1031901" y="2733272"/>
            <a:ext cx="347775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Sazebníky pro obce v roce 2021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05" y="8029"/>
            <a:ext cx="4858195" cy="511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42407" y="885949"/>
            <a:ext cx="2843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>
                <a:solidFill>
                  <a:srgbClr val="005743"/>
                </a:solidFill>
              </a:rPr>
              <a:t>Základní odměna byla </a:t>
            </a:r>
            <a:r>
              <a:rPr lang="cs-CZ" dirty="0" smtClean="0">
                <a:solidFill>
                  <a:srgbClr val="005743"/>
                </a:solidFill>
              </a:rPr>
              <a:t>   v </a:t>
            </a:r>
            <a:r>
              <a:rPr lang="cs-CZ" dirty="0">
                <a:solidFill>
                  <a:srgbClr val="005743"/>
                </a:solidFill>
              </a:rPr>
              <a:t>roce 2021 zvýšena o </a:t>
            </a:r>
            <a:r>
              <a:rPr lang="cs-CZ" dirty="0" smtClean="0">
                <a:solidFill>
                  <a:srgbClr val="005743"/>
                </a:solidFill>
              </a:rPr>
              <a:t> 3</a:t>
            </a:r>
            <a:r>
              <a:rPr lang="cs-CZ" dirty="0">
                <a:solidFill>
                  <a:srgbClr val="005743"/>
                </a:solidFill>
              </a:rPr>
              <a:t>,- Kč/obyvatel/rok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42407" y="1923678"/>
            <a:ext cx="2859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>
                <a:solidFill>
                  <a:srgbClr val="005743"/>
                </a:solidFill>
              </a:rPr>
              <a:t>Došlo ke zrušení bonusu Zajištění minimální dostupnosti sběrné sítě Sazba: 8,-Kč/obyvatel/rok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26665" y="3579862"/>
            <a:ext cx="2859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3"/>
              </a:buBlip>
              <a:defRPr/>
            </a:pPr>
            <a:r>
              <a:rPr lang="cs-CZ" dirty="0">
                <a:solidFill>
                  <a:srgbClr val="005743"/>
                </a:solidFill>
              </a:rPr>
              <a:t>Zajištění sběru kovových odpadů prostřednictvím nádob a pytlů – bonus zachován i v roce 2021 </a:t>
            </a:r>
          </a:p>
        </p:txBody>
      </p:sp>
    </p:spTree>
    <p:extLst>
      <p:ext uri="{BB962C8B-B14F-4D97-AF65-F5344CB8AC3E}">
        <p14:creationId xmlns:p14="http://schemas.microsoft.com/office/powerpoint/2010/main" val="17622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992</Words>
  <Application>Microsoft Office PowerPoint</Application>
  <PresentationFormat>Předvádění na obrazovce (16:9)</PresentationFormat>
  <Paragraphs>111</Paragraphs>
  <Slides>21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EKO-KOM,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Kolářová Alena</dc:creator>
  <cp:lastModifiedBy>Úšelová Jana</cp:lastModifiedBy>
  <cp:revision>123</cp:revision>
  <cp:lastPrinted>2021-05-05T12:44:02Z</cp:lastPrinted>
  <dcterms:created xsi:type="dcterms:W3CDTF">2018-10-10T07:45:15Z</dcterms:created>
  <dcterms:modified xsi:type="dcterms:W3CDTF">2021-11-12T07:53:00Z</dcterms:modified>
</cp:coreProperties>
</file>