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69" y="5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95EC1D4A-A796-47C3-A63E-CE236FB377E2}" type="datetimeFigureOut">
              <a:rPr lang="cs-CZ" smtClean="0"/>
              <a:t>09.11.2020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nice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nice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nice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á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á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á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09.11.2020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09.11.2020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5EC1D4A-A796-47C3-A63E-CE236FB377E2}" type="datetimeFigureOut">
              <a:rPr lang="cs-CZ" smtClean="0"/>
              <a:t>09.11.2020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95EC1D4A-A796-47C3-A63E-CE236FB377E2}" type="datetimeFigureOut">
              <a:rPr lang="cs-CZ" smtClean="0"/>
              <a:t>09.11.2020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nice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nice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á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á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á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nice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09.11.2020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09.11.2020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5EC1D4A-A796-47C3-A63E-CE236FB377E2}" type="datetimeFigureOut">
              <a:rPr lang="cs-CZ" smtClean="0"/>
              <a:t>09.11.2020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09.11.2020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5EC1D4A-A796-47C3-A63E-CE236FB377E2}" type="datetimeFigureOut">
              <a:rPr lang="cs-CZ" smtClean="0"/>
              <a:t>09.11.2020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nice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nice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nice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5EC1D4A-A796-47C3-A63E-CE236FB377E2}" type="datetimeFigureOut">
              <a:rPr lang="cs-CZ" smtClean="0"/>
              <a:t>09.11.2020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95EC1D4A-A796-47C3-A63E-CE236FB377E2}" type="datetimeFigureOut">
              <a:rPr lang="cs-CZ" smtClean="0"/>
              <a:t>09.11.2020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267744" y="3068960"/>
            <a:ext cx="6172200" cy="1894362"/>
          </a:xfrm>
        </p:spPr>
        <p:txBody>
          <a:bodyPr/>
          <a:lstStyle/>
          <a:p>
            <a:r>
              <a:rPr lang="cs-CZ" dirty="0" smtClean="0"/>
              <a:t>Audity zdravotní péče v PO Kraje Vysočina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Jiří Procházka, APSS ČR </a:t>
            </a:r>
          </a:p>
          <a:p>
            <a:r>
              <a:rPr lang="cs-CZ" dirty="0" smtClean="0"/>
              <a:t>11.listopadu 2020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404664"/>
            <a:ext cx="1524000" cy="15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26415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Důvod auditu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2060848"/>
            <a:ext cx="7467600" cy="4413104"/>
          </a:xfrm>
        </p:spPr>
        <p:txBody>
          <a:bodyPr/>
          <a:lstStyle/>
          <a:p>
            <a:pPr marL="0" indent="0">
              <a:buNone/>
            </a:pPr>
            <a:r>
              <a:rPr lang="cs-CZ" dirty="0"/>
              <a:t>Důvodem pro realizaci auditů byl požadavek </a:t>
            </a:r>
            <a:r>
              <a:rPr lang="cs-CZ" dirty="0" smtClean="0"/>
              <a:t>zadavatele </a:t>
            </a:r>
            <a:r>
              <a:rPr lang="cs-CZ" dirty="0"/>
              <a:t>(Kraj Vysočina) na získání odborné služby v oblasti optimalizace poskytování zdravotnických (ošetřovatelských) služeb v pobytových zařízeních, která doplní výstupy z návrhu optimalizace sítě pobytových sociálních služeb v Kraji Vysočina.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4" y="260648"/>
            <a:ext cx="1524000" cy="15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70732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Průběh plnění zakázky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2420888"/>
            <a:ext cx="7467600" cy="4053064"/>
          </a:xfrm>
        </p:spPr>
        <p:txBody>
          <a:bodyPr/>
          <a:lstStyle/>
          <a:p>
            <a:pPr marL="0" indent="0">
              <a:buNone/>
            </a:pPr>
            <a:r>
              <a:rPr lang="cs-CZ" dirty="0"/>
              <a:t>r</a:t>
            </a:r>
            <a:r>
              <a:rPr lang="cs-CZ" dirty="0" smtClean="0"/>
              <a:t>ealizační tým: 7 auditorů, lékař, 2 právníci, supervizor auditů</a:t>
            </a:r>
          </a:p>
          <a:p>
            <a:pPr marL="0" indent="0">
              <a:buNone/>
            </a:pPr>
            <a:r>
              <a:rPr lang="cs-CZ" dirty="0"/>
              <a:t>r</a:t>
            </a:r>
            <a:r>
              <a:rPr lang="cs-CZ" dirty="0" smtClean="0"/>
              <a:t>ealizace : v 19-ti zařízeních probíhala od 7.7. do 9.9. 2020</a:t>
            </a:r>
          </a:p>
          <a:p>
            <a:pPr marL="0" indent="0">
              <a:buNone/>
            </a:pPr>
            <a:r>
              <a:rPr lang="cs-CZ" dirty="0" smtClean="0"/>
              <a:t>workshopy:  10.9.- 21.10. 2020</a:t>
            </a:r>
          </a:p>
          <a:p>
            <a:pPr marL="0" indent="0">
              <a:buNone/>
            </a:pPr>
            <a:r>
              <a:rPr lang="cs-CZ" dirty="0" smtClean="0"/>
              <a:t>tvorba metodik a standardů:  září – říjen 2020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4" y="332656"/>
            <a:ext cx="1524000" cy="15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14724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Souhrn výstupů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2492896"/>
            <a:ext cx="7467600" cy="3981056"/>
          </a:xfrm>
        </p:spPr>
        <p:txBody>
          <a:bodyPr/>
          <a:lstStyle/>
          <a:p>
            <a:r>
              <a:rPr lang="cs-CZ" dirty="0" smtClean="0"/>
              <a:t>Zpráva o poskytování ošetřovatelské péče</a:t>
            </a:r>
          </a:p>
          <a:p>
            <a:r>
              <a:rPr lang="cs-CZ" dirty="0" smtClean="0"/>
              <a:t>Metodika vedení ošetřovatelské péče</a:t>
            </a:r>
          </a:p>
          <a:p>
            <a:r>
              <a:rPr lang="cs-CZ" dirty="0" smtClean="0"/>
              <a:t>Metodika vykazování péče na ZP</a:t>
            </a:r>
          </a:p>
          <a:p>
            <a:r>
              <a:rPr lang="cs-CZ" dirty="0" smtClean="0"/>
              <a:t>Návrh personálního standardu</a:t>
            </a:r>
          </a:p>
          <a:p>
            <a:r>
              <a:rPr lang="cs-CZ" dirty="0" smtClean="0"/>
              <a:t>Porovnání dat s republikovými průměry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0272" y="332656"/>
            <a:ext cx="1524000" cy="15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94300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dirty="0" smtClean="0"/>
              <a:t>Personální zajištění ošetřovatelské péče v roce 2019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563740030"/>
              </p:ext>
            </p:extLst>
          </p:nvPr>
        </p:nvGraphicFramePr>
        <p:xfrm>
          <a:off x="467543" y="1628799"/>
          <a:ext cx="7344816" cy="4896544"/>
        </p:xfrm>
        <a:graphic>
          <a:graphicData uri="http://schemas.openxmlformats.org/drawingml/2006/table">
            <a:tbl>
              <a:tblPr/>
              <a:tblGrid>
                <a:gridCol w="13767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118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105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715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7411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19722"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PZSS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Počet VS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Standard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Schází úvazků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9722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(úvazky rok 2019)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VS (úvazky)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počet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 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9722"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19,6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21,9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9722"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9,4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9722"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11,2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9722"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7,7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9722"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6,1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8,9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9722"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13,7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15,5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9722"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9,3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19722"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6,4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11,6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19722"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19722"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22,9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21,4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-1,5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19722"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11,2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19722"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9,1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19722"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20,6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19722"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11,2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10,6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-0,6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19722"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11,9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9,9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495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19722"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6,5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9,4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19722"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17,25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20,1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19722"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12,1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22,6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10,5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19722"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12,2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12,6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282382"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celkem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196,25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253,9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57,6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i="0" u="sng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</a:tbl>
          </a:graphicData>
        </a:graphic>
      </p:graphicFrame>
      <p:pic>
        <p:nvPicPr>
          <p:cNvPr id="3" name="Obráze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0352" y="116632"/>
            <a:ext cx="1008112" cy="1008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10768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cs-CZ" sz="2800" dirty="0" smtClean="0"/>
              <a:t>Porovnání struktury klientů v jednotlivých službách k průměru </a:t>
            </a:r>
            <a:br>
              <a:rPr lang="cs-CZ" sz="2800" dirty="0" smtClean="0"/>
            </a:br>
            <a:r>
              <a:rPr lang="cs-CZ" sz="2800" dirty="0" smtClean="0"/>
              <a:t>v ČR – rok 2019</a:t>
            </a:r>
            <a:endParaRPr lang="cs-CZ" sz="2800" dirty="0"/>
          </a:p>
        </p:txBody>
      </p:sp>
      <p:graphicFrame>
        <p:nvGraphicFramePr>
          <p:cNvPr id="9" name="Zástupný symbol pro obsah 8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485644574"/>
              </p:ext>
            </p:extLst>
          </p:nvPr>
        </p:nvGraphicFramePr>
        <p:xfrm>
          <a:off x="2555776" y="1772826"/>
          <a:ext cx="3816423" cy="4353335"/>
        </p:xfrm>
        <a:graphic>
          <a:graphicData uri="http://schemas.openxmlformats.org/drawingml/2006/table">
            <a:tbl>
              <a:tblPr/>
              <a:tblGrid>
                <a:gridCol w="10788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867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8776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6307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30787">
                <a:tc>
                  <a:txBody>
                    <a:bodyPr/>
                    <a:lstStyle/>
                    <a:p>
                      <a:pPr algn="ctr" fontAlgn="b"/>
                      <a:r>
                        <a:rPr lang="cs-CZ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Druh služby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cs-CZ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 zastoupení 3 a 4 PNP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cs-CZ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Průměr v ČR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cs-CZ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Rozdíl: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0787">
                <a:tc>
                  <a:txBody>
                    <a:bodyPr/>
                    <a:lstStyle/>
                    <a:p>
                      <a:pPr algn="ctr" fontAlgn="b"/>
                      <a:r>
                        <a:rPr lang="cs-CZ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0787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DOZP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65,0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73,0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-8,0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0787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DpS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61,4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61,0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0787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DpS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79,7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61,0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18,7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30787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DZR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89,4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74,0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15,4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55699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DOZP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84,8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73,0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11,8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30787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DZR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74,0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26,0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24558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CHB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45,5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31,0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14,5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30787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DpS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58,3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61,0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-2,7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30787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DZR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90,0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74,0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16,0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30787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DOZP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78,3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73,0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30787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CHB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40,8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31,0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9,8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24558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DpS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76,2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61,0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15,2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30787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DZR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73,9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74,0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-0,1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30787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DpS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42,4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61,0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-18,6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30787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DZR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83,1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74,0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9,1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30787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DZR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48,35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74,0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-25,6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43243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DpS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43,3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61,0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-17,7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30787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DZR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57,1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74,0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-16,9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37015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DpS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74,6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61,0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13,63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30787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DZR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83,3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74,0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9,33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24558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DOZP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68,5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73,0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-4,5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30787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CHB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31,0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-31,0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30787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DOZP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38,9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73,0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-34,1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30787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DOZP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37,1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73,0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-35,9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30787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CHB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31,0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-31,0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130787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DZR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81,3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74,0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7,3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130787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DOZP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78,4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73,0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  <a:tr h="149471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DpS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67,4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61,0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6,4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9"/>
                  </a:ext>
                </a:extLst>
              </a:tr>
              <a:tr h="130787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DZR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96,4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74,0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22,4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0"/>
                  </a:ext>
                </a:extLst>
              </a:tr>
              <a:tr h="130787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DZR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37,3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74,0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-36,7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1"/>
                  </a:ext>
                </a:extLst>
              </a:tr>
              <a:tr h="124558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DpS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58,0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61,0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-3,0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2"/>
                  </a:ext>
                </a:extLst>
              </a:tr>
            </a:tbl>
          </a:graphicData>
        </a:graphic>
      </p:graphicFrame>
      <p:pic>
        <p:nvPicPr>
          <p:cNvPr id="3" name="Obráze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24464" y="44624"/>
            <a:ext cx="1524000" cy="15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5760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dirty="0" smtClean="0"/>
              <a:t>Ekonomická efektivita poskytování ošetřovatelské péče v roce 2019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168004324"/>
              </p:ext>
            </p:extLst>
          </p:nvPr>
        </p:nvGraphicFramePr>
        <p:xfrm>
          <a:off x="467544" y="1412776"/>
          <a:ext cx="7567412" cy="5184568"/>
        </p:xfrm>
        <a:graphic>
          <a:graphicData uri="http://schemas.openxmlformats.org/drawingml/2006/table">
            <a:tbl>
              <a:tblPr/>
              <a:tblGrid>
                <a:gridCol w="5431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724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1554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1554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3797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8278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807131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Zařízení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Rozdíl mezi výší úhrad za vykázanou péči a výší osobních nákladů v Kč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Procento pokrytí osobních nákladů z úhrad za vykázanou péči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Pokud by byla indikována veškerá péče, bylo by možné získat úhradu ve výši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Procento využití času personálu ve vztahu k hrazené péči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Průměrný měsíční výnos na 1 lůžko za rok 2019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1783"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-2 366 912 Kč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16,72%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3 374 817 Kč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12,96%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660 Kč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1783"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-2 610 537 Kč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33,54%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4 172 503 Kč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28,73%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1 570 Kč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1783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-4 717 360 Kč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47,44%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3 704 289 Kč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34,96%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2 729 Kč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1783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-2 468 607 Kč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57,87%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758 637 Kč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45,20%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2 885 Kč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1783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-3 169 565 Kč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22,68%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5 613 913 Kč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15,62%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824 Kč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1783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-130 178 Kč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89,17%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Kč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71,92%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3 882 Kč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1783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-1 811 923 Kč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84,08%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1 952 518 Kč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46,41%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4 334 Kč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01783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-3 704 327 Kč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49,34%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7 159 231 Kč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39,63%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2 592 Kč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01783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-3 969 066 Kč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43,90%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7 403 295 Kč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27,40%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2 850 Kč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01783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-11 400 391 Kč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19,30%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14 110 648 Kč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27,40%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1 209 Kč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01783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-3 038 078 Kč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42,60%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5 689 777 Kč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39,40%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2 079 Kč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01783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-5 096 095 Kč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33,24%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3 395 027 Kč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24,44%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1 819 Kč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01783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-5 937 806 Kč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54,53%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18 416 702 Kč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30,19%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3 983 Kč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01783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-1 916 642 Kč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26,52%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3 762 155 Kč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17,89%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801 Kč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01783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-1 233 969 Kč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1,97%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5 377 219 Kč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0,53%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 Kč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01783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-2 688 995 Kč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65,94%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6 745 957 Kč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53,70%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5 104 Kč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01783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-8 929 845 Kč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24,28%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2 117 263 Kč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22,39%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1 388 Kč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01783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-2 821 119 Kč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27,16%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4 190 773 Kč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18,69%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1 169 Kč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01783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-5 007 601 Kč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41,95%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17 916 336 Kč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40,33%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1 546 Kč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71780">
                <a:tc>
                  <a:txBody>
                    <a:bodyPr/>
                    <a:lstStyle/>
                    <a:p>
                      <a:pPr algn="l" fontAlgn="b"/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-73 019 016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41,17%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115 861 060 Kč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31,46%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2 181 Kč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271780">
                <a:tc>
                  <a:txBody>
                    <a:bodyPr/>
                    <a:lstStyle/>
                    <a:p>
                      <a:pPr algn="l" fontAlgn="b"/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celkem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průměr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celkem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průměr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průměr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</a:tbl>
          </a:graphicData>
        </a:graphic>
      </p:graphicFrame>
      <p:pic>
        <p:nvPicPr>
          <p:cNvPr id="3" name="Obráze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8344" y="44624"/>
            <a:ext cx="1080120" cy="1080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63997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Možnosti řešení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2276872"/>
            <a:ext cx="7467600" cy="4197080"/>
          </a:xfrm>
        </p:spPr>
        <p:txBody>
          <a:bodyPr/>
          <a:lstStyle/>
          <a:p>
            <a:r>
              <a:rPr lang="cs-CZ" dirty="0" smtClean="0"/>
              <a:t>Realizovat doporučení z jednotlivých zpráv</a:t>
            </a:r>
          </a:p>
          <a:p>
            <a:r>
              <a:rPr lang="cs-CZ" dirty="0" smtClean="0"/>
              <a:t>U transformovaných služeb zvážit poskytování ošetřovatelské péče odborností 925 – domácí péče</a:t>
            </a:r>
          </a:p>
          <a:p>
            <a:r>
              <a:rPr lang="cs-CZ" dirty="0" smtClean="0"/>
              <a:t>Ve spolupráci se zřizovatelem vytvořit motivační program pro studenty VOŠ v oboru všeobecná sestra</a:t>
            </a:r>
          </a:p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188640"/>
            <a:ext cx="1524000" cy="15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40989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4536504"/>
          </a:xfrm>
        </p:spPr>
        <p:txBody>
          <a:bodyPr/>
          <a:lstStyle/>
          <a:p>
            <a:pPr algn="ctr"/>
            <a:r>
              <a:rPr lang="cs-CZ" dirty="0"/>
              <a:t>Děkuji za </a:t>
            </a:r>
            <a:r>
              <a:rPr lang="cs-CZ" dirty="0" smtClean="0"/>
              <a:t>pozornost</a:t>
            </a:r>
            <a:br>
              <a:rPr lang="cs-CZ" dirty="0" smtClean="0"/>
            </a:br>
            <a:r>
              <a:rPr lang="cs-CZ" dirty="0"/>
              <a:t/>
            </a:r>
            <a:br>
              <a:rPr lang="cs-CZ" dirty="0"/>
            </a:br>
            <a:r>
              <a:rPr lang="cs-CZ" dirty="0"/>
              <a:t>Ing. Jiří </a:t>
            </a:r>
            <a:r>
              <a:rPr lang="cs-CZ" dirty="0" smtClean="0"/>
              <a:t>Procházka</a:t>
            </a:r>
            <a:br>
              <a:rPr lang="cs-CZ" dirty="0" smtClean="0"/>
            </a:br>
            <a:r>
              <a:rPr lang="cs-CZ" sz="2000" cap="none" dirty="0" smtClean="0">
                <a:latin typeface="+mn-lt"/>
              </a:rPr>
              <a:t>ředitel Palata – domov pro zrakově postižené a viceprezident pro pobytové služby APSS ČR</a:t>
            </a:r>
            <a:endParaRPr lang="cs-CZ" cap="none" dirty="0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2280" y="188640"/>
            <a:ext cx="1524000" cy="15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470197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251</TotalTime>
  <Words>882</Words>
  <Application>Microsoft Office PowerPoint</Application>
  <PresentationFormat>Předvádění na obrazovce (4:3)</PresentationFormat>
  <Paragraphs>392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4" baseType="lpstr">
      <vt:lpstr>Calibri</vt:lpstr>
      <vt:lpstr>Century Schoolbook</vt:lpstr>
      <vt:lpstr>Wingdings</vt:lpstr>
      <vt:lpstr>Wingdings 2</vt:lpstr>
      <vt:lpstr>Arkýř</vt:lpstr>
      <vt:lpstr>Audity zdravotní péče v PO Kraje Vysočina</vt:lpstr>
      <vt:lpstr>Důvod auditu</vt:lpstr>
      <vt:lpstr>Průběh plnění zakázky</vt:lpstr>
      <vt:lpstr>Souhrn výstupů</vt:lpstr>
      <vt:lpstr>Personální zajištění ošetřovatelské péče v roce 2019</vt:lpstr>
      <vt:lpstr>Porovnání struktury klientů v jednotlivých službách k průměru  v ČR – rok 2019</vt:lpstr>
      <vt:lpstr>Ekonomická efektivita poskytování ošetřovatelské péče v roce 2019</vt:lpstr>
      <vt:lpstr>Možnosti řešení</vt:lpstr>
      <vt:lpstr>Děkuji za pozornost  Ing. Jiří Procházka ředitel Palata – domov pro zrakově postižené a viceprezident pro pobytové služby APSS ČR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Audity zdravotní péče v PO Kraje Vysočina</dc:title>
  <dc:creator>prochazka</dc:creator>
  <cp:lastModifiedBy>Mikletičová Lenka Ing.</cp:lastModifiedBy>
  <cp:revision>20</cp:revision>
  <dcterms:created xsi:type="dcterms:W3CDTF">2020-11-09T06:21:18Z</dcterms:created>
  <dcterms:modified xsi:type="dcterms:W3CDTF">2020-11-09T13:13:34Z</dcterms:modified>
</cp:coreProperties>
</file>