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4" r:id="rId2"/>
    <p:sldId id="258" r:id="rId3"/>
    <p:sldId id="283" r:id="rId4"/>
    <p:sldId id="284" r:id="rId5"/>
    <p:sldId id="287" r:id="rId6"/>
    <p:sldId id="282" r:id="rId7"/>
    <p:sldId id="285" r:id="rId8"/>
    <p:sldId id="286" r:id="rId9"/>
    <p:sldId id="265" r:id="rId10"/>
    <p:sldId id="268" r:id="rId11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3"/>
    <p:restoredTop sz="94689"/>
  </p:normalViewPr>
  <p:slideViewPr>
    <p:cSldViewPr snapToGrid="0" snapToObjects="1">
      <p:cViewPr varScale="1">
        <p:scale>
          <a:sx n="53" d="100"/>
          <a:sy n="53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9772D8-46A6-49CE-BC2D-13D7651C747C}" type="datetimeFigureOut">
              <a:rPr lang="de-DE"/>
              <a:t>21.10.2020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C64C6C-96CF-414A-9D28-EA6D861E6C4D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5188" y="4362450"/>
            <a:ext cx="11345862" cy="2495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5083" y="4504034"/>
            <a:ext cx="10004853" cy="648537"/>
          </a:xfrm>
        </p:spPr>
        <p:txBody>
          <a:bodyPr anchor="t">
            <a:normAutofit/>
          </a:bodyPr>
          <a:lstStyle>
            <a:lvl1pPr algn="l">
              <a:defRPr sz="32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5082" y="5152571"/>
            <a:ext cx="10004853" cy="11290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874563" y="1310153"/>
            <a:ext cx="11326812" cy="3052762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6567859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5188" y="1304925"/>
            <a:ext cx="11345862" cy="5553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5080" y="1650741"/>
            <a:ext cx="10004853" cy="1295659"/>
          </a:xfrm>
        </p:spPr>
        <p:txBody>
          <a:bodyPr anchor="t">
            <a:noAutofit/>
          </a:bodyPr>
          <a:lstStyle>
            <a:lvl1pPr algn="l">
              <a:defRPr sz="40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8867" y="3058788"/>
            <a:ext cx="9951065" cy="2148471"/>
          </a:xfrm>
        </p:spPr>
        <p:txBody>
          <a:bodyPr>
            <a:normAutofit/>
          </a:bodyPr>
          <a:lstStyle>
            <a:lvl1pPr marL="0" indent="0" algn="l">
              <a:buNone/>
              <a:defRPr sz="2800" b="0" cap="none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567863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049" y="1218205"/>
            <a:ext cx="10536239" cy="523512"/>
          </a:xfrm>
        </p:spPr>
        <p:txBody>
          <a:bodyPr lIns="90000" anchor="t">
            <a:noAutofit/>
          </a:bodyPr>
          <a:lstStyle>
            <a:lvl1pPr>
              <a:defRPr sz="3200" b="1" cap="all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51" y="1835694"/>
            <a:ext cx="10536238" cy="4099584"/>
          </a:xfrm>
        </p:spPr>
        <p:txBody>
          <a:bodyPr lIns="90000">
            <a:noAutofit/>
          </a:bodyPr>
          <a:lstStyle>
            <a:lvl1pPr>
              <a:buSzPct val="140000"/>
              <a:defRPr sz="2400"/>
            </a:lvl1pPr>
            <a:lvl2pPr marL="685800" indent="-228600">
              <a:buClr>
                <a:srgbClr val="FFCC00"/>
              </a:buClr>
              <a:buSzPct val="130000"/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8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567859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50" y="1230407"/>
            <a:ext cx="10852150" cy="4704870"/>
          </a:xfrm>
        </p:spPr>
        <p:txBody>
          <a:bodyPr lIns="90000">
            <a:noAutofit/>
          </a:bodyPr>
          <a:lstStyle>
            <a:lvl1pPr>
              <a:buSzPct val="130000"/>
              <a:defRPr sz="2400"/>
            </a:lvl1pPr>
            <a:lvl2pPr marL="685800" indent="-228600">
              <a:buClr>
                <a:srgbClr val="FFCC00"/>
              </a:buClr>
              <a:buSzPct val="130000"/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567857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50" y="1759131"/>
            <a:ext cx="5128932" cy="4009844"/>
          </a:xfrm>
        </p:spPr>
        <p:txBody>
          <a:bodyPr lIns="90000">
            <a:noAutofit/>
          </a:bodyPr>
          <a:lstStyle>
            <a:lvl1pPr>
              <a:buSzPct val="130000"/>
              <a:defRPr sz="2400"/>
            </a:lvl1pPr>
            <a:lvl2pPr marL="685800" indent="-228600">
              <a:buClr>
                <a:srgbClr val="FFCC00"/>
              </a:buClr>
              <a:buSzPct val="130000"/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6273800" y="1759130"/>
            <a:ext cx="5041900" cy="4009844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6567863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781050" y="1235624"/>
            <a:ext cx="10534650" cy="437242"/>
          </a:xfrm>
        </p:spPr>
        <p:txBody>
          <a:bodyPr lIns="90000" anchor="t">
            <a:noAutofit/>
          </a:bodyPr>
          <a:lstStyle>
            <a:lvl1pPr>
              <a:defRPr sz="2400" b="1" cap="all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050" y="1218205"/>
            <a:ext cx="10515600" cy="575764"/>
          </a:xfrm>
        </p:spPr>
        <p:txBody>
          <a:bodyPr anchor="t">
            <a:normAutofit/>
          </a:bodyPr>
          <a:lstStyle>
            <a:lvl1pPr>
              <a:defRPr sz="3200" b="1" cap="all" spc="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50" y="1907177"/>
            <a:ext cx="10852150" cy="4028101"/>
          </a:xfrm>
        </p:spPr>
        <p:txBody>
          <a:bodyPr lIns="90000">
            <a:noAutofit/>
          </a:bodyPr>
          <a:lstStyle>
            <a:lvl1pPr marL="0" indent="0">
              <a:buNone/>
              <a:defRPr sz="2400"/>
            </a:lvl1pPr>
            <a:lvl2pPr marL="457200" indent="0">
              <a:buClr>
                <a:srgbClr val="FFCC00"/>
              </a:buClr>
              <a:buFont typeface="Wingdings" panose="05000000000000000000" pitchFamily="2" charset="2"/>
              <a:buNone/>
              <a:defRPr baseline="0">
                <a:latin typeface="Arial" panose="020B0604020202020204" pitchFamily="34" charset="0"/>
              </a:defRPr>
            </a:lvl2pPr>
            <a:lvl3pPr marL="914400" indent="0">
              <a:buClr>
                <a:srgbClr val="FFCC00"/>
              </a:buClr>
              <a:buFont typeface="Wingdings" panose="05000000000000000000" pitchFamily="2" charset="2"/>
              <a:buNone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567860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50" y="1236616"/>
            <a:ext cx="10852150" cy="4698661"/>
          </a:xfrm>
        </p:spPr>
        <p:txBody>
          <a:bodyPr lIns="90000">
            <a:noAutofit/>
          </a:bodyPr>
          <a:lstStyle>
            <a:lvl1pPr marL="0" indent="0">
              <a:buNone/>
              <a:defRPr sz="2400"/>
            </a:lvl1pPr>
            <a:lvl2pPr marL="457200" indent="0">
              <a:buClr>
                <a:srgbClr val="FFCC00"/>
              </a:buClr>
              <a:buFont typeface="Wingdings" panose="05000000000000000000" pitchFamily="2" charset="2"/>
              <a:buNone/>
              <a:defRPr baseline="0">
                <a:latin typeface="Arial" panose="020B0604020202020204" pitchFamily="34" charset="0"/>
              </a:defRPr>
            </a:lvl2pPr>
            <a:lvl3pPr marL="914400" indent="0">
              <a:buClr>
                <a:srgbClr val="FFCC00"/>
              </a:buClr>
              <a:buFont typeface="Wingdings" panose="05000000000000000000" pitchFamily="2" charset="2"/>
              <a:buNone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567862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050" y="5452782"/>
            <a:ext cx="10852150" cy="482495"/>
          </a:xfrm>
        </p:spPr>
        <p:txBody>
          <a:bodyPr lIns="90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rgbClr val="FFCC00"/>
              </a:buClr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FFCC00"/>
              </a:buClr>
              <a:buFont typeface="Wingdings" panose="05000000000000000000" pitchFamily="2" charset="2"/>
              <a:buChar char="§"/>
              <a:defRPr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74713" y="1304925"/>
            <a:ext cx="11317287" cy="4148138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6567859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65188" y="6115050"/>
            <a:ext cx="11345862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874713" y="1304924"/>
            <a:ext cx="10434637" cy="4798059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214438" y="6287406"/>
            <a:ext cx="4521200" cy="47625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6567860" y="6288088"/>
            <a:ext cx="4858431" cy="476251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de-DE" smtClean="0"/>
              <a:t>Mastertextformat bearbeiten
Zweite Ebene
Dritte Ebene
Vierte Ebene
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39BD47-FF81-4463-AC0C-A24C4E390083}" type="datetime4">
              <a:rPr lang="de-AT"/>
              <a:t>21. Oktober 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HILFSWERK ÖSTERREICH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E9374E-A576-4F0E-A98F-D74BC62440B9}" type="slidenum">
              <a:rPr lang="de-DE"/>
              <a:t>‹#›</a:t>
            </a:fld>
            <a:endParaRPr lang="de-DE" dirty="0"/>
          </a:p>
        </p:txBody>
      </p:sp>
      <p:pic>
        <p:nvPicPr>
          <p:cNvPr id="1031" name="Grafik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8" y="0"/>
            <a:ext cx="1833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143" y="4362133"/>
            <a:ext cx="10977562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altLang="de-DE" dirty="0" smtClean="0"/>
              <a:t>Freiwilligenarbeit im Wiener Hilfswerk  </a:t>
            </a:r>
            <a:r>
              <a:rPr lang="de-DE" altLang="de-AT" dirty="0" smtClean="0"/>
              <a:t>práce dobrovolník</a:t>
            </a:r>
            <a:r>
              <a:rPr lang="cs-CZ" altLang="de-AT" dirty="0" smtClean="0"/>
              <a:t>ů</a:t>
            </a:r>
            <a:r>
              <a:rPr lang="de-AT" altLang="de-DE" dirty="0" smtClean="0"/>
              <a:t/>
            </a:r>
            <a:br>
              <a:rPr lang="de-AT" altLang="de-DE" dirty="0" smtClean="0"/>
            </a:br>
            <a:r>
              <a:rPr lang="de-DE" altLang="de-DE" sz="2600" dirty="0" smtClean="0"/>
              <a:t>plus </a:t>
            </a:r>
            <a:r>
              <a:rPr lang="de-DE" altLang="de-DE" sz="2600" dirty="0"/>
              <a:t>Einblicke in die Wiener Infrastruktur für Freiwillige </a:t>
            </a:r>
            <a:r>
              <a:rPr lang="cs-CZ" altLang="de-DE" sz="2600" dirty="0"/>
              <a:t>- včetně přehledů o infrastruktuře ve vidni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4438" y="5795073"/>
            <a:ext cx="10006012" cy="49358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200" dirty="0" smtClean="0"/>
              <a:t>Mag. Martin Oberbauer, Freiwilligen-Manager</a:t>
            </a:r>
            <a:endParaRPr lang="de-DE" sz="2200" dirty="0"/>
          </a:p>
        </p:txBody>
      </p:sp>
      <p:pic>
        <p:nvPicPr>
          <p:cNvPr id="12291" name="Bildplatzhalter 1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17143" b="46764"/>
          <a:stretch>
            <a:fillRect/>
          </a:stretch>
        </p:blipFill>
        <p:spPr>
          <a:xfrm>
            <a:off x="874713" y="1309688"/>
            <a:ext cx="11317287" cy="3052762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22. Oktober 2020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281928" y="5998464"/>
            <a:ext cx="5910072" cy="802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Online </a:t>
            </a:r>
            <a:r>
              <a:rPr lang="de-DE" dirty="0" smtClean="0"/>
              <a:t>Konferenz</a:t>
            </a:r>
            <a:endParaRPr lang="de-DE" dirty="0"/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„FREIWILLIGE als Teil des Lebens in der Region </a:t>
            </a:r>
            <a:r>
              <a:rPr lang="de-DE" dirty="0" err="1" smtClean="0"/>
              <a:t>Vysočina</a:t>
            </a:r>
            <a:r>
              <a:rPr lang="de-DE" dirty="0" smtClean="0"/>
              <a:t>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781050" y="5512332"/>
            <a:ext cx="10852150" cy="482600"/>
          </a:xfrm>
        </p:spPr>
        <p:txBody>
          <a:bodyPr/>
          <a:lstStyle/>
          <a:p>
            <a:r>
              <a:rPr lang="de-DE" altLang="de-DE" sz="3200" b="1" cap="all" spc="200" dirty="0">
                <a:solidFill>
                  <a:schemeClr val="bg2"/>
                </a:solidFill>
                <a:ea typeface="+mj-ea"/>
              </a:rPr>
              <a:t>Vielen Dank für Ihre Aufmerksamkeit!</a:t>
            </a:r>
            <a:r>
              <a:rPr lang="de-DE" altLang="de-DE" sz="3200" b="1" i="1" cap="all" spc="200" dirty="0">
                <a:solidFill>
                  <a:schemeClr val="bg2"/>
                </a:solidFill>
                <a:ea typeface="+mj-ea"/>
              </a:rPr>
              <a:t> </a:t>
            </a:r>
            <a:endParaRPr lang="de-AT" altLang="de-DE" sz="3200" b="1" i="1" cap="all" spc="200" dirty="0">
              <a:solidFill>
                <a:schemeClr val="bg2"/>
              </a:solidFill>
              <a:ea typeface="+mj-ea"/>
            </a:endParaRPr>
          </a:p>
        </p:txBody>
      </p:sp>
      <p:pic>
        <p:nvPicPr>
          <p:cNvPr id="18434" name="Bildplatzhalter 6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12280" r="302" b="39352"/>
          <a:stretch>
            <a:fillRect/>
          </a:stretch>
        </p:blipFill>
        <p:spPr/>
      </p:pic>
      <p:sp>
        <p:nvSpPr>
          <p:cNvPr id="10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>
            <a:norm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AT" sz="1200" cap="all" spc="100" dirty="0">
                <a:solidFill>
                  <a:srgbClr val="919191"/>
                </a:solidFill>
              </a:rPr>
              <a:t>Freiwilligenarbeit im Wiener Hilfswerk</a:t>
            </a:r>
            <a:endParaRPr lang="de-DE" sz="1200" cap="all" spc="100" dirty="0">
              <a:solidFill>
                <a:srgbClr val="919191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de-DE" dirty="0">
                <a:solidFill>
                  <a:srgbClr val="919191"/>
                </a:solidFill>
              </a:rPr>
              <a:t>Mag. Martin Oberbauer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3" y="1960604"/>
            <a:ext cx="6138541" cy="4092724"/>
          </a:xfrm>
          <a:prstGeom prst="rect">
            <a:avLst/>
          </a:prstGeom>
        </p:spPr>
      </p:pic>
      <p:sp>
        <p:nvSpPr>
          <p:cNvPr id="9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7004305" y="1472946"/>
            <a:ext cx="5187696" cy="2156015"/>
          </a:xfrm>
        </p:spPr>
        <p:txBody>
          <a:bodyPr/>
          <a:lstStyle/>
          <a:p>
            <a:pPr marL="449580" indent="-449580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de-AT" altLang="de-DE" sz="3000" dirty="0" smtClean="0"/>
              <a:t>Gründung </a:t>
            </a:r>
            <a:r>
              <a:rPr lang="cs-CZ" altLang="de-AT" sz="3000" dirty="0" smtClean="0"/>
              <a:t>- založení</a:t>
            </a:r>
            <a:r>
              <a:rPr lang="de-AT" altLang="de-DE" sz="3000" dirty="0" smtClean="0"/>
              <a:t>: 1947</a:t>
            </a:r>
          </a:p>
          <a:p>
            <a:pPr marL="449580" indent="-449580">
              <a:lnSpc>
                <a:spcPct val="100000"/>
              </a:lnSpc>
              <a:spcBef>
                <a:spcPts val="1200"/>
              </a:spcBef>
            </a:pPr>
            <a:r>
              <a:rPr lang="de-AT" altLang="de-DE" sz="3000" dirty="0" smtClean="0"/>
              <a:t>Jahresbericht </a:t>
            </a:r>
            <a:r>
              <a:rPr lang="cs-CZ" altLang="de-AT" sz="3000" dirty="0" smtClean="0"/>
              <a:t>-</a:t>
            </a:r>
            <a:r>
              <a:rPr lang="cs-CZ" altLang="de-AT" sz="3000" i="1" dirty="0" smtClean="0"/>
              <a:t> výroční zpráva</a:t>
            </a:r>
            <a:r>
              <a:rPr lang="cs-CZ" altLang="de-AT" sz="3000" dirty="0" smtClean="0"/>
              <a:t> </a:t>
            </a:r>
            <a:r>
              <a:rPr lang="de-AT" altLang="de-DE" sz="3000" dirty="0" smtClean="0"/>
              <a:t>2019: </a:t>
            </a:r>
            <a:br>
              <a:rPr lang="de-AT" altLang="de-DE" sz="3000" dirty="0" smtClean="0"/>
            </a:br>
            <a:r>
              <a:rPr lang="de-AT" altLang="de-DE" sz="3000" b="1" dirty="0" smtClean="0"/>
              <a:t>724</a:t>
            </a:r>
            <a:r>
              <a:rPr lang="de-AT" altLang="de-DE" sz="3000" dirty="0" smtClean="0"/>
              <a:t> bezahlte Mitarbeiter </a:t>
            </a:r>
            <a:r>
              <a:rPr lang="cs-CZ" altLang="de-AT" sz="3000" dirty="0" smtClean="0"/>
              <a:t>- zaměstnanců</a:t>
            </a:r>
            <a:r>
              <a:rPr lang="de-AT" altLang="de-DE" sz="3000" dirty="0" smtClean="0"/>
              <a:t/>
            </a:r>
            <a:br>
              <a:rPr lang="de-AT" altLang="de-DE" sz="3000" dirty="0" smtClean="0"/>
            </a:br>
            <a:r>
              <a:rPr lang="de-AT" altLang="de-DE" sz="3000" b="1" dirty="0" smtClean="0"/>
              <a:t>1.702</a:t>
            </a:r>
            <a:r>
              <a:rPr lang="de-AT" altLang="de-DE" sz="3000" dirty="0" smtClean="0"/>
              <a:t> Freiwillige </a:t>
            </a:r>
            <a:r>
              <a:rPr lang="cs-CZ" altLang="de-AT" sz="3000" dirty="0" smtClean="0"/>
              <a:t>- </a:t>
            </a:r>
            <a:r>
              <a:rPr lang="cs-CZ" altLang="de-AT" sz="3000" i="1" dirty="0" smtClean="0"/>
              <a:t>dobrovolníků</a:t>
            </a:r>
            <a:r>
              <a:rPr lang="de-AT" altLang="de-DE" sz="3000" dirty="0" smtClean="0"/>
              <a:t/>
            </a:r>
            <a:br>
              <a:rPr lang="de-AT" altLang="de-DE" sz="3000" dirty="0" smtClean="0"/>
            </a:br>
            <a:r>
              <a:rPr lang="de-AT" altLang="de-DE" sz="3000" dirty="0" smtClean="0"/>
              <a:t>mit </a:t>
            </a:r>
            <a:r>
              <a:rPr lang="de-AT" altLang="de-DE" sz="3000" b="1" dirty="0" smtClean="0"/>
              <a:t>66.030</a:t>
            </a:r>
            <a:r>
              <a:rPr lang="de-AT" altLang="de-DE" sz="3000" dirty="0" smtClean="0"/>
              <a:t> Einsatzstunden</a:t>
            </a:r>
            <a:br>
              <a:rPr lang="de-AT" altLang="de-DE" sz="3000" dirty="0" smtClean="0"/>
            </a:br>
            <a:r>
              <a:rPr lang="cs-CZ" altLang="de-AT" sz="3000" i="1" dirty="0" smtClean="0"/>
              <a:t>s 66.030 hodin</a:t>
            </a:r>
            <a:r>
              <a:rPr lang="de-AT" altLang="de-DE" sz="3000" i="1" dirty="0" smtClean="0"/>
              <a:t> </a:t>
            </a:r>
          </a:p>
        </p:txBody>
      </p:sp>
      <p:sp>
        <p:nvSpPr>
          <p:cNvPr id="10" name="Titel 11"/>
          <p:cNvSpPr>
            <a:spLocks noGrp="1"/>
          </p:cNvSpPr>
          <p:nvPr>
            <p:ph type="title"/>
          </p:nvPr>
        </p:nvSpPr>
        <p:spPr>
          <a:xfrm>
            <a:off x="781050" y="1405074"/>
            <a:ext cx="10534650" cy="4381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Das Wiener Hilfswerk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3" y="1960786"/>
            <a:ext cx="6138541" cy="4092360"/>
          </a:xfrm>
          <a:prstGeom prst="rect">
            <a:avLst/>
          </a:prstGeom>
        </p:spPr>
      </p:pic>
      <p:sp>
        <p:nvSpPr>
          <p:cNvPr id="9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7004305" y="1479456"/>
            <a:ext cx="5187696" cy="2700685"/>
          </a:xfrm>
        </p:spPr>
        <p:txBody>
          <a:bodyPr/>
          <a:lstStyle/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Lernhilfe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pomoct učit se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Lesepatenschaft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pomoct číst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Verkauf im Sozialmarkt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prodej v sociálním obchodě</a:t>
            </a:r>
            <a:endParaRPr lang="de-AT" altLang="de-DE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Flohmarkt-Mithilfe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pomoc na bleším trhu</a:t>
            </a:r>
            <a:endParaRPr lang="de-AT" altLang="de-DE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Besuche gegen Einsamkeit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návštěvy u osamělých</a:t>
            </a:r>
            <a:endParaRPr lang="de-AT" altLang="de-DE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Mobiles Hospizteam </a:t>
            </a:r>
            <a:r>
              <a:rPr lang="cs-CZ" altLang="de-AT" dirty="0" smtClean="0"/>
              <a:t>-</a:t>
            </a:r>
            <a:r>
              <a:rPr lang="cs-CZ" altLang="de-AT" i="1" dirty="0" smtClean="0"/>
              <a:t> tým mobilní hospic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…</a:t>
            </a:r>
          </a:p>
        </p:txBody>
      </p:sp>
      <p:sp>
        <p:nvSpPr>
          <p:cNvPr id="10" name="Titel 11"/>
          <p:cNvSpPr>
            <a:spLocks noGrp="1"/>
          </p:cNvSpPr>
          <p:nvPr>
            <p:ph type="title"/>
          </p:nvPr>
        </p:nvSpPr>
        <p:spPr>
          <a:xfrm>
            <a:off x="828675" y="831034"/>
            <a:ext cx="10534650" cy="4381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Einsatzbereiche für Freiwillige </a:t>
            </a:r>
            <a:r>
              <a:rPr lang="de-AT" altLang="de-DE" sz="3200" dirty="0" smtClean="0"/>
              <a:t>- pole p</a:t>
            </a:r>
            <a:r>
              <a:rPr lang="cs-CZ" altLang="de-DE" sz="3200" dirty="0" smtClean="0"/>
              <a:t>ůsobení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sp>
        <p:nvSpPr>
          <p:cNvPr id="9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3757295" y="1840865"/>
            <a:ext cx="8434705" cy="2700655"/>
          </a:xfrm>
        </p:spPr>
        <p:txBody>
          <a:bodyPr/>
          <a:lstStyle/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Freiwilligenkoordinatoren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koordinátory dobrovolníků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Haftpflicht- u</a:t>
            </a:r>
            <a:r>
              <a:rPr lang="cs-CZ" altLang="de-AT" dirty="0" smtClean="0"/>
              <a:t>.</a:t>
            </a:r>
            <a:r>
              <a:rPr lang="de-AT" altLang="de-DE" dirty="0" smtClean="0"/>
              <a:t> Unfallversicherung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pojištění (nehody a ručení)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Einschulung u</a:t>
            </a:r>
            <a:r>
              <a:rPr lang="cs-CZ" altLang="de-AT" dirty="0" smtClean="0"/>
              <a:t>.</a:t>
            </a:r>
            <a:r>
              <a:rPr lang="de-AT" altLang="de-DE" dirty="0" smtClean="0"/>
              <a:t> kostenlose Fortbildungen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školení a kurzy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Regelmäßige Teamtreffen </a:t>
            </a:r>
            <a:r>
              <a:rPr lang="cs-CZ" altLang="de-AT" i="1" dirty="0" smtClean="0"/>
              <a:t>- pravidelné setkání týmu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Freiwilligenausweis mit Vergünstigungen </a:t>
            </a:r>
            <a:r>
              <a:rPr lang="cs-CZ" altLang="de-AT" i="1" dirty="0" smtClean="0"/>
              <a:t>- průkaz dobrovolínka s výhody</a:t>
            </a:r>
            <a:endParaRPr lang="de-AT" altLang="de-DE" i="1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dirty="0" smtClean="0"/>
              <a:t>Gemeinsame Feiern, Einladungen zu Ausflügen </a:t>
            </a:r>
            <a:r>
              <a:rPr lang="cs-CZ" altLang="de-AT" dirty="0" smtClean="0"/>
              <a:t>- </a:t>
            </a:r>
            <a:r>
              <a:rPr lang="cs-CZ" altLang="de-AT" i="1" dirty="0" smtClean="0"/>
              <a:t>společné oslavy, výlety </a:t>
            </a:r>
            <a:r>
              <a:rPr lang="de-AT" altLang="de-DE" dirty="0" smtClean="0"/>
              <a:t>…</a:t>
            </a:r>
          </a:p>
        </p:txBody>
      </p:sp>
      <p:sp>
        <p:nvSpPr>
          <p:cNvPr id="10" name="Titel 11"/>
          <p:cNvSpPr>
            <a:spLocks noGrp="1"/>
          </p:cNvSpPr>
          <p:nvPr>
            <p:ph type="title"/>
          </p:nvPr>
        </p:nvSpPr>
        <p:spPr>
          <a:xfrm>
            <a:off x="828675" y="904694"/>
            <a:ext cx="10534650" cy="4381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Rahmenbedingungen für Freiwillige </a:t>
            </a:r>
            <a:r>
              <a:rPr lang="cs-CZ" altLang="de-DE" sz="3200" dirty="0" smtClean="0"/>
              <a:t>- rámcové podmínky pro dobrovolníky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6" y="1960786"/>
            <a:ext cx="2730600" cy="410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72" y="1277747"/>
            <a:ext cx="4544568" cy="446119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95960" y="1217295"/>
            <a:ext cx="6530975" cy="4750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AT" sz="30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Lehrgang</a:t>
            </a:r>
            <a:r>
              <a:rPr lang="de-A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de-A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altLang="de-AT" sz="30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školení</a:t>
            </a:r>
            <a:r>
              <a:rPr lang="de-A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0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Freiwilligenkoordination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altLang="de-AT" sz="30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koordinátor dobrovolniků</a:t>
            </a:r>
            <a:endParaRPr lang="de-AT" sz="3000" b="1" i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2600" dirty="0">
                <a:cs typeface="Arial" panose="020B0604020202020204" pitchFamily="34" charset="0"/>
              </a:rPr>
              <a:t>nach dem „Leitfaden für Curricula von Lehrgängen für Verantwortliche in der Arbeit mit Freiwilligen“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2600" dirty="0">
                <a:cs typeface="Arial" panose="020B0604020202020204" pitchFamily="34" charset="0"/>
              </a:rPr>
              <a:t>herausgegeben vom Sozialministerium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altLang="de-DE" sz="2600" i="1" dirty="0">
                <a:cs typeface="Arial" panose="020B0604020202020204" pitchFamily="34" charset="0"/>
              </a:rPr>
              <a:t>dle přiručky pro školení zodpovědných osob ministerstva sociálních věcí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3" y="292100"/>
            <a:ext cx="1316355" cy="71056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73" y="0"/>
            <a:ext cx="3334385" cy="82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1262589"/>
            <a:ext cx="10058400" cy="311168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36240" y="4774565"/>
            <a:ext cx="10347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sz="4000" b="1"/>
              <a:t>sít'  koordinátorů dobrovolníků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sp>
        <p:nvSpPr>
          <p:cNvPr id="9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6812281" y="2734056"/>
            <a:ext cx="5187696" cy="1680527"/>
          </a:xfrm>
        </p:spPr>
        <p:txBody>
          <a:bodyPr/>
          <a:lstStyle/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AT" altLang="de-DE" sz="2800" smtClean="0"/>
              <a:t>77 Mitglieder </a:t>
            </a:r>
            <a:r>
              <a:rPr lang="cs-CZ" altLang="de-AT" sz="2800" smtClean="0"/>
              <a:t>- </a:t>
            </a:r>
            <a:r>
              <a:rPr lang="cs-CZ" altLang="de-AT" sz="2800" i="1" smtClean="0"/>
              <a:t>77 členů</a:t>
            </a:r>
            <a:endParaRPr lang="de-AT" altLang="de-DE" sz="280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AT" altLang="de-DE" sz="2800" smtClean="0"/>
              <a:t>52 Organisationen </a:t>
            </a:r>
            <a:r>
              <a:rPr lang="cs-CZ" altLang="de-AT" sz="2800" smtClean="0"/>
              <a:t>- </a:t>
            </a:r>
            <a:r>
              <a:rPr lang="cs-CZ" altLang="de-AT" sz="2800" i="1" smtClean="0"/>
              <a:t>52 organizací</a:t>
            </a:r>
            <a:endParaRPr lang="de-AT" altLang="de-DE" sz="280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altLang="de-DE" sz="2800" smtClean="0"/>
              <a:t>&gt; </a:t>
            </a:r>
            <a:r>
              <a:rPr lang="de-AT" altLang="de-DE" sz="2800" dirty="0" smtClean="0"/>
              <a:t>100.000 Freiwillige </a:t>
            </a:r>
            <a:r>
              <a:rPr lang="cs-CZ" altLang="de-AT" sz="2800" dirty="0" smtClean="0"/>
              <a:t>- </a:t>
            </a:r>
            <a:r>
              <a:rPr lang="cs-CZ" altLang="de-AT" sz="2800" i="1" dirty="0" smtClean="0"/>
              <a:t>přes 100000 dobrovolníků</a:t>
            </a:r>
          </a:p>
        </p:txBody>
      </p:sp>
      <p:sp>
        <p:nvSpPr>
          <p:cNvPr id="10" name="Titel 11"/>
          <p:cNvSpPr>
            <a:spLocks noGrp="1"/>
          </p:cNvSpPr>
          <p:nvPr>
            <p:ph type="title"/>
          </p:nvPr>
        </p:nvSpPr>
        <p:spPr>
          <a:xfrm>
            <a:off x="828675" y="1039949"/>
            <a:ext cx="10534650" cy="4381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Netzwerk Freiwilligenkoordination </a:t>
            </a:r>
            <a:r>
              <a:rPr lang="cs-CZ" altLang="de-DE" sz="3200" dirty="0" smtClean="0"/>
              <a:t>- </a:t>
            </a:r>
            <a:r>
              <a:rPr lang="cs-CZ" altLang="de-DE" sz="3200" i="1" dirty="0" smtClean="0"/>
              <a:t>sít' koordinace dobrovolníků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1960786"/>
            <a:ext cx="5395763" cy="404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AT" dirty="0"/>
              <a:t>Freiwilligenarbeit im Wiener Hilfswerk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sp>
        <p:nvSpPr>
          <p:cNvPr id="9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6812281" y="1787434"/>
            <a:ext cx="5045890" cy="4220174"/>
          </a:xfrm>
        </p:spPr>
        <p:txBody>
          <a:bodyPr/>
          <a:lstStyle/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AT" altLang="de-DE" sz="2800" dirty="0"/>
              <a:t>Wir gestalten </a:t>
            </a:r>
            <a:r>
              <a:rPr lang="de-AT" altLang="de-DE" sz="2800" dirty="0" smtClean="0"/>
              <a:t>Vernetzung </a:t>
            </a:r>
            <a:r>
              <a:rPr lang="cs-CZ" altLang="de-AT" sz="2800" dirty="0" smtClean="0"/>
              <a:t>- </a:t>
            </a:r>
            <a:r>
              <a:rPr lang="cs-CZ" altLang="de-AT" sz="2800" i="1" dirty="0" smtClean="0"/>
              <a:t>spojujeme </a:t>
            </a:r>
            <a:r>
              <a:rPr lang="cs-CZ" altLang="de-AT" sz="2800" i="1" dirty="0" smtClean="0"/>
              <a:t>lidí</a:t>
            </a:r>
            <a:endParaRPr lang="de-AT" altLang="de-DE" sz="2800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altLang="de-DE" sz="2800" dirty="0"/>
              <a:t>Wir verstehen uns als </a:t>
            </a:r>
            <a:r>
              <a:rPr lang="de-DE" altLang="de-DE" sz="2800" dirty="0" smtClean="0"/>
              <a:t>Wissenswerkstatt </a:t>
            </a:r>
            <a:r>
              <a:rPr lang="cs-CZ" altLang="de-DE" sz="2800" dirty="0" smtClean="0"/>
              <a:t>– vzdělávací workshopy</a:t>
            </a:r>
            <a:endParaRPr lang="de-DE" altLang="de-DE" sz="2800" dirty="0" smtClean="0"/>
          </a:p>
          <a:p>
            <a:pPr marL="449580" indent="-44958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de-DE" altLang="de-DE" sz="2800" dirty="0"/>
              <a:t>Wir wirken / agieren als Interessensvertretung </a:t>
            </a:r>
            <a:r>
              <a:rPr lang="cs-CZ" altLang="de-DE" sz="2800" i="1" dirty="0"/>
              <a:t>- </a:t>
            </a:r>
            <a:r>
              <a:rPr lang="cs-CZ" altLang="de-DE" sz="2800" i="1" dirty="0" smtClean="0"/>
              <a:t>zastupujeme zájmy</a:t>
            </a:r>
            <a:endParaRPr lang="cs-CZ" altLang="de-DE" sz="2800" i="1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" y="1960786"/>
            <a:ext cx="5395763" cy="4046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81049" y="1741715"/>
            <a:ext cx="1053623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el 11"/>
          <p:cNvSpPr>
            <a:spLocks noGrp="1"/>
          </p:cNvSpPr>
          <p:nvPr/>
        </p:nvSpPr>
        <p:spPr>
          <a:xfrm>
            <a:off x="828676" y="385063"/>
            <a:ext cx="9766754" cy="1637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rtlCol="0" anchor="t" anchorCtr="0" compatLnSpc="1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 spc="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Netzwerk Freiwilligenkoordination </a:t>
            </a:r>
            <a:r>
              <a:rPr lang="cs-CZ" altLang="de-DE" sz="3200" dirty="0" smtClean="0"/>
              <a:t>- </a:t>
            </a:r>
            <a:r>
              <a:rPr lang="cs-CZ" altLang="de-DE" sz="3200" i="1" dirty="0" smtClean="0"/>
              <a:t>sít' koordinace dobrovolníků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nhaltsplatzhalter 1"/>
          <p:cNvSpPr>
            <a:spLocks noGrp="1" noChangeArrowheads="1"/>
          </p:cNvSpPr>
          <p:nvPr>
            <p:ph idx="1"/>
          </p:nvPr>
        </p:nvSpPr>
        <p:spPr>
          <a:xfrm>
            <a:off x="224155" y="2184400"/>
            <a:ext cx="6127115" cy="2914015"/>
          </a:xfrm>
        </p:spPr>
        <p:txBody>
          <a:bodyPr/>
          <a:lstStyle/>
          <a:p>
            <a:pPr marL="449580" indent="-449580">
              <a:lnSpc>
                <a:spcPct val="100000"/>
              </a:lnSpc>
              <a:spcBef>
                <a:spcPts val="3000"/>
              </a:spcBef>
            </a:pPr>
            <a:r>
              <a:rPr lang="de-AT" altLang="de-DE" sz="3000" dirty="0" smtClean="0"/>
              <a:t>Ehrenamtsbörse Wien </a:t>
            </a:r>
            <a:r>
              <a:rPr lang="cs-CZ" altLang="de-AT" sz="3000" dirty="0" smtClean="0"/>
              <a:t>- </a:t>
            </a:r>
            <a:r>
              <a:rPr lang="cs-CZ" altLang="de-AT" sz="3000" i="1" dirty="0" smtClean="0"/>
              <a:t>burza dobrovolníků Vídeň</a:t>
            </a:r>
            <a:endParaRPr lang="de-AT" altLang="de-DE" sz="3000" dirty="0" smtClean="0"/>
          </a:p>
          <a:p>
            <a:pPr marL="449580" indent="-449580">
              <a:lnSpc>
                <a:spcPct val="100000"/>
              </a:lnSpc>
              <a:spcBef>
                <a:spcPts val="3000"/>
              </a:spcBef>
            </a:pPr>
            <a:r>
              <a:rPr lang="de-AT" altLang="de-DE" sz="3000" dirty="0"/>
              <a:t>Internet-Plattformen </a:t>
            </a:r>
            <a:r>
              <a:rPr lang="cs-CZ" altLang="de-AT" sz="3000" dirty="0"/>
              <a:t>- </a:t>
            </a:r>
            <a:r>
              <a:rPr lang="cs-CZ" altLang="de-AT" sz="3000" i="1" dirty="0" smtClean="0"/>
              <a:t>internetová platforma</a:t>
            </a:r>
            <a:endParaRPr lang="de-DE" altLang="de-DE" sz="3000" dirty="0"/>
          </a:p>
          <a:p>
            <a:pPr marL="449580" indent="-449580">
              <a:lnSpc>
                <a:spcPct val="100000"/>
              </a:lnSpc>
              <a:spcBef>
                <a:spcPts val="3000"/>
              </a:spcBef>
            </a:pPr>
            <a:r>
              <a:rPr lang="de-AT" altLang="de-DE" sz="3000" dirty="0" smtClean="0"/>
              <a:t>Freiwilligenmesse</a:t>
            </a:r>
            <a:br>
              <a:rPr lang="de-AT" altLang="de-DE" sz="3000" dirty="0" smtClean="0"/>
            </a:br>
            <a:r>
              <a:rPr lang="de-AT" altLang="de-DE" sz="3000" dirty="0" smtClean="0"/>
              <a:t>im Wiener Rathaus </a:t>
            </a:r>
            <a:r>
              <a:rPr lang="cs-CZ" altLang="de-AT" sz="3000" dirty="0" smtClean="0"/>
              <a:t>- </a:t>
            </a:r>
            <a:r>
              <a:rPr lang="cs-CZ" altLang="de-AT" sz="3000" i="1" dirty="0" smtClean="0"/>
              <a:t>trh dobrovolníků na radnici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214438" y="6288088"/>
            <a:ext cx="4521200" cy="476250"/>
          </a:xfr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de-AT" dirty="0">
                <a:solidFill>
                  <a:srgbClr val="919191"/>
                </a:solidFill>
              </a:rPr>
              <a:t>Freiwilligenarbeit im Wiener Hilfswerk</a:t>
            </a:r>
            <a:endParaRPr lang="de-DE" dirty="0">
              <a:solidFill>
                <a:srgbClr val="91919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567488" y="6288088"/>
            <a:ext cx="4859337" cy="476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Mag. Martin </a:t>
            </a:r>
            <a:r>
              <a:rPr lang="de-DE" dirty="0" smtClean="0"/>
              <a:t>Oberbauer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781050" y="1235075"/>
            <a:ext cx="10534650" cy="4381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sz="3200" dirty="0" smtClean="0"/>
              <a:t>Gewinnung von freiwilligen </a:t>
            </a:r>
            <a:r>
              <a:rPr lang="cs-CZ" altLang="de-DE" sz="3200" dirty="0" smtClean="0"/>
              <a:t>- </a:t>
            </a:r>
            <a:r>
              <a:rPr lang="cs-CZ" altLang="de-DE" sz="3200" i="1" dirty="0" smtClean="0"/>
              <a:t>získání dobrovolníků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02" y="2184400"/>
            <a:ext cx="5724479" cy="38232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51102" y="5638276"/>
            <a:ext cx="31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© Verein Freiwilligenmessen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Hilfswerk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6A700"/>
      </a:accent1>
      <a:accent2>
        <a:srgbClr val="FFCC00"/>
      </a:accent2>
      <a:accent3>
        <a:srgbClr val="FFEB99"/>
      </a:accent3>
      <a:accent4>
        <a:srgbClr val="DCDBDD"/>
      </a:accent4>
      <a:accent5>
        <a:srgbClr val="F6FB00"/>
      </a:accent5>
      <a:accent6>
        <a:srgbClr val="FFFFFF"/>
      </a:accent6>
      <a:hlink>
        <a:srgbClr val="F6A700"/>
      </a:hlink>
      <a:folHlink>
        <a:srgbClr val="FFEB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HW-Powerpoint_16-9_vorlage</Template>
  <TotalTime>14</TotalTime>
  <Words>381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Office</vt:lpstr>
      <vt:lpstr>Freiwilligenarbeit im Wiener Hilfswerk  práce dobrovolníků plus Einblicke in die Wiener Infrastruktur für Freiwillige - včetně přehledů o infrastruktuře ve vidni</vt:lpstr>
      <vt:lpstr>Das Wiener Hilfswerk</vt:lpstr>
      <vt:lpstr>Einsatzbereiche für Freiwillige - pole působení</vt:lpstr>
      <vt:lpstr>Rahmenbedingungen für Freiwillige - rámcové podmínky pro dobrovolníky</vt:lpstr>
      <vt:lpstr>Prezentace aplikace PowerPoint</vt:lpstr>
      <vt:lpstr>Prezentace aplikace PowerPoint</vt:lpstr>
      <vt:lpstr>Netzwerk Freiwilligenkoordination - sít' koordinace dobrovolníků</vt:lpstr>
      <vt:lpstr>Prezentace aplikace PowerPoint</vt:lpstr>
      <vt:lpstr>Gewinnung von freiwilligen - získání dobrovolníků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Oberbauer Martin, Mag.</dc:creator>
  <cp:lastModifiedBy>Hambálková Irena Mgr.</cp:lastModifiedBy>
  <cp:revision>24</cp:revision>
  <dcterms:created xsi:type="dcterms:W3CDTF">2020-02-17T20:21:00Z</dcterms:created>
  <dcterms:modified xsi:type="dcterms:W3CDTF">2020-10-21T07:19:00Z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