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3442950" cy="756126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33"/>
    <a:srgbClr val="DDDDDD"/>
    <a:srgbClr val="25A9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737" autoAdjust="0"/>
  </p:normalViewPr>
  <p:slideViewPr>
    <p:cSldViewPr>
      <p:cViewPr varScale="1">
        <p:scale>
          <a:sx n="105" d="100"/>
          <a:sy n="105" d="100"/>
        </p:scale>
        <p:origin x="3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ct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ct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ct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ct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75AF999-4C7B-492A-BD41-7151C70C2EE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ct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ct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ct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ct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AFCEA9-314E-4C72-88D9-28148DBF9C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0369" y="1237457"/>
            <a:ext cx="10082213" cy="2632440"/>
          </a:xfrm>
        </p:spPr>
        <p:txBody>
          <a:bodyPr anchor="b"/>
          <a:lstStyle>
            <a:lvl1pPr algn="ctr">
              <a:defRPr sz="6615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0369" y="3971414"/>
            <a:ext cx="10082213" cy="1825554"/>
          </a:xfrm>
        </p:spPr>
        <p:txBody>
          <a:bodyPr/>
          <a:lstStyle>
            <a:lvl1pPr marL="0" indent="0" algn="ctr">
              <a:buNone/>
              <a:defRPr sz="2646"/>
            </a:lvl1pPr>
            <a:lvl2pPr marL="504063" indent="0" algn="ctr">
              <a:buNone/>
              <a:defRPr sz="2205"/>
            </a:lvl2pPr>
            <a:lvl3pPr marL="1008126" indent="0" algn="ctr">
              <a:buNone/>
              <a:defRPr sz="1985"/>
            </a:lvl3pPr>
            <a:lvl4pPr marL="1512189" indent="0" algn="ctr">
              <a:buNone/>
              <a:defRPr sz="1764"/>
            </a:lvl4pPr>
            <a:lvl5pPr marL="2016252" indent="0" algn="ctr">
              <a:buNone/>
              <a:defRPr sz="1764"/>
            </a:lvl5pPr>
            <a:lvl6pPr marL="2520315" indent="0" algn="ctr">
              <a:buNone/>
              <a:defRPr sz="1764"/>
            </a:lvl6pPr>
            <a:lvl7pPr marL="3024378" indent="0" algn="ctr">
              <a:buNone/>
              <a:defRPr sz="1764"/>
            </a:lvl7pPr>
            <a:lvl8pPr marL="3528441" indent="0" algn="ctr">
              <a:buNone/>
              <a:defRPr sz="1764"/>
            </a:lvl8pPr>
            <a:lvl9pPr marL="4032504" indent="0" algn="ctr">
              <a:buNone/>
              <a:defRPr sz="1764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95761-8263-4028-B52E-2AE784C376CE}" type="datetime1">
              <a:rPr lang="cs-CZ" altLang="cs-CZ"/>
              <a:pPr>
                <a:defRPr/>
              </a:pPr>
              <a:t>14.10.2021</a:t>
            </a:fld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69576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94225-7CCA-44A9-BC0D-BE90E3D16A09}" type="datetime1">
              <a:rPr lang="cs-CZ" altLang="cs-CZ"/>
              <a:pPr>
                <a:defRPr/>
              </a:pPr>
              <a:t>14.10.2021</a:t>
            </a:fld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3FB08-8D23-4453-8CA9-739C0A1A1D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5070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20111" y="402567"/>
            <a:ext cx="2898636" cy="64078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4203" y="402567"/>
            <a:ext cx="8527871" cy="6407821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11AB5-F1AB-4E98-9EE3-D28A5A478ABC}" type="datetime1">
              <a:rPr lang="cs-CZ" altLang="cs-CZ"/>
              <a:pPr>
                <a:defRPr/>
              </a:pPr>
              <a:t>14.10.2021</a:t>
            </a:fld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DB5E-77E6-435C-8AFB-9F284176265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0973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10034588" y="7072313"/>
            <a:ext cx="30956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cs-CZ" altLang="cs-CZ" sz="1600" dirty="0" smtClean="0">
                <a:solidFill>
                  <a:srgbClr val="7F7F7F"/>
                </a:solidFill>
              </a:rPr>
              <a:t>Prezentující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208588" y="7040563"/>
            <a:ext cx="302577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36328-17C7-4EF3-A334-FAB618DBB03E}" type="datetime1">
              <a:rPr lang="cs-CZ" altLang="cs-CZ"/>
              <a:pPr>
                <a:defRPr/>
              </a:pPr>
              <a:t>14.10.2021</a:t>
            </a:fld>
            <a:endParaRPr lang="cs-CZ" altLang="cs-CZ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7018338"/>
            <a:ext cx="453707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29226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01" y="1885066"/>
            <a:ext cx="11594544" cy="3145275"/>
          </a:xfrm>
        </p:spPr>
        <p:txBody>
          <a:bodyPr anchor="b"/>
          <a:lstStyle>
            <a:lvl1pPr>
              <a:defRPr sz="6615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201" y="5060096"/>
            <a:ext cx="11594544" cy="1654026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1pPr>
            <a:lvl2pPr marL="50406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24498-12C5-4236-8D38-2F1810D20DE7}" type="datetime1">
              <a:rPr lang="cs-CZ" altLang="cs-CZ"/>
              <a:pPr>
                <a:defRPr/>
              </a:pPr>
              <a:t>14.10.2021</a:t>
            </a:fld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AB8A1-1552-4907-BD9E-2B896357245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9217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4203" y="2012836"/>
            <a:ext cx="5713254" cy="479755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5493" y="2012836"/>
            <a:ext cx="5713254" cy="479755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837EF-B8F3-486A-BCA0-526B1DE18616}" type="datetime1">
              <a:rPr lang="cs-CZ" altLang="cs-CZ"/>
              <a:pPr>
                <a:defRPr/>
              </a:pPr>
              <a:t>14.10.2021</a:t>
            </a:fld>
            <a:endParaRPr lang="cs-CZ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E0895-582B-4699-A78B-9F3E62028D6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33750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954" y="402568"/>
            <a:ext cx="11594544" cy="146149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5955" y="1853560"/>
            <a:ext cx="5686997" cy="908401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63" indent="0">
              <a:buNone/>
              <a:defRPr sz="2205" b="1"/>
            </a:lvl2pPr>
            <a:lvl3pPr marL="1008126" indent="0">
              <a:buNone/>
              <a:defRPr sz="1985" b="1"/>
            </a:lvl3pPr>
            <a:lvl4pPr marL="1512189" indent="0">
              <a:buNone/>
              <a:defRPr sz="1764" b="1"/>
            </a:lvl4pPr>
            <a:lvl5pPr marL="2016252" indent="0">
              <a:buNone/>
              <a:defRPr sz="1764" b="1"/>
            </a:lvl5pPr>
            <a:lvl6pPr marL="2520315" indent="0">
              <a:buNone/>
              <a:defRPr sz="1764" b="1"/>
            </a:lvl6pPr>
            <a:lvl7pPr marL="3024378" indent="0">
              <a:buNone/>
              <a:defRPr sz="1764" b="1"/>
            </a:lvl7pPr>
            <a:lvl8pPr marL="3528441" indent="0">
              <a:buNone/>
              <a:defRPr sz="1764" b="1"/>
            </a:lvl8pPr>
            <a:lvl9pPr marL="4032504" indent="0">
              <a:buNone/>
              <a:defRPr sz="1764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955" y="2761961"/>
            <a:ext cx="5686997" cy="406242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5493" y="1853560"/>
            <a:ext cx="5715005" cy="908401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63" indent="0">
              <a:buNone/>
              <a:defRPr sz="2205" b="1"/>
            </a:lvl2pPr>
            <a:lvl3pPr marL="1008126" indent="0">
              <a:buNone/>
              <a:defRPr sz="1985" b="1"/>
            </a:lvl3pPr>
            <a:lvl4pPr marL="1512189" indent="0">
              <a:buNone/>
              <a:defRPr sz="1764" b="1"/>
            </a:lvl4pPr>
            <a:lvl5pPr marL="2016252" indent="0">
              <a:buNone/>
              <a:defRPr sz="1764" b="1"/>
            </a:lvl5pPr>
            <a:lvl6pPr marL="2520315" indent="0">
              <a:buNone/>
              <a:defRPr sz="1764" b="1"/>
            </a:lvl6pPr>
            <a:lvl7pPr marL="3024378" indent="0">
              <a:buNone/>
              <a:defRPr sz="1764" b="1"/>
            </a:lvl7pPr>
            <a:lvl8pPr marL="3528441" indent="0">
              <a:buNone/>
              <a:defRPr sz="1764" b="1"/>
            </a:lvl8pPr>
            <a:lvl9pPr marL="4032504" indent="0">
              <a:buNone/>
              <a:defRPr sz="1764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5493" y="2761961"/>
            <a:ext cx="5715005" cy="406242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8062A-0401-4B77-B80E-B436B6BF8498}" type="datetime1">
              <a:rPr lang="cs-CZ" altLang="cs-CZ"/>
              <a:pPr>
                <a:defRPr/>
              </a:pPr>
              <a:t>14.10.2021</a:t>
            </a:fld>
            <a:endParaRPr lang="cs-CZ" alt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84DC9-23F8-42B8-A754-F14A8543B50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10054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D315F-4420-4CB2-9D05-6679C9561DEC}" type="datetime1">
              <a:rPr lang="cs-CZ" altLang="cs-CZ"/>
              <a:pPr>
                <a:defRPr/>
              </a:pPr>
              <a:t>14.10.2021</a:t>
            </a:fld>
            <a:endParaRPr lang="cs-CZ" alt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7A66B-3E66-49E2-8FF6-6059F70F3E5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13325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8938D-1853-4DB0-B82F-80BBC4E2619E}" type="datetime1">
              <a:rPr lang="cs-CZ" altLang="cs-CZ"/>
              <a:pPr>
                <a:defRPr/>
              </a:pPr>
              <a:t>14.10.2021</a:t>
            </a:fld>
            <a:endParaRPr lang="cs-CZ" alt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2F6DA-208A-4FBA-BEEF-0A623C076E5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2845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954" y="504084"/>
            <a:ext cx="4335701" cy="1764295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5" y="1088682"/>
            <a:ext cx="6805493" cy="5373398"/>
          </a:xfrm>
        </p:spPr>
        <p:txBody>
          <a:bodyPr/>
          <a:lstStyle>
            <a:lvl1pPr>
              <a:defRPr sz="3528"/>
            </a:lvl1pPr>
            <a:lvl2pPr>
              <a:defRPr sz="3087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5954" y="2268379"/>
            <a:ext cx="4335701" cy="4202453"/>
          </a:xfrm>
        </p:spPr>
        <p:txBody>
          <a:bodyPr/>
          <a:lstStyle>
            <a:lvl1pPr marL="0" indent="0">
              <a:buNone/>
              <a:defRPr sz="1764"/>
            </a:lvl1pPr>
            <a:lvl2pPr marL="504063" indent="0">
              <a:buNone/>
              <a:defRPr sz="1544"/>
            </a:lvl2pPr>
            <a:lvl3pPr marL="1008126" indent="0">
              <a:buNone/>
              <a:defRPr sz="1323"/>
            </a:lvl3pPr>
            <a:lvl4pPr marL="1512189" indent="0">
              <a:buNone/>
              <a:defRPr sz="1103"/>
            </a:lvl4pPr>
            <a:lvl5pPr marL="2016252" indent="0">
              <a:buNone/>
              <a:defRPr sz="1103"/>
            </a:lvl5pPr>
            <a:lvl6pPr marL="2520315" indent="0">
              <a:buNone/>
              <a:defRPr sz="1103"/>
            </a:lvl6pPr>
            <a:lvl7pPr marL="3024378" indent="0">
              <a:buNone/>
              <a:defRPr sz="1103"/>
            </a:lvl7pPr>
            <a:lvl8pPr marL="3528441" indent="0">
              <a:buNone/>
              <a:defRPr sz="1103"/>
            </a:lvl8pPr>
            <a:lvl9pPr marL="4032504" indent="0">
              <a:buNone/>
              <a:defRPr sz="1103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7C921-F424-4012-823C-3B862A8A0EA7}" type="datetime1">
              <a:rPr lang="cs-CZ" altLang="cs-CZ"/>
              <a:pPr>
                <a:defRPr/>
              </a:pPr>
              <a:t>14.10.2021</a:t>
            </a:fld>
            <a:endParaRPr lang="cs-CZ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B274F-E24D-4D6B-9E22-86D3FAC62F2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69485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954" y="504084"/>
            <a:ext cx="4335701" cy="1764295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15005" y="1088682"/>
            <a:ext cx="6805493" cy="5373398"/>
          </a:xfrm>
        </p:spPr>
        <p:txBody>
          <a:bodyPr rtlCol="0">
            <a:normAutofit/>
          </a:bodyPr>
          <a:lstStyle>
            <a:lvl1pPr marL="0" indent="0">
              <a:buNone/>
              <a:defRPr sz="3528"/>
            </a:lvl1pPr>
            <a:lvl2pPr marL="504063" indent="0">
              <a:buNone/>
              <a:defRPr sz="3087"/>
            </a:lvl2pPr>
            <a:lvl3pPr marL="1008126" indent="0">
              <a:buNone/>
              <a:defRPr sz="2646"/>
            </a:lvl3pPr>
            <a:lvl4pPr marL="1512189" indent="0">
              <a:buNone/>
              <a:defRPr sz="2205"/>
            </a:lvl4pPr>
            <a:lvl5pPr marL="2016252" indent="0">
              <a:buNone/>
              <a:defRPr sz="2205"/>
            </a:lvl5pPr>
            <a:lvl6pPr marL="2520315" indent="0">
              <a:buNone/>
              <a:defRPr sz="2205"/>
            </a:lvl6pPr>
            <a:lvl7pPr marL="3024378" indent="0">
              <a:buNone/>
              <a:defRPr sz="2205"/>
            </a:lvl7pPr>
            <a:lvl8pPr marL="3528441" indent="0">
              <a:buNone/>
              <a:defRPr sz="2205"/>
            </a:lvl8pPr>
            <a:lvl9pPr marL="4032504" indent="0">
              <a:buNone/>
              <a:defRPr sz="2205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5954" y="2268379"/>
            <a:ext cx="4335701" cy="4202453"/>
          </a:xfrm>
        </p:spPr>
        <p:txBody>
          <a:bodyPr/>
          <a:lstStyle>
            <a:lvl1pPr marL="0" indent="0">
              <a:buNone/>
              <a:defRPr sz="1764"/>
            </a:lvl1pPr>
            <a:lvl2pPr marL="504063" indent="0">
              <a:buNone/>
              <a:defRPr sz="1544"/>
            </a:lvl2pPr>
            <a:lvl3pPr marL="1008126" indent="0">
              <a:buNone/>
              <a:defRPr sz="1323"/>
            </a:lvl3pPr>
            <a:lvl4pPr marL="1512189" indent="0">
              <a:buNone/>
              <a:defRPr sz="1103"/>
            </a:lvl4pPr>
            <a:lvl5pPr marL="2016252" indent="0">
              <a:buNone/>
              <a:defRPr sz="1103"/>
            </a:lvl5pPr>
            <a:lvl6pPr marL="2520315" indent="0">
              <a:buNone/>
              <a:defRPr sz="1103"/>
            </a:lvl6pPr>
            <a:lvl7pPr marL="3024378" indent="0">
              <a:buNone/>
              <a:defRPr sz="1103"/>
            </a:lvl7pPr>
            <a:lvl8pPr marL="3528441" indent="0">
              <a:buNone/>
              <a:defRPr sz="1103"/>
            </a:lvl8pPr>
            <a:lvl9pPr marL="4032504" indent="0">
              <a:buNone/>
              <a:defRPr sz="1103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AD17C-D6F6-4EB3-86F7-B27514C8E56A}" type="datetime1">
              <a:rPr lang="cs-CZ" altLang="cs-CZ"/>
              <a:pPr>
                <a:defRPr/>
              </a:pPr>
              <a:t>14.10.2021</a:t>
            </a:fld>
            <a:endParaRPr lang="cs-CZ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8B4AC-6223-4058-9DB4-602FC566DDE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3327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23925" y="403225"/>
            <a:ext cx="11595100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  <a:endParaRPr lang="en-US" altLang="cs-CZ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23925" y="2012950"/>
            <a:ext cx="11595100" cy="4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Upravte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3925" y="7008813"/>
            <a:ext cx="3024188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23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CF0280-8947-41DE-9C51-563D73F12945}" type="datetime1">
              <a:rPr lang="cs-CZ" altLang="cs-CZ"/>
              <a:pPr>
                <a:defRPr/>
              </a:pPr>
              <a:t>14.10.2021</a:t>
            </a:fld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52938" y="7008813"/>
            <a:ext cx="453707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23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94838" y="7008813"/>
            <a:ext cx="3024187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23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4D9E02-9406-4A1B-9772-6FAF3C95696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pic>
        <p:nvPicPr>
          <p:cNvPr id="1031" name="Picture 11" descr="Logo bar po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963" y="6870700"/>
            <a:ext cx="165417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/>
  <p:txStyles>
    <p:titleStyle>
      <a:lvl1pPr algn="l" defTabSz="10080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0080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2pPr>
      <a:lvl3pPr algn="l" defTabSz="10080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3pPr>
      <a:lvl4pPr algn="l" defTabSz="10080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4pPr>
      <a:lvl5pPr algn="l" defTabSz="10080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10080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10080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10080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10080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50825" indent="-250825" algn="l" defTabSz="1008063" rtl="0" eaLnBrk="1" fontAlgn="base" hangingPunct="1">
        <a:lnSpc>
          <a:spcPct val="90000"/>
        </a:lnSpc>
        <a:spcBef>
          <a:spcPts val="11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55650" indent="-250825" algn="l" defTabSz="1008063" rtl="0" eaLnBrk="1" fontAlgn="base" hangingPunct="1">
        <a:lnSpc>
          <a:spcPct val="90000"/>
        </a:lnSpc>
        <a:spcBef>
          <a:spcPts val="55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250825" algn="l" defTabSz="1008063" rtl="0" eaLnBrk="1" fontAlgn="base" hangingPunct="1">
        <a:lnSpc>
          <a:spcPct val="90000"/>
        </a:lnSpc>
        <a:spcBef>
          <a:spcPts val="55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13" indent="-250825" algn="l" defTabSz="1008063" rtl="0" eaLnBrk="1" fontAlgn="base" hangingPunct="1">
        <a:lnSpc>
          <a:spcPct val="90000"/>
        </a:lnSpc>
        <a:spcBef>
          <a:spcPts val="550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266950" indent="-250825" algn="l" defTabSz="1008063" rtl="0" eaLnBrk="1" fontAlgn="base" hangingPunct="1">
        <a:lnSpc>
          <a:spcPct val="90000"/>
        </a:lnSpc>
        <a:spcBef>
          <a:spcPts val="550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772347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6410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80473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4536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126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252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378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441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2504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appysnack.cz/pro-skoly/podpora-spotreby-skolniho-mleka/" TargetMode="External"/><Relationship Id="rId13" Type="http://schemas.openxmlformats.org/officeDocument/2006/relationships/hyperlink" Target="http://www.szu.cz/program-skola-podporujici-zdravi" TargetMode="External"/><Relationship Id="rId3" Type="http://schemas.openxmlformats.org/officeDocument/2006/relationships/hyperlink" Target="http://www.ovocedoskol.szif.cz/web/Default.aspx" TargetMode="External"/><Relationship Id="rId7" Type="http://schemas.openxmlformats.org/officeDocument/2006/relationships/hyperlink" Target="http://www.drabfoundation.org/cs/potrebuji-pomoc" TargetMode="External"/><Relationship Id="rId12" Type="http://schemas.openxmlformats.org/officeDocument/2006/relationships/hyperlink" Target="http://www.pestrastrava.cz/" TargetMode="External"/><Relationship Id="rId17" Type="http://schemas.openxmlformats.org/officeDocument/2006/relationships/hyperlink" Target="http://www.zdravaskolnijidelna.cz/" TargetMode="External"/><Relationship Id="rId2" Type="http://schemas.openxmlformats.org/officeDocument/2006/relationships/hyperlink" Target="http://pav.rvp.cz/" TargetMode="External"/><Relationship Id="rId16" Type="http://schemas.openxmlformats.org/officeDocument/2006/relationships/hyperlink" Target="http://www.vyzivaspol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z-skolnijidelny.cz/" TargetMode="External"/><Relationship Id="rId11" Type="http://schemas.openxmlformats.org/officeDocument/2006/relationships/hyperlink" Target="http://www.obedyprodeti.cz/" TargetMode="External"/><Relationship Id="rId5" Type="http://schemas.openxmlformats.org/officeDocument/2006/relationships/hyperlink" Target="http://www.asjcr.cz/" TargetMode="External"/><Relationship Id="rId15" Type="http://schemas.openxmlformats.org/officeDocument/2006/relationships/hyperlink" Target="http://www.vimcojim.cz/cs/" TargetMode="External"/><Relationship Id="rId10" Type="http://schemas.openxmlformats.org/officeDocument/2006/relationships/hyperlink" Target="http://jidelny.cz/" TargetMode="External"/><Relationship Id="rId4" Type="http://schemas.openxmlformats.org/officeDocument/2006/relationships/hyperlink" Target="http://ec.europa.eu/agriculture/drinkitup/index_cs.htm" TargetMode="External"/><Relationship Id="rId9" Type="http://schemas.openxmlformats.org/officeDocument/2006/relationships/hyperlink" Target="http://www.jidelnasnu.cz/" TargetMode="External"/><Relationship Id="rId14" Type="http://schemas.openxmlformats.org/officeDocument/2006/relationships/hyperlink" Target="http://www.skutecnezdravaskola.cz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johanidesova.o@kr-vysocina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1" descr="pozadi_uv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063" y="-107950"/>
            <a:ext cx="13681076" cy="775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92788" y="1744663"/>
            <a:ext cx="5389562" cy="765175"/>
          </a:xfrm>
        </p:spPr>
        <p:txBody>
          <a:bodyPr wrap="none" anchor="t"/>
          <a:lstStyle/>
          <a:p>
            <a:pPr algn="l" eaLnBrk="1" hangingPunct="1"/>
            <a:r>
              <a:rPr lang="cs-CZ" altLang="cs-CZ" sz="4800" smtClean="0"/>
              <a:t>Školní stravování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92788" y="2776538"/>
            <a:ext cx="5257800" cy="368300"/>
          </a:xfrm>
        </p:spPr>
        <p:txBody>
          <a:bodyPr wrap="none" rtlCol="0">
            <a:normAutofit lnSpcReduction="10000"/>
          </a:bodyPr>
          <a:lstStyle/>
          <a:p>
            <a:pPr algn="l" defTabSz="1008126" eaLnBrk="1" fontAlgn="auto" hangingPunct="1">
              <a:spcBef>
                <a:spcPts val="1103"/>
              </a:spcBef>
              <a:spcAft>
                <a:spcPts val="0"/>
              </a:spcAft>
              <a:defRPr/>
            </a:pPr>
            <a:r>
              <a:rPr lang="cs-CZ" altLang="cs-CZ" sz="2200" dirty="0" smtClean="0">
                <a:solidFill>
                  <a:srgbClr val="DDDDDD"/>
                </a:solidFill>
              </a:rPr>
              <a:t>Olga Johanidesová</a:t>
            </a:r>
            <a:endParaRPr lang="cs-CZ" altLang="cs-CZ" sz="2200" dirty="0">
              <a:solidFill>
                <a:srgbClr val="DDDDDD"/>
              </a:solidFill>
            </a:endParaRPr>
          </a:p>
        </p:txBody>
      </p:sp>
      <p:pic>
        <p:nvPicPr>
          <p:cNvPr id="6149" name="Picture 14" descr="Logo bar po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25" y="6711950"/>
            <a:ext cx="2087563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33463" y="180975"/>
            <a:ext cx="8412162" cy="1008063"/>
          </a:xfrm>
        </p:spPr>
        <p:txBody>
          <a:bodyPr wrap="none"/>
          <a:lstStyle/>
          <a:p>
            <a:pPr eaLnBrk="1" hangingPunct="1"/>
            <a:r>
              <a:rPr lang="cs-CZ" altLang="cs-CZ" sz="2400" smtClean="0"/>
              <a:t>Změny a novely předpisů v oblasti školního stravování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000" dirty="0">
                <a:solidFill>
                  <a:srgbClr val="0070C0"/>
                </a:solidFill>
              </a:rPr>
              <a:t>Vyhláška č. 107/2005 Sb., o školním stravování, ve znění pozdějších předpisů se účinností od 1. září 2021 mění vyhláškou č. 272/2021 Sb. </a:t>
            </a:r>
            <a:r>
              <a:rPr lang="cs-CZ" sz="2000" dirty="0" smtClean="0">
                <a:solidFill>
                  <a:srgbClr val="0070C0"/>
                </a:solidFill>
              </a:rPr>
              <a:t>Novela</a:t>
            </a:r>
            <a:r>
              <a:rPr lang="cs-CZ" sz="2000" dirty="0">
                <a:solidFill>
                  <a:srgbClr val="0070C0"/>
                </a:solidFill>
              </a:rPr>
              <a:t>:</a:t>
            </a:r>
          </a:p>
          <a:p>
            <a:pPr>
              <a:defRPr/>
            </a:pPr>
            <a:r>
              <a:rPr lang="cs-CZ" sz="2000" dirty="0"/>
              <a:t>upravuje finanční limity na nákup potravin, které stanovuje příloha č. 2 vyhlášky o školním stravování.</a:t>
            </a:r>
          </a:p>
          <a:p>
            <a:pPr>
              <a:defRPr/>
            </a:pPr>
            <a:r>
              <a:rPr lang="cs-CZ" sz="2000" dirty="0"/>
              <a:t>ve věkové skupině strávníků 7-10 let stanovuje finanční limit na nápoje pro strávníky (7leté děti v mateřských školách), kterým je poskytováno školní stravování dle § 4 odst. 3 vyhlášky o školním stravování.</a:t>
            </a:r>
          </a:p>
          <a:p>
            <a:pPr>
              <a:defRPr/>
            </a:pPr>
            <a:r>
              <a:rPr lang="cs-CZ" sz="2000" dirty="0"/>
              <a:t>upravuje finanční limity na nákup potravin při významných osobních příležitostech strávníka, kterému je poskytováno stravování v rámci plného přímého zaopatření nebo v rámci preventivně výchovné péče formou celodenních služeb nebo internátních služeb.</a:t>
            </a:r>
          </a:p>
          <a:p>
            <a:pPr>
              <a:defRPr/>
            </a:pPr>
            <a:r>
              <a:rPr lang="cs-CZ" sz="2000" dirty="0"/>
              <a:t>zavádí nový typ zařízení školního stravování – výdejnu lesní mateřské školy.</a:t>
            </a:r>
          </a:p>
          <a:p>
            <a:pPr>
              <a:defRPr/>
            </a:pPr>
            <a:r>
              <a:rPr lang="cs-CZ" sz="2000" dirty="0"/>
              <a:t>rozšiřuje možnost dohodnout se se školským zařízením i zákonnému zástupci dítě v předškolním vzdělávání a studentovi ohledně výběru zálohy na stravné (§ 5 odst. 4).</a:t>
            </a:r>
          </a:p>
          <a:p>
            <a:pPr eaLnBrk="1" hangingPunct="1">
              <a:defRPr/>
            </a:pPr>
            <a:endParaRPr lang="cs-CZ" altLang="cs-CZ" sz="2100" dirty="0" smtClean="0">
              <a:solidFill>
                <a:srgbClr val="333333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11788775" y="7124700"/>
            <a:ext cx="1654175" cy="184150"/>
          </a:xfrm>
        </p:spPr>
        <p:txBody>
          <a:bodyPr/>
          <a:lstStyle/>
          <a:p>
            <a:pPr>
              <a:defRPr/>
            </a:pPr>
            <a:fld id="{85C74EAA-0C30-4773-84EB-EB0F1CEAC6D3}" type="slidenum">
              <a:rPr lang="cs-CZ" altLang="cs-CZ"/>
              <a:pPr>
                <a:defRPr/>
              </a:pPr>
              <a:t>2</a:t>
            </a:fld>
            <a:endParaRPr lang="cs-CZ" alt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quarter" idx="10"/>
          </p:nvPr>
        </p:nvSpPr>
        <p:spPr>
          <a:xfrm>
            <a:off x="0" y="7124700"/>
            <a:ext cx="2058988" cy="255588"/>
          </a:xfrm>
        </p:spPr>
        <p:txBody>
          <a:bodyPr/>
          <a:lstStyle/>
          <a:p>
            <a:pPr>
              <a:defRPr/>
            </a:pPr>
            <a:fld id="{488A9E10-C5C7-4181-B60A-498951A87128}" type="datetime1">
              <a:rPr lang="cs-CZ" altLang="cs-CZ"/>
              <a:pPr>
                <a:defRPr/>
              </a:pPr>
              <a:t>14.10.2021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208588" y="180975"/>
            <a:ext cx="4237037" cy="433388"/>
          </a:xfrm>
        </p:spPr>
        <p:txBody>
          <a:bodyPr wrap="none" rtlCol="0">
            <a:normAutofit fontScale="90000"/>
          </a:bodyPr>
          <a:lstStyle/>
          <a:p>
            <a:pPr defTabSz="1008126" eaLnBrk="1" fontAlgn="auto" hangingPunct="1">
              <a:spcAft>
                <a:spcPts val="0"/>
              </a:spcAft>
              <a:defRPr/>
            </a:pPr>
            <a:endParaRPr lang="cs-CZ" altLang="cs-CZ" sz="4851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b="1" dirty="0">
                <a:solidFill>
                  <a:srgbClr val="0070C0"/>
                </a:solidFill>
              </a:rPr>
              <a:t>Stanovisko MŠMT k pitnému režimu</a:t>
            </a:r>
            <a:endParaRPr lang="cs-CZ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cs-CZ" dirty="0"/>
              <a:t>Novelou vyhlášky č. 107/2005 Sb., o školním stravování, došlo ke zvýšení finančních limitů pro nákup potravin v návaznosti na růst spotřebitelských cen v období od poslední novelizace vyhlášky. Došlo i ke zvýšení limitu na nápoje z 3 až 5 Kč na 4 až 6 Kč. Pitný režim představuje jedno z plnění nároku na hmotné zabezpečení (viz §122 odst. 2 zákona č. 561/2004 Sb.) – jedná se o podmnožinu školního stravování. Z povahy nároku plyne, že není povinností dětí (jejich zákonných zástupců) toto zabezpečení využívat. Je tedy možné, aby byl pitný režim řešen i jinak, tedy bez zvláštní úhrady - typicky v případech, kdy hodnota poskytovaného pitného režimu je pro školu zanedbatelná (nižší než dolní hranice finančního limitu), je možné pitný režim zajistit v rámci úhrad jednotlivých jídel. Pro úplnost doplňujeme, že součástí oběda a večeře je i nápoj, který je zahrnut v ceně za oběd (večeři) a není zahrnut v pitném režimu. Pokud by se zákonný zástupce práva na pitný režim vzdal, pak škola pitný režim nezajišťuje ani nevybírá příslušnou část úplaty.</a:t>
            </a:r>
          </a:p>
          <a:p>
            <a:pPr marL="252032" indent="-252032" defTabSz="1008126" eaLnBrk="1" fontAlgn="auto" hangingPunct="1">
              <a:spcBef>
                <a:spcPts val="1103"/>
              </a:spcBef>
              <a:spcAft>
                <a:spcPts val="0"/>
              </a:spcAft>
              <a:defRPr/>
            </a:pPr>
            <a:endParaRPr lang="cs-CZ" altLang="cs-CZ" sz="2646" dirty="0">
              <a:solidFill>
                <a:srgbClr val="333333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11788775" y="7124700"/>
            <a:ext cx="1654175" cy="184150"/>
          </a:xfrm>
        </p:spPr>
        <p:txBody>
          <a:bodyPr/>
          <a:lstStyle/>
          <a:p>
            <a:pPr>
              <a:defRPr/>
            </a:pPr>
            <a:fld id="{27412F7A-B149-4445-B8BB-D1BF638C00D5}" type="slidenum">
              <a:rPr lang="cs-CZ" altLang="cs-CZ"/>
              <a:pPr>
                <a:defRPr/>
              </a:pPr>
              <a:t>3</a:t>
            </a:fld>
            <a:endParaRPr lang="cs-CZ" alt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quarter" idx="10"/>
          </p:nvPr>
        </p:nvSpPr>
        <p:spPr>
          <a:xfrm>
            <a:off x="0" y="7124700"/>
            <a:ext cx="2058988" cy="255588"/>
          </a:xfrm>
        </p:spPr>
        <p:txBody>
          <a:bodyPr/>
          <a:lstStyle/>
          <a:p>
            <a:pPr>
              <a:defRPr/>
            </a:pPr>
            <a:fld id="{1829584C-5FBB-4F5E-BD98-239EBC8D6AB4}" type="datetime1">
              <a:rPr lang="cs-CZ" altLang="cs-CZ"/>
              <a:pPr>
                <a:defRPr/>
              </a:pPr>
              <a:t>14.10.2021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b="1" dirty="0">
                <a:solidFill>
                  <a:srgbClr val="0070C0"/>
                </a:solidFill>
              </a:rPr>
              <a:t>Stanovisko MŠMT k nároku na dotovaný oběd v době </a:t>
            </a:r>
            <a:r>
              <a:rPr lang="cs-CZ" b="1" dirty="0" smtClean="0">
                <a:solidFill>
                  <a:srgbClr val="0070C0"/>
                </a:solidFill>
              </a:rPr>
              <a:t>karantény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>
                <a:solidFill>
                  <a:srgbClr val="0070C0"/>
                </a:solidFill>
              </a:rPr>
              <a:t>(covid-19)</a:t>
            </a:r>
            <a:endParaRPr lang="cs-CZ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cs-CZ" sz="2000" dirty="0"/>
              <a:t>Nárok na dotovaný oběd po dobu nařízené karantény mají pouze děti a žáci v mateřských a základních školách a nezletilí žáci ve středních školách a konzervatořích, a to při naplnění podmínek § 184a školského zákona.</a:t>
            </a:r>
          </a:p>
          <a:p>
            <a:pPr>
              <a:defRPr/>
            </a:pPr>
            <a:r>
              <a:rPr lang="cs-CZ" sz="2000" dirty="0" err="1"/>
              <a:t>Ust</a:t>
            </a:r>
            <a:r>
              <a:rPr lang="cs-CZ" sz="2000" dirty="0"/>
              <a:t>. § 184a školského zákona stanoví, že pokud </a:t>
            </a:r>
            <a:r>
              <a:rPr lang="cs-CZ" sz="2000" b="1" dirty="0"/>
              <a:t>z důvodu nařízení mimořádného opatření</a:t>
            </a:r>
            <a:r>
              <a:rPr lang="cs-CZ" sz="2000" dirty="0"/>
              <a:t> podle zvláštního zákona, anebo </a:t>
            </a:r>
            <a:r>
              <a:rPr lang="cs-CZ" sz="2000" b="1" dirty="0"/>
              <a:t>z důvodu nařízení karantény</a:t>
            </a:r>
            <a:r>
              <a:rPr lang="cs-CZ" sz="2000" dirty="0"/>
              <a:t> podle zákona o ochraně veřejného zdraví není možná osobní přítomnost </a:t>
            </a:r>
            <a:r>
              <a:rPr lang="cs-CZ" sz="2000" b="1" dirty="0"/>
              <a:t>většiny žáků</a:t>
            </a:r>
            <a:r>
              <a:rPr lang="cs-CZ" sz="2000" dirty="0"/>
              <a:t> z nejméně jedné třídy, studijní skupiny, oddělení nebo kursu ve škole nebo </a:t>
            </a:r>
            <a:r>
              <a:rPr lang="cs-CZ" sz="2000" b="1" dirty="0"/>
              <a:t>většiny dětí</a:t>
            </a:r>
            <a:r>
              <a:rPr lang="cs-CZ" sz="2000" dirty="0"/>
              <a:t>, pro které je předškolní vzdělávání povinné, z mateřské školy nebo z odloučeného pracoviště nebo z nejméně jedné třídy, ve které se vzdělávají pouze tyto děti, poskytuje škola dotčeným dětem a žákům vzdělávání distančním způsobem.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7EDCECA-525D-4D16-8219-021155603E26}" type="datetime1">
              <a:rPr lang="cs-CZ" altLang="cs-CZ" smtClean="0"/>
              <a:pPr>
                <a:defRPr/>
              </a:pPr>
              <a:t>14.10.2021</a:t>
            </a:fld>
            <a:endParaRPr lang="cs-CZ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000" b="1" smtClean="0">
                <a:solidFill>
                  <a:srgbClr val="0070C0"/>
                </a:solidFill>
              </a:rPr>
              <a:t>Stanovisko MŠMT k nároku na dotovaný oběd v době karantény (covid-19)</a:t>
            </a:r>
            <a:r>
              <a:rPr lang="cs-CZ" altLang="cs-CZ" sz="2000" smtClean="0">
                <a:solidFill>
                  <a:srgbClr val="0070C0"/>
                </a:solidFill>
              </a:rPr>
              <a:t/>
            </a:r>
            <a:br>
              <a:rPr lang="cs-CZ" altLang="cs-CZ" sz="2000" smtClean="0">
                <a:solidFill>
                  <a:srgbClr val="0070C0"/>
                </a:solidFill>
              </a:rPr>
            </a:br>
            <a:endParaRPr lang="cs-CZ" altLang="cs-CZ" sz="20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000" b="1" dirty="0" smtClean="0"/>
              <a:t>Děti a žáci jsou povinni se vzdělávat distančním způsobem</a:t>
            </a:r>
            <a:r>
              <a:rPr lang="cs-CZ" sz="2000" dirty="0" smtClean="0"/>
              <a:t> s výjimkou žáků základní umělecké školy a jazykové školy s právem státní jazykové zkoušky.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000" dirty="0" smtClean="0"/>
              <a:t> </a:t>
            </a:r>
            <a:r>
              <a:rPr lang="cs-CZ" sz="2000" dirty="0" smtClean="0">
                <a:solidFill>
                  <a:srgbClr val="0070C0"/>
                </a:solidFill>
              </a:rPr>
              <a:t>Nárok na dotovaný oběd tedy mají</a:t>
            </a:r>
          </a:p>
          <a:p>
            <a:pPr>
              <a:defRPr/>
            </a:pPr>
            <a:r>
              <a:rPr lang="cs-CZ" sz="2000" dirty="0" smtClean="0"/>
              <a:t>děti, pro které předškolní vzdělávání není povinné, v době, kdy děti z daného odloučeného pracoviště, pro které je předškolní vzdělávání povinné, jsou povinny se vzdělávat distančním způsobem,</a:t>
            </a:r>
          </a:p>
          <a:p>
            <a:pPr>
              <a:defRPr/>
            </a:pPr>
            <a:r>
              <a:rPr lang="cs-CZ" sz="2000" dirty="0" smtClean="0"/>
              <a:t>děti, pro které je předškolní vzdělávání povinné, v době, kdy jsou povinny se vzdělávat distančním způsobem,</a:t>
            </a:r>
          </a:p>
          <a:p>
            <a:pPr>
              <a:defRPr/>
            </a:pPr>
            <a:r>
              <a:rPr lang="cs-CZ" sz="2000" dirty="0" smtClean="0"/>
              <a:t>žáci základních škol v době, kdy jsou povinni se vzdělávat distančním způsobem,</a:t>
            </a:r>
          </a:p>
          <a:p>
            <a:pPr>
              <a:defRPr/>
            </a:pPr>
            <a:r>
              <a:rPr lang="cs-CZ" sz="2000" dirty="0" smtClean="0"/>
              <a:t>nezletilí žáci středních škol a konzervatoří v době, kdy jsou povinni se vzdělávat distančním způsobem,</a:t>
            </a:r>
          </a:p>
          <a:p>
            <a:pPr>
              <a:defRPr/>
            </a:pPr>
            <a:r>
              <a:rPr lang="cs-CZ" sz="2000" dirty="0" smtClean="0"/>
              <a:t>zletilí žáci středních škol a konzervatoří a studenti vyšších odborných škol v době, kdy jsou povinni se vzdělávat distančním způsobem, pokud jim nárok na dotovaný oběd vyplývá ze školního/vnitřního řádu (uvedené platí za podmínky, že ze školního/vnitřního řádu nevyplývá jiný postup).</a:t>
            </a:r>
          </a:p>
          <a:p>
            <a:pPr>
              <a:defRPr/>
            </a:pPr>
            <a:r>
              <a:rPr lang="cs-CZ" sz="2000" b="1" dirty="0" smtClean="0"/>
              <a:t>V ostatních případech platí, že nárok na dotovaný oběd mají strávníci pouze první den své nepřítomnosti ve škole dle § 4 odst. 9 vyhlášky č. 107/2005 Sb., o školním stravování.</a:t>
            </a:r>
          </a:p>
          <a:p>
            <a:pPr>
              <a:defRPr/>
            </a:pPr>
            <a:endParaRPr lang="cs-CZ" b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7EDCECA-525D-4D16-8219-021155603E26}" type="datetime1">
              <a:rPr lang="cs-CZ" altLang="cs-CZ" smtClean="0"/>
              <a:pPr>
                <a:defRPr/>
              </a:pPr>
              <a:t>14.10.2021</a:t>
            </a:fld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smtClean="0"/>
              <a:t>Příklady inspirativní praxe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1033463" y="1547813"/>
            <a:ext cx="11485562" cy="5262562"/>
          </a:xfrm>
        </p:spPr>
        <p:txBody>
          <a:bodyPr/>
          <a:lstStyle/>
          <a:p>
            <a:r>
              <a:rPr lang="en-US" altLang="cs-CZ" sz="1400" u="sng" smtClean="0">
                <a:hlinkClick r:id="rId2"/>
              </a:rPr>
              <a:t>http://pav.rvp.cz/</a:t>
            </a:r>
            <a:endParaRPr lang="en-US" altLang="cs-CZ" sz="1400" smtClean="0"/>
          </a:p>
          <a:p>
            <a:r>
              <a:rPr lang="en-US" altLang="cs-CZ" sz="1400" u="sng" smtClean="0">
                <a:hlinkClick r:id="rId3"/>
              </a:rPr>
              <a:t>http://www.ovocedoskol.szif.cz/web/Default.aspx</a:t>
            </a:r>
            <a:endParaRPr lang="en-US" altLang="cs-CZ" sz="1400" smtClean="0"/>
          </a:p>
          <a:p>
            <a:r>
              <a:rPr lang="en-US" altLang="cs-CZ" sz="1400" u="sng" smtClean="0">
                <a:hlinkClick r:id="rId4"/>
              </a:rPr>
              <a:t>http://ec.europa.eu/agriculture/drinkitup/index_cs.htm</a:t>
            </a:r>
            <a:endParaRPr lang="en-US" altLang="cs-CZ" sz="1400" smtClean="0"/>
          </a:p>
          <a:p>
            <a:r>
              <a:rPr lang="en-US" altLang="cs-CZ" sz="1400" u="sng" smtClean="0">
                <a:hlinkClick r:id="rId5"/>
              </a:rPr>
              <a:t>http://www.asjcr.cz/</a:t>
            </a:r>
            <a:endParaRPr lang="en-US" altLang="cs-CZ" sz="1400" smtClean="0"/>
          </a:p>
          <a:p>
            <a:r>
              <a:rPr lang="en-US" altLang="cs-CZ" sz="1400" u="sng" smtClean="0">
                <a:hlinkClick r:id="rId6"/>
              </a:rPr>
              <a:t>http://az-skolnijidelny.cz/</a:t>
            </a:r>
            <a:endParaRPr lang="en-US" altLang="cs-CZ" sz="1400" smtClean="0"/>
          </a:p>
          <a:p>
            <a:r>
              <a:rPr lang="en-US" altLang="cs-CZ" sz="1400" u="sng" smtClean="0">
                <a:hlinkClick r:id="rId7"/>
              </a:rPr>
              <a:t>http://www.drabfoundation.org/cs/potrebuji-pomoc</a:t>
            </a:r>
            <a:endParaRPr lang="en-US" altLang="cs-CZ" sz="1400" smtClean="0"/>
          </a:p>
          <a:p>
            <a:r>
              <a:rPr lang="en-US" altLang="cs-CZ" sz="1400" u="sng" smtClean="0">
                <a:hlinkClick r:id="rId8"/>
              </a:rPr>
              <a:t>http://www.happysnack.cz/pro-skoly/podpora-spotreby-skolniho-mleka/</a:t>
            </a:r>
            <a:endParaRPr lang="en-US" altLang="cs-CZ" sz="1400" smtClean="0"/>
          </a:p>
          <a:p>
            <a:r>
              <a:rPr lang="en-US" altLang="cs-CZ" sz="1400" u="sng" smtClean="0">
                <a:hlinkClick r:id="rId9"/>
              </a:rPr>
              <a:t>http://www.jidelnasnu.cz/</a:t>
            </a:r>
            <a:endParaRPr lang="en-US" altLang="cs-CZ" sz="1400" smtClean="0"/>
          </a:p>
          <a:p>
            <a:r>
              <a:rPr lang="en-US" altLang="cs-CZ" sz="1400" u="sng" smtClean="0">
                <a:hlinkClick r:id="rId10"/>
              </a:rPr>
              <a:t>http://jidelny.cz/</a:t>
            </a:r>
            <a:endParaRPr lang="en-US" altLang="cs-CZ" sz="1400" smtClean="0"/>
          </a:p>
          <a:p>
            <a:r>
              <a:rPr lang="en-US" altLang="cs-CZ" sz="1400" u="sng" smtClean="0">
                <a:hlinkClick r:id="rId11"/>
              </a:rPr>
              <a:t>http://www.obedyprodeti.cz/</a:t>
            </a:r>
            <a:endParaRPr lang="en-US" altLang="cs-CZ" sz="1400" smtClean="0"/>
          </a:p>
          <a:p>
            <a:r>
              <a:rPr lang="en-US" altLang="cs-CZ" sz="1400" u="sng" smtClean="0">
                <a:hlinkClick r:id="rId12"/>
              </a:rPr>
              <a:t>http://www.pestrastrava.cz/</a:t>
            </a:r>
            <a:endParaRPr lang="en-US" altLang="cs-CZ" sz="1400" smtClean="0"/>
          </a:p>
          <a:p>
            <a:r>
              <a:rPr lang="en-US" altLang="cs-CZ" sz="1400" u="sng" smtClean="0">
                <a:hlinkClick r:id="rId13"/>
              </a:rPr>
              <a:t>http://www.szu.cz/program-skola-podporujici-zdravi</a:t>
            </a:r>
            <a:endParaRPr lang="en-US" altLang="cs-CZ" sz="1400" smtClean="0"/>
          </a:p>
          <a:p>
            <a:r>
              <a:rPr lang="en-US" altLang="cs-CZ" sz="1400" u="sng" smtClean="0">
                <a:hlinkClick r:id="rId14"/>
              </a:rPr>
              <a:t>http://www.skutecnezdravaskola.cz/</a:t>
            </a:r>
            <a:endParaRPr lang="en-US" altLang="cs-CZ" sz="1400" smtClean="0"/>
          </a:p>
          <a:p>
            <a:r>
              <a:rPr lang="en-US" altLang="cs-CZ" sz="1400" u="sng" smtClean="0">
                <a:hlinkClick r:id="rId15"/>
              </a:rPr>
              <a:t>http://www.vimcojim.cz/cs/</a:t>
            </a:r>
            <a:endParaRPr lang="en-US" altLang="cs-CZ" sz="1400" smtClean="0"/>
          </a:p>
          <a:p>
            <a:r>
              <a:rPr lang="en-US" altLang="cs-CZ" sz="1400" u="sng" smtClean="0">
                <a:hlinkClick r:id="rId16"/>
              </a:rPr>
              <a:t>http://www.vyzivaspol.cz/</a:t>
            </a:r>
            <a:endParaRPr lang="en-US" altLang="cs-CZ" sz="1400" smtClean="0"/>
          </a:p>
          <a:p>
            <a:r>
              <a:rPr lang="en-US" altLang="cs-CZ" sz="1400" u="sng" smtClean="0">
                <a:hlinkClick r:id="rId17"/>
              </a:rPr>
              <a:t>http://www.zdravaskolnijidelna.cz/</a:t>
            </a:r>
            <a:endParaRPr lang="en-US" altLang="cs-CZ" sz="140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7EDCECA-525D-4D16-8219-021155603E26}" type="datetime1">
              <a:rPr lang="cs-CZ" altLang="cs-CZ" smtClean="0"/>
              <a:pPr>
                <a:defRPr/>
              </a:pPr>
              <a:t>14.10.2021</a:t>
            </a:fld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smtClean="0">
                <a:solidFill>
                  <a:srgbClr val="0070C0"/>
                </a:solidFill>
              </a:rPr>
              <a:t>Projekty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800" dirty="0"/>
              <a:t>V uplynulých letech byl značně podporován projekt SZÚ Praha </a:t>
            </a:r>
            <a:r>
              <a:rPr lang="cs-CZ" sz="1800" dirty="0">
                <a:solidFill>
                  <a:srgbClr val="0070C0"/>
                </a:solidFill>
              </a:rPr>
              <a:t>„</a:t>
            </a:r>
            <a:r>
              <a:rPr lang="cs-CZ" sz="1800" b="1" dirty="0">
                <a:solidFill>
                  <a:srgbClr val="0070C0"/>
                </a:solidFill>
              </a:rPr>
              <a:t>Zdravá školní jídelna“</a:t>
            </a:r>
            <a:r>
              <a:rPr lang="cs-CZ" sz="1800" dirty="0">
                <a:solidFill>
                  <a:srgbClr val="0070C0"/>
                </a:solidFill>
              </a:rPr>
              <a:t>,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800" dirty="0" smtClean="0"/>
              <a:t>který </a:t>
            </a:r>
            <a:r>
              <a:rPr lang="cs-CZ" sz="1800" dirty="0"/>
              <a:t>i ve spolupráci s hygienickými stanicemi přinesl nový pohled na školní stravování, pestrost jídelníčku, zpracování lokálních potravin, průkaznou evidenci potravin, rozšířil sortiment pokrmů o méně známé obiloviny, luštěniny a technologii pokrmů. I když nebyl z počátku příznivé vnímán, zvláště dospělými strávníky, našel si své místo a jeho druhý stupeň </a:t>
            </a:r>
            <a:r>
              <a:rPr lang="cs-CZ" sz="1800" dirty="0">
                <a:solidFill>
                  <a:srgbClr val="0070C0"/>
                </a:solidFill>
              </a:rPr>
              <a:t>„</a:t>
            </a:r>
            <a:r>
              <a:rPr lang="cs-CZ" sz="1800" b="1" dirty="0">
                <a:solidFill>
                  <a:srgbClr val="0070C0"/>
                </a:solidFill>
              </a:rPr>
              <a:t>Uzdravme školní bufet“</a:t>
            </a:r>
            <a:r>
              <a:rPr lang="cs-CZ" sz="1800" dirty="0">
                <a:solidFill>
                  <a:srgbClr val="0070C0"/>
                </a:solidFill>
              </a:rPr>
              <a:t>, „</a:t>
            </a:r>
            <a:r>
              <a:rPr lang="cs-CZ" sz="1800" b="1" dirty="0">
                <a:solidFill>
                  <a:srgbClr val="0070C0"/>
                </a:solidFill>
              </a:rPr>
              <a:t>Zdravá školní svačina“ </a:t>
            </a:r>
            <a:r>
              <a:rPr lang="cs-CZ" sz="1800" dirty="0"/>
              <a:t>byly tak zvaně jen třešničkou na dortu. Doporučení </a:t>
            </a:r>
            <a:r>
              <a:rPr lang="cs-CZ" sz="1800" dirty="0" err="1"/>
              <a:t>MZd</a:t>
            </a:r>
            <a:r>
              <a:rPr lang="cs-CZ" sz="1800" dirty="0"/>
              <a:t> ČR v této oblasti jsou základem ke kontrolní činnosti nejen zdravotníků, ale i školní inspekce ke kvalitě stravovacích služeb na školách a školských zařízení. Školní jídelna nemusí být přímo zapojena do projektu, ale prvky zdravé výživy využívá běžně při své činnosti a příklady dobré praxe jsou tak sdíleny v širším záběru.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800" dirty="0"/>
              <a:t>Současně vznikly příručky pro školní stravování k sestavování jídelního lístku, evidenci a funkčnosti spotřebního koše vybraných druhů potravin.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7EDCECA-525D-4D16-8219-021155603E26}" type="datetime1">
              <a:rPr lang="cs-CZ" altLang="cs-CZ" smtClean="0"/>
              <a:pPr>
                <a:defRPr/>
              </a:pPr>
              <a:t>14.10.2021</a:t>
            </a:fld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dirty="0" smtClean="0"/>
              <a:t>Nový projekt, který se teprve rozjíždí a vede ke spolupráci odborníky na výživu, zřizovatele, ministerstva, dodavatele potravin, laickou veřejnost, neziskový sektor, ale především školy nejen prostřednictvím školního stravování, ale i pedagogických pracovníků, připravila skupina pracovníků Státního zdravotního ústavu Praha pod vedením Mgr. Alexandry Košťálové s názvem </a:t>
            </a:r>
            <a:r>
              <a:rPr lang="cs-CZ" altLang="cs-CZ" sz="2000" dirty="0" smtClean="0">
                <a:solidFill>
                  <a:srgbClr val="0070C0"/>
                </a:solidFill>
              </a:rPr>
              <a:t>„</a:t>
            </a:r>
            <a:r>
              <a:rPr lang="cs-CZ" altLang="cs-CZ" sz="2000" b="1" dirty="0" smtClean="0">
                <a:solidFill>
                  <a:srgbClr val="0070C0"/>
                </a:solidFill>
              </a:rPr>
              <a:t>Máme to na talíři, a není nám to jedno“. </a:t>
            </a:r>
          </a:p>
          <a:p>
            <a:r>
              <a:rPr lang="cs-CZ" altLang="cs-CZ" sz="2000" dirty="0" smtClean="0"/>
              <a:t>Školy a školská zařízení budou postupně oslovovány vybranými skupinami a vyzývány ke spolupráci a podílu na tvorbě moderního školního stravování. Jedná se tak o komplexní nadstavbu k výše již proběhnuvším projektům. </a:t>
            </a:r>
          </a:p>
          <a:p>
            <a:r>
              <a:rPr lang="cs-CZ" altLang="cs-CZ" smtClean="0"/>
              <a:t>https://www.zdravaskolnijidelna.cz/clanky/mame-na-taliri-neni-nam-jedno</a:t>
            </a:r>
            <a:endParaRPr lang="cs-CZ" alt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7EDCECA-525D-4D16-8219-021155603E26}" type="datetime1">
              <a:rPr lang="cs-CZ" altLang="cs-CZ" smtClean="0"/>
              <a:pPr>
                <a:defRPr/>
              </a:pPr>
              <a:t>14.10.2021</a:t>
            </a:fld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600" dirty="0" smtClean="0"/>
              <a:t>Závěr</a:t>
            </a:r>
            <a:endParaRPr lang="cs-CZ" sz="1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 současné době probíhá bohatá diskuse k tomuto projektu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mezi krajskými úřady, ministerstvem školství a autorkou projektu  a to zejména k připravovanému dotazníkovému šetření na školách, jsou řešeny připomínky k obsahu dotazníků, četnosti  a druhu otázek,  počtu případných respondentů a následně ke způsobu zpracování a využití získaných informací. Školy a školská zařízení jsou administrativně zatěžovány, a proto je snaha v co nejvyšší míře využívat dosud dostupné informace a podklady z výročních zpráv škol a školských zařízení, z rezortních výkazů ministerstva školství, z kontrolních zpráv ČŠI, zřizovatele a ostatních kontrolních orgánů.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Děkuji za pozornost.</a:t>
            </a:r>
          </a:p>
          <a:p>
            <a:pPr marL="0" indent="0">
              <a:buNone/>
            </a:pPr>
            <a:r>
              <a:rPr lang="cs-CZ" sz="1200" b="1" dirty="0"/>
              <a:t>Olga Johanidesová</a:t>
            </a:r>
            <a:endParaRPr lang="cs-CZ" sz="1200" dirty="0"/>
          </a:p>
          <a:p>
            <a:pPr marL="0" indent="0">
              <a:buNone/>
            </a:pPr>
            <a:r>
              <a:rPr lang="cs-CZ" sz="1200" dirty="0"/>
              <a:t>oddělení organizace školství </a:t>
            </a:r>
            <a:br>
              <a:rPr lang="cs-CZ" sz="1200" dirty="0"/>
            </a:br>
            <a:r>
              <a:rPr lang="cs-CZ" sz="1200" dirty="0"/>
              <a:t>odbor školství, mládeže a sportu </a:t>
            </a:r>
            <a:br>
              <a:rPr lang="cs-CZ" sz="1200" dirty="0"/>
            </a:br>
            <a:r>
              <a:rPr lang="cs-CZ" sz="1200" b="1" dirty="0"/>
              <a:t>tel.:</a:t>
            </a:r>
            <a:r>
              <a:rPr lang="cs-CZ" sz="1200" dirty="0"/>
              <a:t>      +420 564 602 955 </a:t>
            </a:r>
            <a:br>
              <a:rPr lang="cs-CZ" sz="1200" dirty="0"/>
            </a:br>
            <a:r>
              <a:rPr lang="cs-CZ" sz="1200" b="1" dirty="0"/>
              <a:t>fax.:</a:t>
            </a:r>
            <a:r>
              <a:rPr lang="cs-CZ" sz="1200" dirty="0"/>
              <a:t>     +420 564 602 429 </a:t>
            </a:r>
            <a:br>
              <a:rPr lang="cs-CZ" sz="1200" dirty="0"/>
            </a:br>
            <a:r>
              <a:rPr lang="cs-CZ" sz="1200" b="1" dirty="0"/>
              <a:t>e-mail:</a:t>
            </a:r>
            <a:r>
              <a:rPr lang="cs-CZ" sz="1200" dirty="0"/>
              <a:t>  </a:t>
            </a:r>
            <a:r>
              <a:rPr lang="cs-CZ" sz="1200" u="sng" dirty="0">
                <a:hlinkClick r:id="rId2"/>
              </a:rPr>
              <a:t>johanidesova.o@kr-vysocina.cz</a:t>
            </a:r>
            <a:r>
              <a:rPr lang="cs-CZ" sz="1200" dirty="0"/>
              <a:t>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336328-17C7-4EF3-A334-FAB618DBB03E}" type="datetime1">
              <a:rPr lang="cs-CZ" altLang="cs-CZ" smtClean="0"/>
              <a:pPr>
                <a:defRPr/>
              </a:pPr>
              <a:t>14.10.2021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18482768"/>
      </p:ext>
    </p:extLst>
  </p:cSld>
  <p:clrMapOvr>
    <a:masterClrMapping/>
  </p:clrMapOvr>
</p:sld>
</file>

<file path=ppt/theme/theme1.xml><?xml version="1.0" encoding="utf-8"?>
<a:theme xmlns:a="http://schemas.openxmlformats.org/drawingml/2006/main" name="Vlastní návrh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6ku9.pot [jen pro čtení] [režim kompatibility]" id="{F0251DF4-C100-40A8-8734-6B0237B4DE0C}" vid="{D3021FA7-CA92-433A-ABA2-311F41ABB842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F1A1A93D06E574C960A6D7E98135716" ma:contentTypeVersion="7" ma:contentTypeDescription="Vytvoří nový dokument" ma:contentTypeScope="" ma:versionID="16c3e9ef49241dd7bc40c75dc2d1a636">
  <xsd:schema xmlns:xsd="http://www.w3.org/2001/XMLSchema" xmlns:xs="http://www.w3.org/2001/XMLSchema" xmlns:p="http://schemas.microsoft.com/office/2006/metadata/properties" xmlns:ns2="ad0a1802-d40a-4fae-a083-bd919e9592b2" xmlns:ns3="552c9eae-b457-430e-aa69-c3e45868fffa" targetNamespace="http://schemas.microsoft.com/office/2006/metadata/properties" ma:root="true" ma:fieldsID="f9acf577af86c4fbe6687d03bb7d463b" ns2:_="" ns3:_="">
    <xsd:import namespace="ad0a1802-d40a-4fae-a083-bd919e9592b2"/>
    <xsd:import namespace="552c9eae-b457-430e-aa69-c3e45868fffa"/>
    <xsd:element name="properties">
      <xsd:complexType>
        <xsd:sequence>
          <xsd:element name="documentManagement">
            <xsd:complexType>
              <xsd:all>
                <xsd:element ref="ns2:Kategorie" minOccurs="0"/>
                <xsd:element ref="ns2:Popis_x0020_dokumentu" minOccurs="0"/>
                <xsd:element ref="ns2:Barva"/>
                <xsd:element ref="ns2:Vlastn_x00ed_k_x0020__x0161_ablony" minOccurs="0"/>
                <xsd:element ref="ns2:Datum_x0020_vyd_x00e1_n_x00ed__x0020_verze"/>
                <xsd:element ref="ns2:Vnit_x0159_n_x00ed__x0020_p_x0159_edpisy_x0020__x002d__x0020_p_x0159__x00ed_loha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0a1802-d40a-4fae-a083-bd919e9592b2" elementFormDefault="qualified">
    <xsd:import namespace="http://schemas.microsoft.com/office/2006/documentManagement/types"/>
    <xsd:import namespace="http://schemas.microsoft.com/office/infopath/2007/PartnerControls"/>
    <xsd:element name="Kategorie" ma:index="2" nillable="true" ma:displayName="Kategorie" ma:default="Radní" ma:format="Dropdown" ma:internalName="Kategorie">
      <xsd:simpleType>
        <xsd:restriction base="dms:Choice">
          <xsd:enumeration value="Šablona odboru"/>
          <xsd:enumeration value="Zastupitelstvo"/>
          <xsd:enumeration value="Radní"/>
          <xsd:enumeration value="Prezentace"/>
          <xsd:enumeration value="Vysočina náš domov"/>
          <xsd:enumeration value="Personální záležitosti"/>
          <xsd:enumeration value="Pracovní týmy"/>
          <xsd:enumeration value="Legislativní návrh"/>
          <xsd:enumeration value="Archiv"/>
          <xsd:enumeration value="Speciální"/>
          <xsd:enumeration value="Kontrolní činnost"/>
          <xsd:enumeration value="Vnitřní předpisy - příloha"/>
          <xsd:enumeration value="Fond Vysočiny"/>
          <xsd:enumeration value="Formuláře ostatní"/>
          <xsd:enumeration value="Cedule"/>
          <xsd:enumeration value="Pokladní operace"/>
          <xsd:enumeration value="Majetková evidence"/>
        </xsd:restriction>
      </xsd:simpleType>
    </xsd:element>
    <xsd:element name="Popis_x0020_dokumentu" ma:index="3" nillable="true" ma:displayName="Popis dokumentu" ma:internalName="Popis_x0020_dokumentu">
      <xsd:simpleType>
        <xsd:restriction base="dms:Text">
          <xsd:maxLength value="200"/>
        </xsd:restriction>
      </xsd:simpleType>
    </xsd:element>
    <xsd:element name="Barva" ma:index="4" ma:displayName="Barva" ma:default="Černobílá" ma:format="Dropdown" ma:internalName="Barva">
      <xsd:simpleType>
        <xsd:restriction base="dms:Choice">
          <xsd:enumeration value="Černobílá"/>
          <xsd:enumeration value="Barevná"/>
        </xsd:restriction>
      </xsd:simpleType>
    </xsd:element>
    <xsd:element name="Vlastn_x00ed_k_x0020__x0161_ablony" ma:index="5" nillable="true" ma:displayName="Vlastník šablony" ma:default="OPHS" ma:format="Dropdown" ma:internalName="Vlastn_x00ed_k_x0020__x0161_ablony">
      <xsd:simpleType>
        <xsd:restriction base="dms:Choice">
          <xsd:enumeration value="OPHS"/>
          <xsd:enumeration value="OAPR"/>
          <xsd:enumeration value="Reditel"/>
          <xsd:enumeration value="Sekční ředitelé"/>
          <xsd:enumeration value="OddPKZU"/>
          <xsd:enumeration value="OSH"/>
          <xsd:enumeration value="OM"/>
          <xsd:enumeration value="OE"/>
          <xsd:enumeration value="OK"/>
          <xsd:enumeration value="ODSH"/>
          <xsd:enumeration value="OKPPCR"/>
          <xsd:enumeration value="ORR"/>
          <xsd:enumeration value="OSV"/>
          <xsd:enumeration value="OSMS"/>
          <xsd:enumeration value="OUPSR"/>
          <xsd:enumeration value="OZ"/>
          <xsd:enumeration value="OŽPZ"/>
          <xsd:enumeration value="OddIA"/>
          <xsd:enumeration value="OddOSC"/>
          <xsd:enumeration value="OddVK"/>
          <xsd:enumeration value="OI"/>
        </xsd:restriction>
      </xsd:simpleType>
    </xsd:element>
    <xsd:element name="Datum_x0020_vyd_x00e1_n_x00ed__x0020_verze" ma:index="6" ma:displayName="Datum vydání verze" ma:default="2019-01-01T00:00:00Z" ma:format="DateOnly" ma:internalName="Datum_x0020_vyd_x00e1_n_x00ed__x0020_verze">
      <xsd:simpleType>
        <xsd:restriction base="dms:DateTime"/>
      </xsd:simpleType>
    </xsd:element>
    <xsd:element name="Vnit_x0159_n_x00ed__x0020_p_x0159_edpisy_x0020__x002d__x0020_p_x0159__x00ed_loha" ma:index="13" nillable="true" ma:displayName="Vnitřní předpisy - příloha" ma:default="0" ma:internalName="Vnit_x0159_n_x00ed__x0020_p_x0159_edpisy_x0020__x002d__x0020_p_x0159__x00ed_loha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2c9eae-b457-430e-aa69-c3e45868fff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Typ obsahu"/>
        <xsd:element ref="dc:title" minOccurs="0" maxOccurs="1" ma:index="1" ma:displayName="Podkategori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3A90824-7B54-4FDB-81DB-227237E146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4CF2A6-5ED1-4FBC-8521-F798C564A22F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0245BAFE-ED96-4B88-B37F-9F3C26FF27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0a1802-d40a-4fae-a083-bd919e9592b2"/>
    <ds:schemaRef ds:uri="552c9eae-b457-430e-aa69-c3e45868ff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Skoly podporující zdraví - prezentace</Template>
  <TotalTime>18</TotalTime>
  <Words>1251</Words>
  <Application>Microsoft Office PowerPoint</Application>
  <PresentationFormat>Vlastní</PresentationFormat>
  <Paragraphs>67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Vlastní návrh</vt:lpstr>
      <vt:lpstr>Školní stravování</vt:lpstr>
      <vt:lpstr>Změny a novely předpisů v oblasti školního stravování</vt:lpstr>
      <vt:lpstr>Prezentace aplikace PowerPoint</vt:lpstr>
      <vt:lpstr>Prezentace aplikace PowerPoint</vt:lpstr>
      <vt:lpstr>Stanovisko MŠMT k nároku na dotovaný oběd v době karantény (covid-19) </vt:lpstr>
      <vt:lpstr>Příklady inspirativní praxe</vt:lpstr>
      <vt:lpstr>Projekty</vt:lpstr>
      <vt:lpstr>Prezentace aplikace PowerPoint</vt:lpstr>
      <vt:lpstr>Závěr</vt:lpstr>
    </vt:vector>
  </TitlesOfParts>
  <Company>Krajský úřad Kraje Vysočina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Školní stravování</dc:title>
  <dc:creator>Johanidesová Olga</dc:creator>
  <cp:lastModifiedBy>Johanidesová Olga</cp:lastModifiedBy>
  <cp:revision>3</cp:revision>
  <dcterms:created xsi:type="dcterms:W3CDTF">2021-10-12T10:02:57Z</dcterms:created>
  <dcterms:modified xsi:type="dcterms:W3CDTF">2021-10-14T11:42:39Z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ategorie">
    <vt:lpwstr>Prezentace</vt:lpwstr>
  </property>
  <property fmtid="{D5CDD505-2E9C-101B-9397-08002B2CF9AE}" pid="3" name="Popis dokumentu">
    <vt:lpwstr/>
  </property>
  <property fmtid="{D5CDD505-2E9C-101B-9397-08002B2CF9AE}" pid="4" name="Barva">
    <vt:lpwstr>Barevná</vt:lpwstr>
  </property>
  <property fmtid="{D5CDD505-2E9C-101B-9397-08002B2CF9AE}" pid="5" name="Datum vydání verze">
    <vt:lpwstr>2018-01-04T00:00:00Z</vt:lpwstr>
  </property>
  <property fmtid="{D5CDD505-2E9C-101B-9397-08002B2CF9AE}" pid="6" name="Vlastník šablony">
    <vt:lpwstr>OSH</vt:lpwstr>
  </property>
  <property fmtid="{D5CDD505-2E9C-101B-9397-08002B2CF9AE}" pid="7" name="Vnitřní předpisy - příloha">
    <vt:lpwstr>0</vt:lpwstr>
  </property>
</Properties>
</file>