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66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4" r:id="rId16"/>
    <p:sldId id="353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7" r:id="rId26"/>
    <p:sldId id="265" r:id="rId27"/>
    <p:sldId id="364" r:id="rId28"/>
    <p:sldId id="365" r:id="rId29"/>
    <p:sldId id="34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E9757-E9B4-4A68-A2B9-19AEDA50649A}" v="123" dt="2021-04-19T14:05:23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255C2-09CA-461A-B4A9-B22C3B41744F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63AC-8787-454E-9203-F79255D7AB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5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49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7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6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6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00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37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5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7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2BDB-BC1F-41CD-AA63-18217598ED9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A04D-8BE9-4DDF-B2C9-9FE35B71CB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9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ovzdusivysocina.c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93854" y="5552845"/>
            <a:ext cx="8145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/>
              <a:t>Mgr. Pavel Chaloupecký, ENVItech Bohemia s.r.o.</a:t>
            </a:r>
          </a:p>
          <a:p>
            <a:r>
              <a:rPr lang="cs-CZ" sz="2400" b="1" i="1" dirty="0"/>
              <a:t>chaloupecky@envitech-bohemia.cz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3758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6600"/>
                </a:solidFill>
              </a:rPr>
              <a:t>Informační systém kvality ovzduší v Kraji Vysočina</a:t>
            </a:r>
          </a:p>
          <a:p>
            <a:pPr algn="ctr"/>
            <a:r>
              <a:rPr lang="cs-CZ" sz="3600" b="1" dirty="0">
                <a:solidFill>
                  <a:srgbClr val="006600"/>
                </a:solidFill>
              </a:rPr>
              <a:t>- rok 2020</a:t>
            </a:r>
          </a:p>
        </p:txBody>
      </p:sp>
      <p:pic>
        <p:nvPicPr>
          <p:cNvPr id="11" name="Obrázek 7">
            <a:extLst>
              <a:ext uri="{FF2B5EF4-FFF2-40B4-BE49-F238E27FC236}">
                <a16:creationId xmlns:a16="http://schemas.microsoft.com/office/drawing/2014/main" id="{CE136799-C4BD-46D5-83E8-CFCA57D09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64" y="1022414"/>
            <a:ext cx="2593865" cy="8309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A3FCBAE-4E22-4A7D-AB30-0B0060A61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1103824"/>
            <a:ext cx="2252477" cy="34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2.5</a:t>
            </a:r>
            <a:r>
              <a:rPr lang="cs-CZ" altLang="cs-CZ" sz="3733" b="1" dirty="0"/>
              <a:t> – roční a měsíční koncentrace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DEE61E-ABED-4C60-9E35-2B1232313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1696085"/>
            <a:ext cx="5760720" cy="32562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3377FF1-CD47-4B8D-80BE-C4460C4336AB}"/>
              </a:ext>
            </a:extLst>
          </p:cNvPr>
          <p:cNvSpPr txBox="1"/>
          <p:nvPr/>
        </p:nvSpPr>
        <p:spPr>
          <a:xfrm>
            <a:off x="-1" y="5398212"/>
            <a:ext cx="11534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Ani na jedné lokalitě nedošlo k překročení ročního imisního limitu pro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</a:t>
            </a:r>
            <a:r>
              <a:rPr lang="cs-CZ" sz="24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2,5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(20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g∙m</a:t>
            </a:r>
            <a:r>
              <a:rPr lang="cs-CZ" sz="2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–3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), kde platí od roku 2020 zpřísněný imisní limit.</a:t>
            </a: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CB4815F-60FD-4713-8485-29195D57CD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2" y="1696085"/>
            <a:ext cx="576072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Zastoupení PM</a:t>
            </a:r>
            <a:r>
              <a:rPr lang="cs-CZ" altLang="cs-CZ" sz="3733" b="1" baseline="-25000" dirty="0"/>
              <a:t>2.5</a:t>
            </a:r>
            <a:r>
              <a:rPr lang="cs-CZ" altLang="cs-CZ" sz="3733" b="1" dirty="0"/>
              <a:t> v PM</a:t>
            </a:r>
            <a:r>
              <a:rPr lang="cs-CZ" altLang="cs-CZ" sz="3733" b="1" baseline="-25000" dirty="0"/>
              <a:t>10</a:t>
            </a:r>
            <a:r>
              <a:rPr lang="cs-CZ" altLang="cs-CZ" sz="3733" b="1" dirty="0"/>
              <a:t> 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6B7D5F-B315-4F6B-8F01-464F8BED1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43" y="920691"/>
            <a:ext cx="7745507" cy="443112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411BFBB-5705-4802-9A41-DA36E44F934C}"/>
              </a:ext>
            </a:extLst>
          </p:cNvPr>
          <p:cNvSpPr txBox="1"/>
          <p:nvPr/>
        </p:nvSpPr>
        <p:spPr>
          <a:xfrm>
            <a:off x="226218" y="5483937"/>
            <a:ext cx="1138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 topné sezóně je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</a:t>
            </a:r>
            <a:r>
              <a:rPr lang="cs-CZ" sz="2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podstatně více tvořena jemnou frakcí PM</a:t>
            </a:r>
            <a:r>
              <a:rPr lang="cs-CZ" sz="24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2,5</a:t>
            </a:r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než v letních měsících. Na lokalitách Golčův Jeníkov a Hrotovice se poměry po celý rok příliš neliší.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627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2.5</a:t>
            </a:r>
            <a:r>
              <a:rPr lang="cs-CZ" altLang="cs-CZ" sz="3733" b="1" dirty="0"/>
              <a:t> – denní chod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F530FF-33FC-4509-89AD-844BBE4BC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4" y="788573"/>
            <a:ext cx="10112251" cy="5716008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26EEE5B-F57C-4020-A61B-3CCB8538D027}"/>
              </a:ext>
            </a:extLst>
          </p:cNvPr>
          <p:cNvSpPr/>
          <p:nvPr/>
        </p:nvSpPr>
        <p:spPr>
          <a:xfrm>
            <a:off x="7515225" y="1343025"/>
            <a:ext cx="2495550" cy="17716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60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2.5</a:t>
            </a:r>
            <a:r>
              <a:rPr lang="cs-CZ" altLang="cs-CZ" sz="3733" b="1" dirty="0"/>
              <a:t> – Srovnání se SSIM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378739-BB64-49B1-B83B-47B618A7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49" y="788573"/>
            <a:ext cx="9302375" cy="5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NO</a:t>
            </a:r>
            <a:r>
              <a:rPr lang="cs-CZ" altLang="cs-CZ" sz="3733" b="1" baseline="-25000" dirty="0"/>
              <a:t>2</a:t>
            </a:r>
            <a:r>
              <a:rPr lang="cs-CZ" altLang="cs-CZ" sz="3733" b="1" dirty="0"/>
              <a:t> – roční a měsíční koncentrace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EE6751-02A8-4707-A473-8BCF5CE9F7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724660"/>
            <a:ext cx="5760720" cy="3256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71F396-4380-440E-AD57-B946F79F601D}"/>
              </a:ext>
            </a:extLst>
          </p:cNvPr>
          <p:cNvSpPr txBox="1"/>
          <p:nvPr/>
        </p:nvSpPr>
        <p:spPr>
          <a:xfrm>
            <a:off x="38099" y="5496610"/>
            <a:ext cx="11515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Ani na jedné lokalitě nedošlo k překročení ročního imisního limitu pro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</a:t>
            </a:r>
            <a:r>
              <a:rPr lang="cs-CZ" sz="24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(40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g∙m</a:t>
            </a:r>
            <a:r>
              <a:rPr lang="cs-CZ" sz="2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–3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).</a:t>
            </a: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012F3E7-9C2B-43D6-B2EB-797DE23E63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2" y="1724660"/>
            <a:ext cx="576072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NO</a:t>
            </a:r>
            <a:r>
              <a:rPr lang="cs-CZ" altLang="cs-CZ" sz="3733" b="1" baseline="-25000" dirty="0"/>
              <a:t>2</a:t>
            </a:r>
            <a:r>
              <a:rPr lang="cs-CZ" altLang="cs-CZ" sz="3733" b="1" dirty="0"/>
              <a:t> – hodinové koncentrace</a:t>
            </a:r>
            <a:endParaRPr lang="en-GB" altLang="cs-CZ" sz="3733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71F396-4380-440E-AD57-B946F79F601D}"/>
              </a:ext>
            </a:extLst>
          </p:cNvPr>
          <p:cNvSpPr txBox="1"/>
          <p:nvPr/>
        </p:nvSpPr>
        <p:spPr>
          <a:xfrm>
            <a:off x="104774" y="5268010"/>
            <a:ext cx="11515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Ani v jedné lokalitě nepřekročila maximální hodnota hodinových koncentrací hodnotu imisního limitu (200 µ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g∙m</a:t>
            </a:r>
            <a:r>
              <a:rPr lang="cs-CZ" sz="2400" b="1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–3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), natož pak 19. nejvyšší hodnota. </a:t>
            </a:r>
          </a:p>
          <a:p>
            <a:r>
              <a:rPr lang="cs-CZ" sz="24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Nejvyšší hodnota: Pacov – 17.2.2020 v 8:00 – 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83,4 µ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g∙m</a:t>
            </a:r>
            <a:r>
              <a:rPr lang="cs-CZ" sz="2400" b="1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–3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862B2E-4604-4A5A-BD91-3EBF299D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89" y="899725"/>
            <a:ext cx="7385685" cy="41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NO</a:t>
            </a:r>
            <a:r>
              <a:rPr lang="cs-CZ" altLang="cs-CZ" sz="3733" b="1" baseline="-25000" dirty="0"/>
              <a:t>2</a:t>
            </a:r>
            <a:r>
              <a:rPr lang="cs-CZ" altLang="cs-CZ" sz="3733" b="1" dirty="0"/>
              <a:t> – denní chod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FDD936-4DF8-45F3-99BD-1071C5E59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88573"/>
            <a:ext cx="9982199" cy="5642496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99ED1E4E-BF9A-4455-86E2-A5973B16599A}"/>
              </a:ext>
            </a:extLst>
          </p:cNvPr>
          <p:cNvSpPr/>
          <p:nvPr/>
        </p:nvSpPr>
        <p:spPr>
          <a:xfrm>
            <a:off x="7734300" y="1381125"/>
            <a:ext cx="2495550" cy="17716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92CFB64-8F92-455D-B6DC-03AC663CC011}"/>
              </a:ext>
            </a:extLst>
          </p:cNvPr>
          <p:cNvSpPr/>
          <p:nvPr/>
        </p:nvSpPr>
        <p:spPr>
          <a:xfrm>
            <a:off x="3495674" y="1381125"/>
            <a:ext cx="2209801" cy="1543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4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NO</a:t>
            </a:r>
            <a:r>
              <a:rPr lang="cs-CZ" altLang="cs-CZ" sz="3733" b="1" baseline="-25000" dirty="0"/>
              <a:t>2</a:t>
            </a:r>
            <a:r>
              <a:rPr lang="cs-CZ" altLang="cs-CZ" sz="3733" b="1" dirty="0"/>
              <a:t> – Srovnání se SSIM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43E85E-F83B-4BAD-84B8-1562EC25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788573"/>
            <a:ext cx="9391650" cy="57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Ozón – 8-hod. klouzavé průměry</a:t>
            </a:r>
            <a:endParaRPr lang="en-GB" altLang="cs-CZ" sz="3733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FDCC21-7852-4CC5-AAA7-E6D376DB91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667510"/>
            <a:ext cx="5760720" cy="32562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24D23D-1E17-4AFF-8A95-0751E4B33E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40" y="1667510"/>
            <a:ext cx="5760720" cy="3256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236AAC6-955A-4870-BBE2-D9836EBBF5A2}"/>
              </a:ext>
            </a:extLst>
          </p:cNvPr>
          <p:cNvSpPr txBox="1"/>
          <p:nvPr/>
        </p:nvSpPr>
        <p:spPr>
          <a:xfrm>
            <a:off x="129540" y="5190490"/>
            <a:ext cx="11833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 lokalitě Golčův Jeníkov </a:t>
            </a:r>
            <a:r>
              <a:rPr lang="cs-CZ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došlo k </a:t>
            </a:r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překročení imisního limitu 120 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cs-CZ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g∙m</a:t>
            </a:r>
            <a:r>
              <a:rPr lang="cs-CZ" sz="24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–3</a:t>
            </a:r>
            <a:r>
              <a:rPr lang="cs-CZ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(25 překročení), ostatní lokality tak vysokých hodnot nedosahovaly a imisní limit dodržely, i když lokalita Hrotovice se mu přiblížila.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040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Ozón – 8-hod. klouzavé průměry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8CDBDC-56F2-4D38-83F2-E2353B24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32" y="788573"/>
            <a:ext cx="5423535" cy="60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Lokality měření</a:t>
            </a:r>
            <a:endParaRPr lang="en-GB" altLang="cs-CZ" sz="3733" b="1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45ADCBDB-70B1-4FC7-975E-EC0B2A771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788573"/>
            <a:ext cx="8039099" cy="5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9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Ozón – Srovnání se SSIM</a:t>
            </a:r>
            <a:endParaRPr lang="en-GB" altLang="cs-CZ" sz="3733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F3FF0C-D684-4158-B77E-A1817AB8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864773"/>
            <a:ext cx="9318701" cy="56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 err="1"/>
              <a:t>Benzo</a:t>
            </a:r>
            <a:r>
              <a:rPr lang="cs-CZ" altLang="cs-CZ" sz="3733" b="1" dirty="0"/>
              <a:t>[a]Pyren – Srovnání se SSIM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D87EBF-B1A7-433A-8DBF-EA2ACAFCC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0" y="1066800"/>
            <a:ext cx="9530602" cy="41433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F83871-2C65-408F-B09C-11E1062A76A0}"/>
              </a:ext>
            </a:extLst>
          </p:cNvPr>
          <p:cNvSpPr txBox="1"/>
          <p:nvPr/>
        </p:nvSpPr>
        <p:spPr>
          <a:xfrm>
            <a:off x="180975" y="5550314"/>
            <a:ext cx="11106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 obou lokalitách byl dodržen roční imisní limit pro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benzo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[</a:t>
            </a:r>
            <a:r>
              <a:rPr lang="cs-CZ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]pyren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(1 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ng∙m</a:t>
            </a:r>
            <a:r>
              <a:rPr lang="cs-CZ" sz="2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–3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849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 err="1"/>
              <a:t>Benzo</a:t>
            </a:r>
            <a:r>
              <a:rPr lang="cs-CZ" altLang="cs-CZ" sz="3733" b="1" dirty="0"/>
              <a:t>[a]Pyren – Srovnání se SSIM</a:t>
            </a:r>
            <a:endParaRPr lang="en-GB" altLang="cs-CZ" sz="3733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DB598D-152A-4FE9-9F46-488A7D150B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9" y="1481970"/>
            <a:ext cx="5760720" cy="35058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E6F4A6-D59E-4620-B7E2-147720E6F9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27" y="1481969"/>
            <a:ext cx="5760720" cy="35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Další informace v závěrečné zprávě</a:t>
            </a:r>
            <a:endParaRPr lang="en-GB" altLang="cs-CZ" sz="3733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3C787A-5A40-4346-A32E-F932E4F8F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271" y="1316767"/>
            <a:ext cx="10364452" cy="3955331"/>
          </a:xfrm>
        </p:spPr>
        <p:txBody>
          <a:bodyPr>
            <a:noAutofit/>
          </a:bodyPr>
          <a:lstStyle/>
          <a:p>
            <a:r>
              <a:rPr lang="cs-CZ" sz="2400" b="1" dirty="0"/>
              <a:t>Závislosti kontinuálně měřených škodlivin na meteorologických veličinách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02E296-4B70-4F7A-B581-61C22ED6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64" y="2457450"/>
            <a:ext cx="6461893" cy="25847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BFEC85-567D-470B-953E-148C99D082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5400000">
            <a:off x="130044" y="2245294"/>
            <a:ext cx="4797973" cy="40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Další informace v závěrečné zprávě</a:t>
            </a:r>
            <a:endParaRPr lang="en-GB" altLang="cs-CZ" sz="3733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3C787A-5A40-4346-A32E-F932E4F8F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271" y="1316767"/>
            <a:ext cx="10364452" cy="3955331"/>
          </a:xfrm>
        </p:spPr>
        <p:txBody>
          <a:bodyPr>
            <a:noAutofit/>
          </a:bodyPr>
          <a:lstStyle/>
          <a:p>
            <a:r>
              <a:rPr lang="cs-CZ" sz="2400" b="1" dirty="0"/>
              <a:t>Podíly jednotlivých skupin emisních zdrojů</a:t>
            </a: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7203A9C-20EB-4592-AE42-23878A18A5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34" y="1738312"/>
            <a:ext cx="5760720" cy="2200275"/>
          </a:xfrm>
          <a:prstGeom prst="rect">
            <a:avLst/>
          </a:prstGeom>
        </p:spPr>
      </p:pic>
      <p:pic>
        <p:nvPicPr>
          <p:cNvPr id="10" name="Picture 40">
            <a:extLst>
              <a:ext uri="{FF2B5EF4-FFF2-40B4-BE49-F238E27FC236}">
                <a16:creationId xmlns:a16="http://schemas.microsoft.com/office/drawing/2014/main" id="{53E84FBD-2AEA-40A9-8A5B-30DD1D488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1" y="4090045"/>
            <a:ext cx="5760085" cy="23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6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>
            <a:extLst>
              <a:ext uri="{FF2B5EF4-FFF2-40B4-BE49-F238E27FC236}">
                <a16:creationId xmlns:a16="http://schemas.microsoft.com/office/drawing/2014/main" id="{1A3A833F-5FFF-4E83-9B8F-A36DAD38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Další informace v závěrečné zprávě</a:t>
            </a:r>
            <a:endParaRPr lang="en-GB" altLang="cs-CZ" sz="3733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3C787A-5A40-4346-A32E-F932E4F8F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271" y="1316767"/>
            <a:ext cx="10364452" cy="3955331"/>
          </a:xfrm>
        </p:spPr>
        <p:txBody>
          <a:bodyPr>
            <a:noAutofit/>
          </a:bodyPr>
          <a:lstStyle/>
          <a:p>
            <a:r>
              <a:rPr lang="cs-CZ" sz="2400" b="1" dirty="0"/>
              <a:t>Posouzení zdravotních rizik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D1CF1-1C76-4E3F-90AB-169A5D5E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35" y="1690480"/>
            <a:ext cx="8530613" cy="22163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927456-2C93-4AB1-AD08-EE23CC3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0" y="3551852"/>
            <a:ext cx="8099843" cy="34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275" y="1451334"/>
            <a:ext cx="11563350" cy="3955331"/>
          </a:xfrm>
        </p:spPr>
        <p:txBody>
          <a:bodyPr>
            <a:noAutofit/>
          </a:bodyPr>
          <a:lstStyle/>
          <a:p>
            <a:r>
              <a:rPr lang="cs-CZ" dirty="0"/>
              <a:t>Průměrné roční koncentrace PM</a:t>
            </a:r>
            <a:r>
              <a:rPr lang="cs-CZ" baseline="-25000" dirty="0"/>
              <a:t>10</a:t>
            </a:r>
            <a:r>
              <a:rPr lang="cs-CZ" dirty="0"/>
              <a:t> nepřekročily na žádné z lokalit imisní limit. Nejvyšší hodnoty byly naměřeny v lokalitě Golčův Jeníkov, nejnižší v lokalitě Pacov.</a:t>
            </a:r>
          </a:p>
          <a:p>
            <a:r>
              <a:rPr lang="cs-CZ" dirty="0"/>
              <a:t>Z hlediska imisního limitu pro denní koncentraci PM</a:t>
            </a:r>
            <a:r>
              <a:rPr lang="cs-CZ" baseline="-25000" dirty="0"/>
              <a:t>10</a:t>
            </a:r>
            <a:r>
              <a:rPr lang="cs-CZ" dirty="0"/>
              <a:t> rovněž nedošlo na žádné z lokalit k překročení imisního limitu. Legislativa povoluje pro denní průměry koncentrací PM10 maximálně 35x za kalendářní rok překročit hodnotu imisního limitu 50 µ</a:t>
            </a:r>
            <a:r>
              <a:rPr lang="cs-CZ" dirty="0" err="1"/>
              <a:t>g∙m</a:t>
            </a:r>
            <a:r>
              <a:rPr lang="cs-CZ" baseline="30000" dirty="0"/>
              <a:t>–3</a:t>
            </a:r>
            <a:r>
              <a:rPr lang="cs-CZ" dirty="0"/>
              <a:t>. Nejvyšší počet těchto překročení byl zaznamenán v lokalitě Golčův Jeníkov, a to 12.</a:t>
            </a:r>
          </a:p>
          <a:p>
            <a:r>
              <a:rPr lang="cs-CZ" dirty="0"/>
              <a:t>Průměrné roční koncentrace PM</a:t>
            </a:r>
            <a:r>
              <a:rPr lang="cs-CZ" baseline="-25000" dirty="0"/>
              <a:t>2,5</a:t>
            </a:r>
            <a:r>
              <a:rPr lang="cs-CZ" dirty="0"/>
              <a:t> nepřekročily na žádné z lokalit nový zpřísněný imisní limit (20 µg.m</a:t>
            </a:r>
            <a:r>
              <a:rPr lang="cs-CZ" baseline="30000" dirty="0"/>
              <a:t>-3</a:t>
            </a:r>
            <a:r>
              <a:rPr lang="cs-CZ" dirty="0"/>
              <a:t> namísto předchozích 25 µg.m</a:t>
            </a:r>
            <a:r>
              <a:rPr lang="cs-CZ" baseline="30000" dirty="0"/>
              <a:t>-3</a:t>
            </a:r>
            <a:r>
              <a:rPr lang="cs-CZ" dirty="0"/>
              <a:t>). Nejvyšší hodnoty byly naměřeny v lokalitě Golčův Jeníkov. Nejnižší koncentrace byly naměřeny v lokalitě Pacov.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B4628E00-DCEE-4590-B98A-C05FE64A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735" y="0"/>
            <a:ext cx="2548158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Závěry</a:t>
            </a:r>
            <a:endParaRPr lang="en-GB" altLang="cs-CZ" sz="3733" b="1" baseline="-25000" dirty="0"/>
          </a:p>
        </p:txBody>
      </p:sp>
    </p:spTree>
    <p:extLst>
      <p:ext uri="{BB962C8B-B14F-4D97-AF65-F5344CB8AC3E}">
        <p14:creationId xmlns:p14="http://schemas.microsoft.com/office/powerpoint/2010/main" val="2187693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4325" y="1708509"/>
            <a:ext cx="11563350" cy="3955331"/>
          </a:xfrm>
        </p:spPr>
        <p:txBody>
          <a:bodyPr>
            <a:noAutofit/>
          </a:bodyPr>
          <a:lstStyle/>
          <a:p>
            <a:r>
              <a:rPr lang="cs-CZ" dirty="0"/>
              <a:t>Průměrné roční koncentrace NO</a:t>
            </a:r>
            <a:r>
              <a:rPr lang="cs-CZ" baseline="-25000" dirty="0"/>
              <a:t>2</a:t>
            </a:r>
            <a:r>
              <a:rPr lang="cs-CZ" dirty="0"/>
              <a:t> nepřekročily na žádné z lokalit imisní limit. Nejvyšší hodnoty byly naměřeny v lokalitě Pacov, kde se hodnota pohybovala zhruba na úrovni 1/3 imisního limitu. Nejnižší koncentrace byly měřeny v lokalitě Hrotovice.</a:t>
            </a:r>
          </a:p>
          <a:p>
            <a:r>
              <a:rPr lang="cs-CZ" dirty="0"/>
              <a:t>Hodinová koncentrace NO</a:t>
            </a:r>
            <a:r>
              <a:rPr lang="cs-CZ" baseline="-25000" dirty="0"/>
              <a:t>2</a:t>
            </a:r>
            <a:r>
              <a:rPr lang="cs-CZ" dirty="0"/>
              <a:t> rovněž nebyla na žádné z lokalit překročena, obdobně jako tomu je ve zbytku ČR.</a:t>
            </a:r>
          </a:p>
          <a:p>
            <a:r>
              <a:rPr lang="cs-CZ" dirty="0"/>
              <a:t>Nejvyšší 8-hodinový klouzavý průměr koncentrací ozónu byl naměřen v lokalitě Golčův Jeníkov. V této lokalitě také došlo k překročení imisního limitu pro ochranu zdraví obyvatel. Ve zbylých lokalitách byl imisní limit dodržen.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B4628E00-DCEE-4590-B98A-C05FE64A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735" y="0"/>
            <a:ext cx="2548158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Závěry</a:t>
            </a:r>
            <a:endParaRPr lang="en-GB" altLang="cs-CZ" sz="3733" b="1" baseline="-25000" dirty="0"/>
          </a:p>
        </p:txBody>
      </p:sp>
    </p:spTree>
    <p:extLst>
      <p:ext uri="{BB962C8B-B14F-4D97-AF65-F5344CB8AC3E}">
        <p14:creationId xmlns:p14="http://schemas.microsoft.com/office/powerpoint/2010/main" val="322431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4325" y="1556109"/>
            <a:ext cx="11563350" cy="3955331"/>
          </a:xfrm>
        </p:spPr>
        <p:txBody>
          <a:bodyPr>
            <a:noAutofit/>
          </a:bodyPr>
          <a:lstStyle/>
          <a:p>
            <a:r>
              <a:rPr lang="cs-CZ" dirty="0"/>
              <a:t>Koncentrace </a:t>
            </a:r>
            <a:r>
              <a:rPr lang="cs-CZ" dirty="0" err="1"/>
              <a:t>benzo</a:t>
            </a:r>
            <a:r>
              <a:rPr lang="cs-CZ" dirty="0"/>
              <a:t>[a]pyrenu byly sledovány pouze ve dvou lokalitách. Vzhledem k nízkému počtu odběrů zaměřených na topnou sezónu (18 odběrů za rok) je vyhodnocení vůči imisnímu limitu pouze orientační. V obou lokalitách byl dodržen imisní limit pro průměrnou roční koncentraci </a:t>
            </a:r>
            <a:r>
              <a:rPr lang="cs-CZ" dirty="0" err="1"/>
              <a:t>benzo</a:t>
            </a:r>
            <a:r>
              <a:rPr lang="cs-CZ" dirty="0"/>
              <a:t>[a]pyrenu (1 </a:t>
            </a:r>
            <a:r>
              <a:rPr lang="cs-CZ" dirty="0" err="1"/>
              <a:t>ng∙m</a:t>
            </a:r>
            <a:r>
              <a:rPr lang="cs-CZ" baseline="30000" dirty="0"/>
              <a:t>–3</a:t>
            </a:r>
            <a:r>
              <a:rPr lang="cs-CZ" dirty="0"/>
              <a:t>). Vysoké koncentrace byly měřeny převážně v topné sezóně, nejvyšší pak začátkem ledna.</a:t>
            </a:r>
          </a:p>
          <a:p>
            <a:r>
              <a:rPr lang="cs-CZ" dirty="0"/>
              <a:t>Vysoké koncentrace prašnosti, oxidů dusíku a PAH byly měřeny takřka výhradně při nízkých teplotách – v topné sezóně. Lokální topeniště jsou nejvýznamnějším zdrojem prašnosti PM</a:t>
            </a:r>
            <a:r>
              <a:rPr lang="cs-CZ" baseline="-25000" dirty="0"/>
              <a:t>10</a:t>
            </a:r>
            <a:r>
              <a:rPr lang="cs-CZ" dirty="0"/>
              <a:t> a PM</a:t>
            </a:r>
            <a:r>
              <a:rPr lang="cs-CZ" baseline="-25000" dirty="0"/>
              <a:t>2,5</a:t>
            </a:r>
            <a:r>
              <a:rPr lang="cs-CZ" dirty="0"/>
              <a:t>, a také </a:t>
            </a:r>
            <a:r>
              <a:rPr lang="cs-CZ" dirty="0" err="1"/>
              <a:t>benzo</a:t>
            </a:r>
            <a:r>
              <a:rPr lang="cs-CZ" dirty="0"/>
              <a:t>[a]pyrenu na území ČR. Naopak nejvyšší koncentrace přízemního ozónu byly naměřeny v letních měsících, kdy bylo dostatek slunečního svitu a tepla, potřebného pro fotochemický vznik této látky v atmosféře.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B4628E00-DCEE-4590-B98A-C05FE64A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735" y="0"/>
            <a:ext cx="2548158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Závěry</a:t>
            </a:r>
            <a:endParaRPr lang="en-GB" altLang="cs-CZ" sz="3733" b="1" baseline="-25000" dirty="0"/>
          </a:p>
        </p:txBody>
      </p:sp>
    </p:spTree>
    <p:extLst>
      <p:ext uri="{BB962C8B-B14F-4D97-AF65-F5344CB8AC3E}">
        <p14:creationId xmlns:p14="http://schemas.microsoft.com/office/powerpoint/2010/main" val="280064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665613"/>
            <a:ext cx="690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>
                <a:solidFill>
                  <a:schemeClr val="accent1">
                    <a:lumMod val="75000"/>
                  </a:schemeClr>
                </a:solidFill>
              </a:rPr>
              <a:t>DĚKUJI ZA POZORNOST!!!</a:t>
            </a:r>
          </a:p>
          <a:p>
            <a:pPr algn="ctr"/>
            <a:endParaRPr lang="cs-CZ" sz="4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cs-CZ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0111BE-2DFE-4B4C-8C3B-3EB664554A0C}"/>
              </a:ext>
            </a:extLst>
          </p:cNvPr>
          <p:cNvSpPr txBox="1"/>
          <p:nvPr/>
        </p:nvSpPr>
        <p:spPr>
          <a:xfrm>
            <a:off x="159809" y="804326"/>
            <a:ext cx="690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/>
              <a:t>Veškeré informace zde:</a:t>
            </a:r>
          </a:p>
          <a:p>
            <a:pPr algn="ctr"/>
            <a:r>
              <a:rPr lang="cs-CZ" sz="4800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www.ovzdusivysocina.cz</a:t>
            </a:r>
            <a:endParaRPr lang="cs-CZ" sz="4800" b="1" i="1" dirty="0">
              <a:solidFill>
                <a:srgbClr val="C00000"/>
              </a:solidFill>
            </a:endParaRPr>
          </a:p>
          <a:p>
            <a:pPr algn="ctr"/>
            <a:endParaRPr lang="cs-CZ" sz="4800" b="1" i="1" dirty="0"/>
          </a:p>
          <a:p>
            <a:pPr algn="ctr"/>
            <a:endParaRPr lang="cs-CZ" sz="4800" b="1" i="1" dirty="0"/>
          </a:p>
          <a:p>
            <a:pPr algn="ctr"/>
            <a:endParaRPr lang="cs-CZ" sz="4800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ABB5DE-0358-4573-8DBF-5564E811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0139" r="13438" b="5833"/>
          <a:stretch/>
        </p:blipFill>
        <p:spPr>
          <a:xfrm>
            <a:off x="6629296" y="2860416"/>
            <a:ext cx="5402895" cy="34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1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2680" y="788574"/>
            <a:ext cx="5412260" cy="3424107"/>
          </a:xfrm>
        </p:spPr>
        <p:txBody>
          <a:bodyPr>
            <a:normAutofit/>
          </a:bodyPr>
          <a:lstStyle/>
          <a:p>
            <a:r>
              <a:rPr lang="cs-CZ" dirty="0"/>
              <a:t>Bystřice nad Pernštejnem</a:t>
            </a:r>
          </a:p>
          <a:p>
            <a:endParaRPr lang="cs-CZ" sz="2400" dirty="0"/>
          </a:p>
        </p:txBody>
      </p:sp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Lokality měření</a:t>
            </a:r>
            <a:endParaRPr lang="en-GB" altLang="cs-CZ" sz="3733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21F1A2-3C57-439C-AF1A-E1B47A0CDC77}"/>
              </a:ext>
            </a:extLst>
          </p:cNvPr>
          <p:cNvSpPr txBox="1">
            <a:spLocks/>
          </p:cNvSpPr>
          <p:nvPr/>
        </p:nvSpPr>
        <p:spPr>
          <a:xfrm>
            <a:off x="6779740" y="3848820"/>
            <a:ext cx="541226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Pacov</a:t>
            </a:r>
          </a:p>
          <a:p>
            <a:endParaRPr lang="cs-CZ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75046-62D6-44C3-A864-7963DEA040D2}"/>
              </a:ext>
            </a:extLst>
          </p:cNvPr>
          <p:cNvSpPr txBox="1">
            <a:spLocks/>
          </p:cNvSpPr>
          <p:nvPr/>
        </p:nvSpPr>
        <p:spPr>
          <a:xfrm>
            <a:off x="1062680" y="3848820"/>
            <a:ext cx="541226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Hrotovice</a:t>
            </a:r>
          </a:p>
          <a:p>
            <a:endParaRPr lang="cs-C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9FB79C-F533-47D8-B970-0AC7E6B769B1}"/>
              </a:ext>
            </a:extLst>
          </p:cNvPr>
          <p:cNvSpPr txBox="1">
            <a:spLocks/>
          </p:cNvSpPr>
          <p:nvPr/>
        </p:nvSpPr>
        <p:spPr>
          <a:xfrm>
            <a:off x="6779740" y="788573"/>
            <a:ext cx="541226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Golčův Jeníkov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9" name="Obrázek 8" descr="Obsah obrázku text, strom, exteriér, obloha&#10;&#10;Popis byl vytvořen automaticky">
            <a:extLst>
              <a:ext uri="{FF2B5EF4-FFF2-40B4-BE49-F238E27FC236}">
                <a16:creationId xmlns:a16="http://schemas.microsoft.com/office/drawing/2014/main" id="{88475CD6-B5CC-4638-B29A-E06683D2C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3" y="1240626"/>
            <a:ext cx="3360000" cy="2520000"/>
          </a:xfrm>
          <a:prstGeom prst="rect">
            <a:avLst/>
          </a:prstGeom>
        </p:spPr>
      </p:pic>
      <p:pic>
        <p:nvPicPr>
          <p:cNvPr id="11" name="Obrázek 10" descr="Obsah obrázku text, exteriér, obloha, ulice&#10;&#10;Popis byl vytvořen automaticky">
            <a:extLst>
              <a:ext uri="{FF2B5EF4-FFF2-40B4-BE49-F238E27FC236}">
                <a16:creationId xmlns:a16="http://schemas.microsoft.com/office/drawing/2014/main" id="{79260233-5A94-4E4F-AA4C-A3261F5AD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23" y="1240626"/>
            <a:ext cx="3360000" cy="2520000"/>
          </a:xfrm>
          <a:prstGeom prst="rect">
            <a:avLst/>
          </a:prstGeom>
        </p:spPr>
      </p:pic>
      <p:pic>
        <p:nvPicPr>
          <p:cNvPr id="12" name="Obrázek 11" descr="Obsah obrázku text, obloha, exteriér, nákladní auto&#10;&#10;Popis byl vytvořen automaticky">
            <a:extLst>
              <a:ext uri="{FF2B5EF4-FFF2-40B4-BE49-F238E27FC236}">
                <a16:creationId xmlns:a16="http://schemas.microsoft.com/office/drawing/2014/main" id="{11E53720-CE17-4736-B553-F343BB99C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3" y="4300872"/>
            <a:ext cx="3358026" cy="2520000"/>
          </a:xfrm>
          <a:prstGeom prst="rect">
            <a:avLst/>
          </a:prstGeom>
        </p:spPr>
      </p:pic>
      <p:pic>
        <p:nvPicPr>
          <p:cNvPr id="13" name="Obrázek 12" descr="Obsah obrázku budova, exteriér&#10;&#10;Popis byl vytvořen automaticky">
            <a:extLst>
              <a:ext uri="{FF2B5EF4-FFF2-40B4-BE49-F238E27FC236}">
                <a16:creationId xmlns:a16="http://schemas.microsoft.com/office/drawing/2014/main" id="{891383E5-334E-47A0-B270-F7466CC29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23" y="4300872"/>
            <a:ext cx="335802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1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766" y="1485261"/>
            <a:ext cx="10966034" cy="5514253"/>
          </a:xfrm>
        </p:spPr>
        <p:txBody>
          <a:bodyPr>
            <a:normAutofit/>
          </a:bodyPr>
          <a:lstStyle/>
          <a:p>
            <a:r>
              <a:rPr lang="cs-CZ" dirty="0"/>
              <a:t>Kontinuálně:</a:t>
            </a:r>
          </a:p>
          <a:p>
            <a:pPr marL="0" indent="0">
              <a:buNone/>
            </a:pPr>
            <a:r>
              <a:rPr lang="cs-CZ" dirty="0"/>
              <a:t>- Prašnost PM10 a PM2,5</a:t>
            </a:r>
          </a:p>
          <a:p>
            <a:pPr marL="0" indent="0">
              <a:buNone/>
            </a:pPr>
            <a:r>
              <a:rPr lang="cs-CZ" dirty="0"/>
              <a:t>- Oxidy dusíku</a:t>
            </a:r>
          </a:p>
          <a:p>
            <a:pPr marL="0" indent="0">
              <a:buNone/>
            </a:pPr>
            <a:r>
              <a:rPr lang="cs-CZ" dirty="0"/>
              <a:t>- Přízemní ozón</a:t>
            </a:r>
          </a:p>
          <a:p>
            <a:pPr>
              <a:buFontTx/>
              <a:buChar char="-"/>
            </a:pPr>
            <a:r>
              <a:rPr lang="cs-CZ" dirty="0"/>
              <a:t>Meteorologické parametry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Odběry a následné laboratorní analýzy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Benzo</a:t>
            </a:r>
            <a:r>
              <a:rPr lang="cs-CZ" dirty="0"/>
              <a:t>[a]pyren</a:t>
            </a:r>
          </a:p>
        </p:txBody>
      </p:sp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Měřené škodliviny</a:t>
            </a:r>
            <a:endParaRPr lang="en-GB" altLang="cs-CZ" sz="3733" b="1" dirty="0"/>
          </a:p>
        </p:txBody>
      </p:sp>
      <p:pic>
        <p:nvPicPr>
          <p:cNvPr id="4" name="Obrázek 3" descr="Obsah obrázku interiér, patro, kuchyně, mlynář&#10;&#10;Popis byl vytvořen automaticky">
            <a:extLst>
              <a:ext uri="{FF2B5EF4-FFF2-40B4-BE49-F238E27FC236}">
                <a16:creationId xmlns:a16="http://schemas.microsoft.com/office/drawing/2014/main" id="{FE93E4D9-B56C-4768-8C5C-939A03B88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836198"/>
            <a:ext cx="3048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5441" y="1343747"/>
            <a:ext cx="10966034" cy="5514253"/>
          </a:xfrm>
        </p:spPr>
        <p:txBody>
          <a:bodyPr>
            <a:normAutofit/>
          </a:bodyPr>
          <a:lstStyle/>
          <a:p>
            <a:r>
              <a:rPr lang="cs-CZ" dirty="0"/>
              <a:t>Teplotně i srážkově nadnormální</a:t>
            </a:r>
          </a:p>
          <a:p>
            <a:r>
              <a:rPr lang="cs-CZ" dirty="0"/>
              <a:t> V roce 2020 nebyla v ČR vyhlášena žádná smogová situace a regulace. Na základě předběžných dat lze konstatovat, že v roce 2020 v ČR poklesly koncentrace všech hodnocených polutantů, a to suspendovaných částic PM</a:t>
            </a:r>
            <a:r>
              <a:rPr lang="cs-CZ" baseline="-25000" dirty="0"/>
              <a:t>10</a:t>
            </a:r>
            <a:r>
              <a:rPr lang="cs-CZ" dirty="0"/>
              <a:t>, PM</a:t>
            </a:r>
            <a:r>
              <a:rPr lang="cs-CZ" baseline="-25000" dirty="0"/>
              <a:t>2,5</a:t>
            </a:r>
            <a:r>
              <a:rPr lang="cs-CZ" dirty="0"/>
              <a:t>, přízemního ozonu O</a:t>
            </a:r>
            <a:r>
              <a:rPr lang="cs-CZ" baseline="-25000" dirty="0"/>
              <a:t>3</a:t>
            </a:r>
            <a:r>
              <a:rPr lang="cs-CZ" dirty="0"/>
              <a:t> i oxidu dusičitého NO</a:t>
            </a:r>
            <a:r>
              <a:rPr lang="cs-CZ" baseline="-25000" dirty="0"/>
              <a:t>2</a:t>
            </a:r>
            <a:r>
              <a:rPr lang="cs-CZ" dirty="0"/>
              <a:t>. [</a:t>
            </a:r>
            <a:r>
              <a:rPr lang="cs-CZ" dirty="0" err="1"/>
              <a:t>Tolasz</a:t>
            </a:r>
            <a:r>
              <a:rPr lang="cs-CZ" dirty="0"/>
              <a:t>, Radim; et al; Rok 2020 v Česku]</a:t>
            </a:r>
          </a:p>
        </p:txBody>
      </p:sp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Meteorologické podmínky v roce 2020</a:t>
            </a:r>
            <a:endParaRPr lang="en-GB" altLang="cs-CZ" sz="3733" b="1" dirty="0"/>
          </a:p>
        </p:txBody>
      </p:sp>
      <p:pic>
        <p:nvPicPr>
          <p:cNvPr id="1026" name="76c600fa-da6b-49be-ab03-c9c79cbf4a5b" descr="Image">
            <a:extLst>
              <a:ext uri="{FF2B5EF4-FFF2-40B4-BE49-F238E27FC236}">
                <a16:creationId xmlns:a16="http://schemas.microsoft.com/office/drawing/2014/main" id="{53AE7C05-9400-48BD-B2CC-36B6A21E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2"/>
          <a:stretch/>
        </p:blipFill>
        <p:spPr bwMode="auto">
          <a:xfrm>
            <a:off x="5409359" y="3604223"/>
            <a:ext cx="5947200" cy="282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9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10</a:t>
            </a:r>
            <a:r>
              <a:rPr lang="cs-CZ" altLang="cs-CZ" sz="3733" b="1" dirty="0"/>
              <a:t> – roční a měsíční koncentrace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5E7C25-A193-4969-B64D-51DE4D0C6C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4" y="1629410"/>
            <a:ext cx="5760720" cy="32562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6385C9D-F3CD-4BDF-ABC0-89A4E44A322A}"/>
              </a:ext>
            </a:extLst>
          </p:cNvPr>
          <p:cNvSpPr txBox="1"/>
          <p:nvPr/>
        </p:nvSpPr>
        <p:spPr>
          <a:xfrm>
            <a:off x="146447" y="5726527"/>
            <a:ext cx="1189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 žádné 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lokalitě nedošlo k překročení ročního imisního pro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</a:t>
            </a:r>
            <a:r>
              <a:rPr lang="cs-CZ" sz="24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(40 </a:t>
            </a:r>
            <a:r>
              <a:rPr lang="cs-C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µ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g∙m</a:t>
            </a:r>
            <a:r>
              <a:rPr lang="cs-CZ" sz="2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–3</a:t>
            </a:r>
            <a:r>
              <a:rPr lang="cs-CZ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)!</a:t>
            </a: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B76BCD-3147-4B13-A08D-F3CCB8EA65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3" y="1629410"/>
            <a:ext cx="576072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10</a:t>
            </a:r>
            <a:r>
              <a:rPr lang="cs-CZ" altLang="cs-CZ" sz="3733" b="1" dirty="0"/>
              <a:t> – denní koncentrace</a:t>
            </a:r>
            <a:endParaRPr lang="en-GB" altLang="cs-CZ" sz="3733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02625E9-AA70-4172-A424-CC4BC3D4FF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788573"/>
            <a:ext cx="5518785" cy="58611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4ECB171-7A6F-4B53-AE38-EC1D421582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028825"/>
            <a:ext cx="6124575" cy="46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0" y="91018"/>
            <a:ext cx="10869083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10</a:t>
            </a:r>
            <a:r>
              <a:rPr lang="cs-CZ" altLang="cs-CZ" sz="3733" b="1" dirty="0"/>
              <a:t> – denní chod</a:t>
            </a:r>
            <a:endParaRPr lang="en-GB" altLang="cs-CZ" sz="3733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25BB9A-A668-4C5B-926F-BAFDEDE12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88" y="788573"/>
            <a:ext cx="9564762" cy="5734090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CDB3AD8C-7D4E-4B94-BE44-23E795DC3732}"/>
              </a:ext>
            </a:extLst>
          </p:cNvPr>
          <p:cNvSpPr/>
          <p:nvPr/>
        </p:nvSpPr>
        <p:spPr>
          <a:xfrm>
            <a:off x="7429500" y="1343025"/>
            <a:ext cx="2495550" cy="17716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34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>
            <a:extLst>
              <a:ext uri="{FF2B5EF4-FFF2-40B4-BE49-F238E27FC236}">
                <a16:creationId xmlns:a16="http://schemas.microsoft.com/office/drawing/2014/main" id="{DE46948E-61E5-4D29-938C-BE6CE35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081" y="91018"/>
            <a:ext cx="9504920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733" b="1" dirty="0"/>
              <a:t>PM</a:t>
            </a:r>
            <a:r>
              <a:rPr lang="cs-CZ" altLang="cs-CZ" sz="3733" b="1" baseline="-25000" dirty="0"/>
              <a:t>10</a:t>
            </a:r>
            <a:r>
              <a:rPr lang="cs-CZ" altLang="cs-CZ" sz="3733" b="1" dirty="0"/>
              <a:t> – Srovnání se SSIM</a:t>
            </a:r>
            <a:endParaRPr lang="en-GB" altLang="cs-CZ" sz="3733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8CCA49-93CB-4B25-9535-3258DA78BE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1980247"/>
            <a:ext cx="5760720" cy="35071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F7BE50-D560-4663-9951-740F638487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40" y="1980246"/>
            <a:ext cx="5760720" cy="35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6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8131</TotalTime>
  <Words>837</Words>
  <Application>Microsoft Office PowerPoint</Application>
  <PresentationFormat>Širokoúhlá obrazovka</PresentationFormat>
  <Paragraphs>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Chaloupecký</dc:creator>
  <cp:lastModifiedBy>Pavel Chaloupecký</cp:lastModifiedBy>
  <cp:revision>289</cp:revision>
  <dcterms:created xsi:type="dcterms:W3CDTF">2017-09-08T07:37:51Z</dcterms:created>
  <dcterms:modified xsi:type="dcterms:W3CDTF">2021-04-20T10:40:33Z</dcterms:modified>
</cp:coreProperties>
</file>