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0"/>
  </p:notesMasterIdLst>
  <p:handoutMasterIdLst>
    <p:handoutMasterId r:id="rId61"/>
  </p:handoutMasterIdLst>
  <p:sldIdLst>
    <p:sldId id="539" r:id="rId3"/>
    <p:sldId id="574" r:id="rId4"/>
    <p:sldId id="577" r:id="rId5"/>
    <p:sldId id="256" r:id="rId6"/>
    <p:sldId id="433" r:id="rId7"/>
    <p:sldId id="451" r:id="rId8"/>
    <p:sldId id="644" r:id="rId9"/>
    <p:sldId id="645" r:id="rId10"/>
    <p:sldId id="646" r:id="rId11"/>
    <p:sldId id="475" r:id="rId12"/>
    <p:sldId id="476" r:id="rId13"/>
    <p:sldId id="477" r:id="rId14"/>
    <p:sldId id="479" r:id="rId15"/>
    <p:sldId id="449" r:id="rId16"/>
    <p:sldId id="639" r:id="rId17"/>
    <p:sldId id="541" r:id="rId18"/>
    <p:sldId id="548" r:id="rId19"/>
    <p:sldId id="544" r:id="rId20"/>
    <p:sldId id="504" r:id="rId21"/>
    <p:sldId id="507" r:id="rId22"/>
    <p:sldId id="508" r:id="rId23"/>
    <p:sldId id="494" r:id="rId24"/>
    <p:sldId id="512" r:id="rId25"/>
    <p:sldId id="513" r:id="rId26"/>
    <p:sldId id="514" r:id="rId27"/>
    <p:sldId id="520" r:id="rId28"/>
    <p:sldId id="534" r:id="rId29"/>
    <p:sldId id="516" r:id="rId30"/>
    <p:sldId id="535" r:id="rId31"/>
    <p:sldId id="517" r:id="rId32"/>
    <p:sldId id="536" r:id="rId33"/>
    <p:sldId id="537" r:id="rId34"/>
    <p:sldId id="526" r:id="rId35"/>
    <p:sldId id="579" r:id="rId36"/>
    <p:sldId id="615" r:id="rId37"/>
    <p:sldId id="598" r:id="rId38"/>
    <p:sldId id="599" r:id="rId39"/>
    <p:sldId id="662" r:id="rId40"/>
    <p:sldId id="603" r:id="rId41"/>
    <p:sldId id="663" r:id="rId42"/>
    <p:sldId id="642" r:id="rId43"/>
    <p:sldId id="643" r:id="rId44"/>
    <p:sldId id="624" r:id="rId45"/>
    <p:sldId id="625" r:id="rId46"/>
    <p:sldId id="481" r:id="rId47"/>
    <p:sldId id="491" r:id="rId48"/>
    <p:sldId id="493" r:id="rId49"/>
    <p:sldId id="629" r:id="rId50"/>
    <p:sldId id="630" r:id="rId51"/>
    <p:sldId id="500" r:id="rId52"/>
    <p:sldId id="647" r:id="rId53"/>
    <p:sldId id="660" r:id="rId54"/>
    <p:sldId id="648" r:id="rId55"/>
    <p:sldId id="649" r:id="rId56"/>
    <p:sldId id="650" r:id="rId57"/>
    <p:sldId id="661" r:id="rId58"/>
    <p:sldId id="638" r:id="rId59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97126"/>
    <a:srgbClr val="1F8D2F"/>
    <a:srgbClr val="C9DAA6"/>
    <a:srgbClr val="D6E3BC"/>
    <a:srgbClr val="EBEBF9"/>
    <a:srgbClr val="E5E5F7"/>
    <a:srgbClr val="F6E6CE"/>
    <a:srgbClr val="FFCCCC"/>
    <a:srgbClr val="E3F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14" autoAdjust="0"/>
    <p:restoredTop sz="86374" autoAdjust="0"/>
  </p:normalViewPr>
  <p:slideViewPr>
    <p:cSldViewPr>
      <p:cViewPr varScale="1">
        <p:scale>
          <a:sx n="114" d="100"/>
          <a:sy n="114" d="100"/>
        </p:scale>
        <p:origin x="19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dc01\company$\_Kraje\Kraje%202018\Vyso&#269;ina%20-%20Optimalizace%20s&#237;t&#283;%20soc.%20slu&#382;eb\_KA%20&#269;.%202\A)%20Anal&#253;za%20person&#225;ln&#237;ho%20standardu\n&#225;vrhov&#225;%20&#269;&#225;st\_v&#253;po&#269;ty%20pro%20rok%202019\GRAFY%202019%20-%20Dana\grafy_PSS\graf_DS_VYSO&#268;INA_2019_fina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dc01\company$\_Kraje\Kraje%202018\Vyso&#269;ina%20-%20Optimalizace%20s&#237;t&#283;%20soc.%20slu&#382;eb\_KA%20&#269;.%202\A)%20Anal&#253;za%20person&#225;ln&#237;ho%20standardu\n&#225;vrhov&#225;%20&#269;&#225;st\_v&#253;po&#269;ty%20pro%20rok%202019\GRAFY%202019%20-%20Dana\grafy_PSS\graf_DS_VYSO&#268;INA_2019_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16990398172723"/>
          <c:y val="0.22475270272022227"/>
          <c:w val="0.81454680238036314"/>
          <c:h val="0.706998718183482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77C9-42BD-9D6B-0CAF93027939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7C9-42BD-9D6B-0CAF93027939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77C9-42BD-9D6B-0CAF93027939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7C9-42BD-9D6B-0CAF93027939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77C9-42BD-9D6B-0CAF93027939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7C9-42BD-9D6B-0CAF93027939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77C9-42BD-9D6B-0CAF93027939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7C9-42BD-9D6B-0CAF93027939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77C9-42BD-9D6B-0CAF93027939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C9-42BD-9D6B-0CAF93027939}"/>
              </c:ext>
            </c:extLst>
          </c:dPt>
          <c:dLbls>
            <c:dLbl>
              <c:idx val="0"/>
              <c:layout>
                <c:manualLayout>
                  <c:x val="-1.83066339565717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C9-42BD-9D6B-0CAF9302793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cs-CZ">
                        <a:solidFill>
                          <a:srgbClr val="C00000"/>
                        </a:solidFill>
                      </a:rPr>
                      <a:t>0,23</a:t>
                    </a:r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7C9-42BD-9D6B-0CAF9302793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</a:rPr>
                      <a:t>2,96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7C9-42BD-9D6B-0CAF93027939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List1!$A$2:$A$11</c:f>
              <c:strCache>
                <c:ptCount val="10"/>
                <c:pt idx="0">
                  <c:v>Příspěvková organizace 6</c:v>
                </c:pt>
                <c:pt idx="1">
                  <c:v>Příspěvková organizace 9</c:v>
                </c:pt>
                <c:pt idx="2">
                  <c:v>Příspěvková organizace 5</c:v>
                </c:pt>
                <c:pt idx="3">
                  <c:v>Příspěvková organizace 4</c:v>
                </c:pt>
                <c:pt idx="4">
                  <c:v>Příspěvková organizace 7</c:v>
                </c:pt>
                <c:pt idx="5">
                  <c:v>Příspěvková organizace 3</c:v>
                </c:pt>
                <c:pt idx="6">
                  <c:v>Příspěvková organizace 2</c:v>
                </c:pt>
                <c:pt idx="7">
                  <c:v>Příspěvková organizace 8</c:v>
                </c:pt>
                <c:pt idx="8">
                  <c:v>Příspěvková organizace 10</c:v>
                </c:pt>
                <c:pt idx="9">
                  <c:v>Příspěvková organizace 1</c:v>
                </c:pt>
              </c:strCache>
            </c:strRef>
          </c:cat>
          <c:val>
            <c:numRef>
              <c:f>List1!$B$2:$B$11</c:f>
              <c:numCache>
                <c:formatCode>0.00</c:formatCode>
                <c:ptCount val="10"/>
                <c:pt idx="0">
                  <c:v>-12.25800000000001</c:v>
                </c:pt>
                <c:pt idx="1">
                  <c:v>-6.0200000000000031</c:v>
                </c:pt>
                <c:pt idx="2">
                  <c:v>-2.0950000000000024</c:v>
                </c:pt>
                <c:pt idx="3">
                  <c:v>-1.8260000000000005</c:v>
                </c:pt>
                <c:pt idx="4">
                  <c:v>-1.0620000000000012</c:v>
                </c:pt>
                <c:pt idx="5">
                  <c:v>-0.47400000000000375</c:v>
                </c:pt>
                <c:pt idx="6">
                  <c:v>1.6302599999999963</c:v>
                </c:pt>
                <c:pt idx="7">
                  <c:v>2.8770000000000024</c:v>
                </c:pt>
                <c:pt idx="8">
                  <c:v>4.1030000000000015</c:v>
                </c:pt>
                <c:pt idx="9">
                  <c:v>4.8739999999999952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C9-42BD-9D6B-0CAF93027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1"/>
        <c:axId val="238193280"/>
        <c:axId val="238518272"/>
      </c:barChart>
      <c:catAx>
        <c:axId val="23819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238518272"/>
        <c:crosses val="autoZero"/>
        <c:auto val="0"/>
        <c:lblAlgn val="ctr"/>
        <c:lblOffset val="100"/>
        <c:noMultiLvlLbl val="0"/>
      </c:catAx>
      <c:valAx>
        <c:axId val="238518272"/>
        <c:scaling>
          <c:orientation val="minMax"/>
          <c:max val="6"/>
          <c:min val="-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8193280"/>
        <c:crosses val="autoZero"/>
        <c:crossBetween val="between"/>
        <c:majorUnit val="3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64386693489521"/>
          <c:y val="0.16760572343583569"/>
          <c:w val="0.82207279999192018"/>
          <c:h val="0.76414558047636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</c:strCache>
            </c:strRef>
          </c:tx>
          <c:spPr>
            <a:solidFill>
              <a:schemeClr val="accent5">
                <a:lumMod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1628065201203539E-2"/>
                  <c:y val="-9.82133859096132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C6-4BE3-89C7-3E2C1BF85C8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cs-CZ">
                        <a:solidFill>
                          <a:srgbClr val="C00000"/>
                        </a:solidFill>
                      </a:rPr>
                      <a:t>0,23</a:t>
                    </a:r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5C6-4BE3-89C7-3E2C1BF85C8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</a:rPr>
                      <a:t>2,96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5C6-4BE3-89C7-3E2C1BF85C8D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List1!$A$2:$A$11</c:f>
              <c:strCache>
                <c:ptCount val="10"/>
                <c:pt idx="0">
                  <c:v>Příspěvková organizace 1</c:v>
                </c:pt>
                <c:pt idx="1">
                  <c:v>Příspěvková organizace 9</c:v>
                </c:pt>
                <c:pt idx="2">
                  <c:v>Příspěvková organizace 10</c:v>
                </c:pt>
                <c:pt idx="3">
                  <c:v>Příspěvková organizace 3</c:v>
                </c:pt>
                <c:pt idx="4">
                  <c:v>Příspěvková organizace 4</c:v>
                </c:pt>
                <c:pt idx="5">
                  <c:v>Příspěvková organizace 7</c:v>
                </c:pt>
                <c:pt idx="6">
                  <c:v>Příspěvková organizace 8</c:v>
                </c:pt>
                <c:pt idx="7">
                  <c:v>Příspěvková organizace 6</c:v>
                </c:pt>
                <c:pt idx="8">
                  <c:v>Příspěvková organizace 5</c:v>
                </c:pt>
                <c:pt idx="9">
                  <c:v>Příspěvková organizace 2</c:v>
                </c:pt>
              </c:strCache>
            </c:strRef>
          </c:cat>
          <c:val>
            <c:numRef>
              <c:f>List1!$B$2:$B$11</c:f>
              <c:numCache>
                <c:formatCode>#,##0.00\ "Kč"</c:formatCode>
                <c:ptCount val="10"/>
                <c:pt idx="0">
                  <c:v>-371509.01360863447</c:v>
                </c:pt>
                <c:pt idx="1">
                  <c:v>-339191.9535411754</c:v>
                </c:pt>
                <c:pt idx="2">
                  <c:v>-327650.39215686271</c:v>
                </c:pt>
                <c:pt idx="3">
                  <c:v>-317812.87947473599</c:v>
                </c:pt>
                <c:pt idx="4">
                  <c:v>-284542.08470926061</c:v>
                </c:pt>
                <c:pt idx="5">
                  <c:v>-279763.78990532469</c:v>
                </c:pt>
                <c:pt idx="6">
                  <c:v>-223576.40055020634</c:v>
                </c:pt>
                <c:pt idx="7">
                  <c:v>-222772.79249462512</c:v>
                </c:pt>
                <c:pt idx="8">
                  <c:v>-203647.17080060462</c:v>
                </c:pt>
                <c:pt idx="9">
                  <c:v>-155354.79204039206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C6-4BE3-89C7-3E2C1BF85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1"/>
        <c:axId val="238193280"/>
        <c:axId val="238518272"/>
      </c:barChart>
      <c:catAx>
        <c:axId val="23819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238518272"/>
        <c:crosses val="autoZero"/>
        <c:auto val="0"/>
        <c:lblAlgn val="ctr"/>
        <c:lblOffset val="100"/>
        <c:noMultiLvlLbl val="0"/>
      </c:catAx>
      <c:valAx>
        <c:axId val="238518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81932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cs-CZ" sz="1600" dirty="0"/>
              <a:t>Počty </a:t>
            </a:r>
            <a:r>
              <a:rPr lang="cs-CZ" sz="1600" dirty="0">
                <a:solidFill>
                  <a:srgbClr val="C00000"/>
                </a:solidFill>
              </a:rPr>
              <a:t>žadatelů</a:t>
            </a:r>
            <a:r>
              <a:rPr lang="cs-CZ" sz="1600" dirty="0"/>
              <a:t> dle jednotlivých druhů služeb sociální péče poskytovaných pobytovou formou </a:t>
            </a:r>
          </a:p>
        </c:rich>
      </c:tx>
      <c:layout>
        <c:manualLayout>
          <c:xMode val="edge"/>
          <c:yMode val="edge"/>
          <c:x val="0.10559382290856573"/>
          <c:y val="3.8370914253151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320275285073093E-2"/>
          <c:y val="0.14869393584186996"/>
          <c:w val="0.94248987803969297"/>
          <c:h val="0.568372152820422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01600" prst="ribl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1F8D2F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0-3ABB-4FE8-BE52-0CB9E217E174}"/>
              </c:ext>
            </c:extLst>
          </c:dPt>
          <c:dPt>
            <c:idx val="1"/>
            <c:invertIfNegative val="0"/>
            <c:bubble3D val="0"/>
            <c:spPr>
              <a:solidFill>
                <a:srgbClr val="535794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3ABB-4FE8-BE52-0CB9E217E17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ABB-4FE8-BE52-0CB9E217E17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ABB-4FE8-BE52-0CB9E217E17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ABB-4FE8-BE52-0CB9E217E17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ABB-4FE8-BE52-0CB9E217E174}"/>
              </c:ext>
            </c:extLst>
          </c:dPt>
          <c:dLbls>
            <c:dLbl>
              <c:idx val="0"/>
              <c:layout>
                <c:manualLayout>
                  <c:x val="7.5157053256708854E-3"/>
                  <c:y val="-0.20601109534058801"/>
                </c:manualLayout>
              </c:layout>
              <c:tx>
                <c:rich>
                  <a:bodyPr/>
                  <a:lstStyle/>
                  <a:p>
                    <a:fld id="{63634BA8-A703-47C3-9B56-050B9108B5DD}" type="VALUE">
                      <a:rPr lang="en-US" b="1">
                        <a:solidFill>
                          <a:srgbClr val="C00000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ABB-4FE8-BE52-0CB9E217E174}"/>
                </c:ext>
              </c:extLst>
            </c:dLbl>
            <c:dLbl>
              <c:idx val="1"/>
              <c:layout>
                <c:manualLayout>
                  <c:x val="1.1182090878791186E-2"/>
                  <c:y val="-0.1146580554756243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BB-4FE8-BE52-0CB9E217E174}"/>
                </c:ext>
              </c:extLst>
            </c:dLbl>
            <c:dLbl>
              <c:idx val="2"/>
              <c:layout>
                <c:manualLayout>
                  <c:x val="1.3359879205340821E-2"/>
                  <c:y val="-9.0703640707510733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BB-4FE8-BE52-0CB9E217E174}"/>
                </c:ext>
              </c:extLst>
            </c:dLbl>
            <c:dLbl>
              <c:idx val="3"/>
              <c:layout>
                <c:manualLayout>
                  <c:x val="1.8469319174985527E-2"/>
                  <c:y val="-0.10207576310800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BB-4FE8-BE52-0CB9E217E174}"/>
                </c:ext>
              </c:extLst>
            </c:dLbl>
            <c:dLbl>
              <c:idx val="4"/>
              <c:layout>
                <c:manualLayout>
                  <c:x val="2.194046653833448E-2"/>
                  <c:y val="-9.1836645419322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BB-4FE8-BE52-0CB9E217E174}"/>
                </c:ext>
              </c:extLst>
            </c:dLbl>
            <c:dLbl>
              <c:idx val="5"/>
              <c:layout>
                <c:manualLayout>
                  <c:x val="1.9134742604357092E-2"/>
                  <c:y val="-9.1261077608862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BB-4FE8-BE52-0CB9E217E174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Domovy pro seniory</c:v>
                </c:pt>
                <c:pt idx="1">
                  <c:v>Domovy se zvláštním režimem</c:v>
                </c:pt>
                <c:pt idx="2">
                  <c:v>Domovy pro osoby se zdravotním postižením</c:v>
                </c:pt>
                <c:pt idx="3">
                  <c:v>Odlehčovací služby - pobytová forma</c:v>
                </c:pt>
                <c:pt idx="4">
                  <c:v>Chráněná bydlení</c:v>
                </c:pt>
                <c:pt idx="5">
                  <c:v>Týdenní stacionáře</c:v>
                </c:pt>
              </c:strCache>
            </c:strRef>
          </c:cat>
          <c:val>
            <c:numRef>
              <c:f>List1!$B$2:$B$7</c:f>
              <c:numCache>
                <c:formatCode>0</c:formatCode>
                <c:ptCount val="6"/>
                <c:pt idx="0">
                  <c:v>3760</c:v>
                </c:pt>
                <c:pt idx="1">
                  <c:v>1280</c:v>
                </c:pt>
                <c:pt idx="2">
                  <c:v>91</c:v>
                </c:pt>
                <c:pt idx="3">
                  <c:v>85</c:v>
                </c:pt>
                <c:pt idx="4">
                  <c:v>26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BB-4FE8-BE52-0CB9E217E1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207866880"/>
        <c:axId val="207901440"/>
        <c:axId val="0"/>
      </c:bar3DChart>
      <c:catAx>
        <c:axId val="20786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7901440"/>
        <c:crosses val="autoZero"/>
        <c:auto val="1"/>
        <c:lblAlgn val="ctr"/>
        <c:lblOffset val="100"/>
        <c:noMultiLvlLbl val="0"/>
      </c:catAx>
      <c:valAx>
        <c:axId val="207901440"/>
        <c:scaling>
          <c:orientation val="minMax"/>
          <c:max val="4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786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rgbClr val="197126"/>
      </a:solidFill>
      <a:prstDash val="solid"/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cs-CZ" sz="1600" dirty="0"/>
              <a:t>Počty </a:t>
            </a:r>
            <a:r>
              <a:rPr lang="cs-CZ" sz="1600" dirty="0">
                <a:solidFill>
                  <a:srgbClr val="C00000"/>
                </a:solidFill>
              </a:rPr>
              <a:t>čekatelů</a:t>
            </a:r>
            <a:r>
              <a:rPr lang="cs-CZ" sz="1600" dirty="0"/>
              <a:t> dle jednotlivých druhů služeb sociální péče poskytovaných pobytovou formou </a:t>
            </a:r>
          </a:p>
        </c:rich>
      </c:tx>
      <c:layout>
        <c:manualLayout>
          <c:xMode val="edge"/>
          <c:yMode val="edge"/>
          <c:x val="0.11888603286503521"/>
          <c:y val="3.8010713694285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458986780881245E-2"/>
          <c:y val="0.2011835210018543"/>
          <c:w val="0.94248987803969297"/>
          <c:h val="0.508965935908897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01600" prst="ribl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1F8D2F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0-9224-44D9-9090-9AEFDFA5AADB}"/>
              </c:ext>
            </c:extLst>
          </c:dPt>
          <c:dPt>
            <c:idx val="1"/>
            <c:invertIfNegative val="0"/>
            <c:bubble3D val="0"/>
            <c:spPr>
              <a:solidFill>
                <a:srgbClr val="535794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9224-44D9-9090-9AEFDFA5AA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224-44D9-9090-9AEFDFA5AAD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224-44D9-9090-9AEFDFA5AAD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224-44D9-9090-9AEFDFA5AAD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224-44D9-9090-9AEFDFA5AADB}"/>
              </c:ext>
            </c:extLst>
          </c:dPt>
          <c:dLbls>
            <c:dLbl>
              <c:idx val="0"/>
              <c:layout>
                <c:manualLayout>
                  <c:x val="1.1566265364454426E-2"/>
                  <c:y val="-0.22807371507987581"/>
                </c:manualLayout>
              </c:layout>
              <c:tx>
                <c:rich>
                  <a:bodyPr/>
                  <a:lstStyle/>
                  <a:p>
                    <a:fld id="{6859C843-37A6-49F1-96D3-F3DEEBE3BD22}" type="VALUE">
                      <a:rPr lang="en-US" b="1">
                        <a:solidFill>
                          <a:srgbClr val="C00000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224-44D9-9090-9AEFDFA5AADB}"/>
                </c:ext>
              </c:extLst>
            </c:dLbl>
            <c:dLbl>
              <c:idx val="1"/>
              <c:layout>
                <c:manualLayout>
                  <c:x val="1.7374332144913192E-2"/>
                  <c:y val="-0.13371208230532036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24-44D9-9090-9AEFDFA5AADB}"/>
                </c:ext>
              </c:extLst>
            </c:dLbl>
            <c:dLbl>
              <c:idx val="2"/>
              <c:layout>
                <c:manualLayout>
                  <c:x val="2.1147397763884822E-2"/>
                  <c:y val="-9.1043343192475534E-2"/>
                </c:manualLayout>
              </c:layout>
              <c:tx>
                <c:rich>
                  <a:bodyPr/>
                  <a:lstStyle/>
                  <a:p>
                    <a:fld id="{E58E694E-7A52-432E-AAAA-CB7A7B73CD6C}" type="VALUE">
                      <a:rPr lang="en-US" b="0">
                        <a:solidFill>
                          <a:schemeClr val="tx1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224-44D9-9090-9AEFDFA5AADB}"/>
                </c:ext>
              </c:extLst>
            </c:dLbl>
            <c:dLbl>
              <c:idx val="3"/>
              <c:layout>
                <c:manualLayout>
                  <c:x val="2.0072643443657775E-2"/>
                  <c:y val="-8.2109325378941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24-44D9-9090-9AEFDFA5AADB}"/>
                </c:ext>
              </c:extLst>
            </c:dLbl>
            <c:dLbl>
              <c:idx val="4"/>
              <c:layout>
                <c:manualLayout>
                  <c:x val="2.0337134257809621E-2"/>
                  <c:y val="-8.8509033587463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24-44D9-9090-9AEFDFA5AADB}"/>
                </c:ext>
              </c:extLst>
            </c:dLbl>
            <c:dLbl>
              <c:idx val="5"/>
              <c:layout>
                <c:manualLayout>
                  <c:x val="2.234145700982719E-2"/>
                  <c:y val="-8.176423793582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24-44D9-9090-9AEFDFA5AADB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Domovy pro seniory</c:v>
                </c:pt>
                <c:pt idx="1">
                  <c:v>Domovy se zvláštním režimem</c:v>
                </c:pt>
                <c:pt idx="2">
                  <c:v>Domovy pro osoby se zdravotním postižením</c:v>
                </c:pt>
                <c:pt idx="3">
                  <c:v>Odlehčovací služby - pobytová forma</c:v>
                </c:pt>
                <c:pt idx="4">
                  <c:v>Chráněná bydlení</c:v>
                </c:pt>
                <c:pt idx="5">
                  <c:v>Týdenní stacionáře</c:v>
                </c:pt>
              </c:strCache>
            </c:strRef>
          </c:cat>
          <c:val>
            <c:numRef>
              <c:f>List1!$B$2:$B$7</c:f>
              <c:numCache>
                <c:formatCode>0</c:formatCode>
                <c:ptCount val="6"/>
                <c:pt idx="0">
                  <c:v>783</c:v>
                </c:pt>
                <c:pt idx="1">
                  <c:v>359</c:v>
                </c:pt>
                <c:pt idx="2">
                  <c:v>129</c:v>
                </c:pt>
                <c:pt idx="3">
                  <c:v>78</c:v>
                </c:pt>
                <c:pt idx="4">
                  <c:v>61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24-44D9-9090-9AEFDFA5AA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208315520"/>
        <c:axId val="208317056"/>
        <c:axId val="0"/>
      </c:bar3DChart>
      <c:catAx>
        <c:axId val="20831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8317056"/>
        <c:crosses val="autoZero"/>
        <c:auto val="1"/>
        <c:lblAlgn val="ctr"/>
        <c:lblOffset val="100"/>
        <c:noMultiLvlLbl val="0"/>
      </c:catAx>
      <c:valAx>
        <c:axId val="20831705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831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rgbClr val="197126"/>
      </a:solidFill>
      <a:prstDash val="solid"/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2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2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0.42508</cdr:x>
      <cdr:y>0.16154</cdr:y>
    </cdr:from>
    <cdr:to>
      <cdr:x>0.97681</cdr:x>
      <cdr:y>0.22695</cdr:y>
    </cdr:to>
    <cdr:sp macro="" textlink="">
      <cdr:nvSpPr>
        <cdr:cNvPr id="2" name="TextovéPole 16">
          <a:extLst xmlns:a="http://schemas.openxmlformats.org/drawingml/2006/main">
            <a:ext uri="{FF2B5EF4-FFF2-40B4-BE49-F238E27FC236}">
              <a16:creationId xmlns:a16="http://schemas.microsoft.com/office/drawing/2014/main" id="{18C5A00B-DD21-4DE1-BD35-D1175F68493D}"/>
            </a:ext>
          </a:extLst>
        </cdr:cNvPr>
        <cdr:cNvSpPr txBox="1"/>
      </cdr:nvSpPr>
      <cdr:spPr>
        <a:xfrm xmlns:a="http://schemas.openxmlformats.org/drawingml/2006/main">
          <a:off x="3744416" y="760059"/>
          <a:ext cx="486003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cs-CZ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400" b="1" dirty="0">
              <a:latin typeface="Arial Narrow" panose="020B0606020202030204" pitchFamily="34" charset="0"/>
            </a:rPr>
            <a:t>Minimální personální standard - </a:t>
          </a:r>
          <a:r>
            <a:rPr lang="cs-CZ" sz="1400" b="1" dirty="0">
              <a:highlight>
                <a:srgbClr val="FFFF00"/>
              </a:highlight>
              <a:latin typeface="Arial Narrow" panose="020B0606020202030204" pitchFamily="34" charset="0"/>
            </a:rPr>
            <a:t>20 klientů na 1 PSS</a:t>
          </a:r>
        </a:p>
      </cdr:txBody>
    </cdr:sp>
  </cdr:relSizeAnchor>
  <cdr:relSizeAnchor xmlns:cdr="http://schemas.openxmlformats.org/drawingml/2006/chartDrawing">
    <cdr:from>
      <cdr:x>0.24524</cdr:x>
      <cdr:y>0.21991</cdr:y>
    </cdr:from>
    <cdr:to>
      <cdr:x>0.52346</cdr:x>
      <cdr:y>0.32486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9AE2635E-ECAB-49BB-91A3-FBE1106BE8B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60240" y="1034697"/>
          <a:ext cx="2450804" cy="49381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0.66782</cdr:x>
      <cdr:y>0.93515</cdr:y>
    </cdr:from>
    <cdr:to>
      <cdr:x>1</cdr:x>
      <cdr:y>1</cdr:y>
    </cdr:to>
    <cdr:sp macro="" textlink="">
      <cdr:nvSpPr>
        <cdr:cNvPr id="4" name="Textové pole 3"/>
        <cdr:cNvSpPr txBox="1"/>
      </cdr:nvSpPr>
      <cdr:spPr>
        <a:xfrm xmlns:a="http://schemas.openxmlformats.org/drawingml/2006/main">
          <a:off x="5289687" y="3467576"/>
          <a:ext cx="2631193" cy="240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© AUGUR </a:t>
          </a:r>
          <a:r>
            <a:rPr lang="cs-CZ" sz="800" dirty="0" err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Consulting</a:t>
          </a:r>
          <a:r>
            <a:rPr lang="cs-CZ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2019, sociální služby P</a:t>
          </a:r>
          <a:r>
            <a:rPr lang="cs-CZ" sz="8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N= 55.</a:t>
          </a:r>
          <a:endParaRPr lang="cs-CZ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0.28677</cdr:x>
      <cdr:y>0.2315</cdr:y>
    </cdr:from>
    <cdr:to>
      <cdr:x>0.98182</cdr:x>
      <cdr:y>0.31682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C725FC6B-73F7-4612-BD37-69E0DF53E6F5}"/>
            </a:ext>
          </a:extLst>
        </cdr:cNvPr>
        <cdr:cNvSpPr txBox="1"/>
      </cdr:nvSpPr>
      <cdr:spPr>
        <a:xfrm xmlns:a="http://schemas.openxmlformats.org/drawingml/2006/main">
          <a:off x="2271477" y="781473"/>
          <a:ext cx="55053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50" dirty="0"/>
            <a:t>Reálný počet žadatelů po redukci koeficientem tzv. duplicitních žadatelů                            </a:t>
          </a:r>
          <a:r>
            <a:rPr lang="cs-CZ" sz="1050" b="1" dirty="0"/>
            <a:t>3 155</a:t>
          </a:r>
        </a:p>
      </cdr:txBody>
    </cdr:sp>
  </cdr:relSizeAnchor>
  <cdr:relSizeAnchor xmlns:cdr="http://schemas.openxmlformats.org/drawingml/2006/chartDrawing">
    <cdr:from>
      <cdr:x>0.80364</cdr:x>
      <cdr:y>0.26842</cdr:y>
    </cdr:from>
    <cdr:to>
      <cdr:x>0.88545</cdr:x>
      <cdr:y>0.26842</cdr:y>
    </cdr:to>
    <cdr:cxnSp macro="">
      <cdr:nvCxnSpPr>
        <cdr:cNvPr id="6" name="Přímá spojnice se šipkou 5">
          <a:extLst xmlns:a="http://schemas.openxmlformats.org/drawingml/2006/main">
            <a:ext uri="{FF2B5EF4-FFF2-40B4-BE49-F238E27FC236}">
              <a16:creationId xmlns:a16="http://schemas.microsoft.com/office/drawing/2014/main" id="{AC449402-A6C5-4F5E-9C76-ADEB55FDB6EC}"/>
            </a:ext>
          </a:extLst>
        </cdr:cNvPr>
        <cdr:cNvCxnSpPr/>
      </cdr:nvCxnSpPr>
      <cdr:spPr bwMode="auto">
        <a:xfrm xmlns:a="http://schemas.openxmlformats.org/drawingml/2006/main">
          <a:off x="6365504" y="906128"/>
          <a:ext cx="648072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0.32727</cdr:x>
      <cdr:y>0.345</cdr:y>
    </cdr:from>
    <cdr:to>
      <cdr:x>1</cdr:x>
      <cdr:y>0.43032</cdr:y>
    </cdr:to>
    <cdr:sp macro="" textlink="">
      <cdr:nvSpPr>
        <cdr:cNvPr id="7" name="TextovéPole 1">
          <a:extLst xmlns:a="http://schemas.openxmlformats.org/drawingml/2006/main">
            <a:ext uri="{FF2B5EF4-FFF2-40B4-BE49-F238E27FC236}">
              <a16:creationId xmlns:a16="http://schemas.microsoft.com/office/drawing/2014/main" id="{6FAC70EC-7C20-4203-9E98-8A3BD8863BA3}"/>
            </a:ext>
          </a:extLst>
        </cdr:cNvPr>
        <cdr:cNvSpPr txBox="1"/>
      </cdr:nvSpPr>
      <cdr:spPr>
        <a:xfrm xmlns:a="http://schemas.openxmlformats.org/drawingml/2006/main">
          <a:off x="2592289" y="1164625"/>
          <a:ext cx="532859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050" dirty="0"/>
            <a:t>Reálný počet žadatelů po redukci koeficientem tzv. duplicitních žadatelů                            </a:t>
          </a:r>
          <a:r>
            <a:rPr lang="cs-CZ" sz="1050" b="1" dirty="0"/>
            <a:t>1 064</a:t>
          </a:r>
        </a:p>
      </cdr:txBody>
    </cdr:sp>
  </cdr:relSizeAnchor>
  <cdr:relSizeAnchor xmlns:cdr="http://schemas.openxmlformats.org/drawingml/2006/chartDrawing">
    <cdr:from>
      <cdr:x>0.84545</cdr:x>
      <cdr:y>0.3814</cdr:y>
    </cdr:from>
    <cdr:to>
      <cdr:x>0.92727</cdr:x>
      <cdr:y>0.3814</cdr:y>
    </cdr:to>
    <cdr:cxnSp macro="">
      <cdr:nvCxnSpPr>
        <cdr:cNvPr id="8" name="Přímá spojnice se šipkou 7">
          <a:extLst xmlns:a="http://schemas.openxmlformats.org/drawingml/2006/main">
            <a:ext uri="{FF2B5EF4-FFF2-40B4-BE49-F238E27FC236}">
              <a16:creationId xmlns:a16="http://schemas.microsoft.com/office/drawing/2014/main" id="{0EE2F2E4-8EAD-4EC0-BFC5-D1025148F1B0}"/>
            </a:ext>
          </a:extLst>
        </cdr:cNvPr>
        <cdr:cNvCxnSpPr/>
      </cdr:nvCxnSpPr>
      <cdr:spPr bwMode="auto">
        <a:xfrm xmlns:a="http://schemas.openxmlformats.org/drawingml/2006/main">
          <a:off x="6696745" y="1287521"/>
          <a:ext cx="648072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0.87771</cdr:y>
    </cdr:from>
    <cdr:to>
      <cdr:x>0.52203</cdr:x>
      <cdr:y>0.97184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0" y="2251132"/>
          <a:ext cx="3006592" cy="241408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0.5539</cdr:x>
      <cdr:y>0.93174</cdr:y>
    </cdr:from>
    <cdr:to>
      <cdr:x>1</cdr:x>
      <cdr:y>0.99317</cdr:y>
    </cdr:to>
    <cdr:sp macro="" textlink="">
      <cdr:nvSpPr>
        <cdr:cNvPr id="4" name="Textové pole 3"/>
        <cdr:cNvSpPr txBox="1"/>
      </cdr:nvSpPr>
      <cdr:spPr>
        <a:xfrm xmlns:a="http://schemas.openxmlformats.org/drawingml/2006/main">
          <a:off x="3181350" y="2600323"/>
          <a:ext cx="2562225" cy="171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© AUGUR Consulting, 2019, sociální služby</a:t>
          </a:r>
          <a:r>
            <a:rPr lang="cs-CZ" sz="8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N= 55.</a:t>
          </a:r>
          <a:endParaRPr lang="cs-CZ" sz="80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8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cs-CZ" sz="8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74" tIns="44838" rIns="89674" bIns="44838" numCol="1" anchor="t" anchorCtr="0" compatLnSpc="1">
            <a:prstTxWarp prst="textNoShape">
              <a:avLst/>
            </a:prstTxWarp>
          </a:bodyPr>
          <a:lstStyle>
            <a:lvl1pPr algn="l" defTabSz="89871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74" tIns="44838" rIns="89674" bIns="44838" numCol="1" anchor="t" anchorCtr="0" compatLnSpc="1">
            <a:prstTxWarp prst="textNoShape">
              <a:avLst/>
            </a:prstTxWarp>
          </a:bodyPr>
          <a:lstStyle>
            <a:lvl1pPr algn="r" defTabSz="89871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9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74" tIns="44838" rIns="89674" bIns="44838" numCol="1" anchor="b" anchorCtr="0" compatLnSpc="1">
            <a:prstTxWarp prst="textNoShape">
              <a:avLst/>
            </a:prstTxWarp>
          </a:bodyPr>
          <a:lstStyle>
            <a:lvl1pPr algn="l" defTabSz="89871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9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74" tIns="44838" rIns="89674" bIns="44838" numCol="1" anchor="b" anchorCtr="0" compatLnSpc="1">
            <a:prstTxWarp prst="textNoShape">
              <a:avLst/>
            </a:prstTxWarp>
          </a:bodyPr>
          <a:lstStyle>
            <a:lvl1pPr algn="r" defTabSz="898434" eaLnBrk="1" hangingPunct="1">
              <a:defRPr sz="1200"/>
            </a:lvl1pPr>
          </a:lstStyle>
          <a:p>
            <a:fld id="{644C56AF-9935-404C-8219-9F5F2F88FE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2556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54FD8-18C9-4313-A550-F92955E2DBBF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D968C-6FA1-4604-8454-1FC6247E9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76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A2432-12F5-48AE-9D46-87B633F0D0E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4153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3F6DD-7C8F-40EF-802B-0C3AD9E3E11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5537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1AD73-6DD9-444E-B84E-F5AE5E1C453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1646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A2432-12F5-48AE-9D46-87B633F0D0E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0723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AEA5E-D094-48C7-9F50-1AC90A608E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2781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EFBA29-54A1-4DF1-B29E-6EB6E18724A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2883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7CC1A-4BFD-45C5-8F6A-3A09F89BBA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465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7096A-A69C-44BE-AFAC-A0827F37D2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308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A659B-9D7F-4205-91BA-A873B4C3E99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478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40095-FCD9-4E0D-9CE2-EF26E7C32D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8783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B4FD8-E27B-4C74-A6D8-94645C51896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3934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AEA5E-D094-48C7-9F50-1AC90A608E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9522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BDB7B-CA4A-4040-9542-2D24C4766E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4658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3F6DD-7C8F-40EF-802B-0C3AD9E3E11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179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1AD73-6DD9-444E-B84E-F5AE5E1C453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7096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EFBA29-54A1-4DF1-B29E-6EB6E18724A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9410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7CC1A-4BFD-45C5-8F6A-3A09F89BBA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809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7096A-A69C-44BE-AFAC-A0827F37D2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3458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A659B-9D7F-4205-91BA-A873B4C3E99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5373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40095-FCD9-4E0D-9CE2-EF26E7C32D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9611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B4FD8-E27B-4C74-A6D8-94645C51896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0858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BDB7B-CA4A-4040-9542-2D24C4766E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7895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7C5D90D-E90E-4EC4-825A-AB9584ED741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7C5D90D-E90E-4EC4-825A-AB9584ED74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839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5CACE66-4EEB-43FF-8E02-94A60F39022A}"/>
              </a:ext>
            </a:extLst>
          </p:cNvPr>
          <p:cNvSpPr txBox="1"/>
          <p:nvPr/>
        </p:nvSpPr>
        <p:spPr>
          <a:xfrm>
            <a:off x="-11440" y="6019279"/>
            <a:ext cx="9155440" cy="838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01" y="6080738"/>
            <a:ext cx="1453133" cy="799086"/>
          </a:xfrm>
          <a:prstGeom prst="rect">
            <a:avLst/>
          </a:prstGeom>
        </p:spPr>
      </p:pic>
      <p:pic>
        <p:nvPicPr>
          <p:cNvPr id="14" name="Obrázek 16" descr="C:\Users\Veronika\Downloads\Logo OPZ barevné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2" y="6173667"/>
            <a:ext cx="2748917" cy="567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080738"/>
            <a:ext cx="1584176" cy="597866"/>
          </a:xfrm>
          <a:prstGeom prst="rect">
            <a:avLst/>
          </a:prstGeom>
          <a:noFill/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-11440" y="3557610"/>
            <a:ext cx="9144001" cy="815608"/>
          </a:xfrm>
          <a:prstGeom prst="rect">
            <a:avLst/>
          </a:prstGeom>
          <a:ln w="6350"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buNone/>
              <a:defRPr/>
            </a:pPr>
            <a:r>
              <a:rPr lang="cs-CZ" sz="2000" b="1" dirty="0">
                <a:solidFill>
                  <a:srgbClr val="25A939"/>
                </a:solidFill>
                <a:latin typeface="+mn-lt"/>
              </a:rPr>
              <a:t>ředitel společnosti AUGUR Consulting s.r.o. </a:t>
            </a:r>
          </a:p>
          <a:p>
            <a:pPr lvl="0" algn="ctr">
              <a:buNone/>
              <a:defRPr/>
            </a:pPr>
            <a:r>
              <a:rPr lang="cs-CZ" sz="2000" b="1" dirty="0">
                <a:solidFill>
                  <a:srgbClr val="25A939"/>
                </a:solidFill>
                <a:latin typeface="+mn-lt"/>
              </a:rPr>
              <a:t>Mgr. Marián Svoboda</a:t>
            </a:r>
            <a:br>
              <a:rPr lang="cs-CZ" b="1" dirty="0">
                <a:solidFill>
                  <a:srgbClr val="25A939"/>
                </a:solidFill>
                <a:latin typeface="+mn-lt"/>
              </a:rPr>
            </a:br>
            <a:r>
              <a:rPr lang="cs-CZ" sz="300" b="1" dirty="0">
                <a:solidFill>
                  <a:srgbClr val="25A939"/>
                </a:solidFill>
                <a:latin typeface="+mn-lt"/>
              </a:rPr>
              <a:t> 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25A9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1718B3-4CF6-45FD-8869-6E681B166F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68416C4-D8EA-41E6-80B5-A8C22067675A}"/>
              </a:ext>
            </a:extLst>
          </p:cNvPr>
          <p:cNvSpPr txBox="1"/>
          <p:nvPr/>
        </p:nvSpPr>
        <p:spPr>
          <a:xfrm>
            <a:off x="281804" y="121275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„Optimalizace sítě pobytových sociálních služeb </a:t>
            </a:r>
            <a:b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Kraji Vysočina“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968A988-417C-4769-BBEC-4DD6709B7CCF}"/>
              </a:ext>
            </a:extLst>
          </p:cNvPr>
          <p:cNvSpPr txBox="1"/>
          <p:nvPr/>
        </p:nvSpPr>
        <p:spPr>
          <a:xfrm>
            <a:off x="281804" y="2420888"/>
            <a:ext cx="8784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 je kofinancován z Evropské unie, Evropského sociálního fondu,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Operačního programu Zaměstnanost.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č. projektu CZ.03.2.63/0.0/0.0/15_007/0006477.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D1259D-6AB7-44D8-A991-C4B44C8C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3463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70318"/>
            <a:ext cx="5832648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Hodnocení M-T standardu </a:t>
            </a:r>
            <a:br>
              <a:rPr kumimoji="0" lang="cs-CZ" sz="145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450" b="1" i="0" u="none" strike="noStrike" kern="1200" cap="sm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(domov pro osoby se zdrav. postižením, týdenní stacionář)   </a:t>
            </a:r>
            <a:r>
              <a:rPr kumimoji="0" lang="cs-CZ" sz="145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(1/2)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29C7C2D7-FB9F-49ED-9562-69396CC55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43202"/>
              </p:ext>
            </p:extLst>
          </p:nvPr>
        </p:nvGraphicFramePr>
        <p:xfrm>
          <a:off x="269775" y="908721"/>
          <a:ext cx="8694713" cy="5174037"/>
        </p:xfrm>
        <a:graphic>
          <a:graphicData uri="http://schemas.openxmlformats.org/drawingml/2006/table">
            <a:tbl>
              <a:tblPr firstRow="1" firstCol="1" bandRow="1"/>
              <a:tblGrid>
                <a:gridCol w="7424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67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Objekt 14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Objekt 15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cs-CZ" sz="1100" b="1" dirty="0"/>
                        <a:t>lužba je poskytována jako bydlení v bytě, případně jako bydlení v rodinném domě nebo malém bytovém domě. Požadavkem je maximální počet 12 klientů v jedné budově s nižší mírou podpory, v případě vysoké míry podpory je max. 18 klientů.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 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 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12173"/>
                  </a:ext>
                </a:extLst>
              </a:tr>
              <a:tr h="309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Nevzniká vyloučená lokalita nebo segregovaná enkláva obývaná klienty sociálních služeb.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 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 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438135"/>
                  </a:ext>
                </a:extLst>
              </a:tr>
              <a:tr h="399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Standardem jsou jednolůžkové a dvojlůžkové pokoje. Pokoje nesmí být průchozí. Děti nesmějí sdílet pokoj s dospělým klientem, nepojí-li je rodinná vazba.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 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 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Jednolůžkový pokoj: min. 8m</a:t>
                      </a:r>
                      <a:r>
                        <a:rPr lang="cs-CZ" sz="1100" b="1" baseline="30000" dirty="0"/>
                        <a:t>2</a:t>
                      </a:r>
                      <a:r>
                        <a:rPr lang="cs-CZ" sz="1100" b="1" dirty="0"/>
                        <a:t>, pro těžce pohybově postižené osoby min. 12m</a:t>
                      </a:r>
                      <a:r>
                        <a:rPr lang="cs-CZ" sz="1100" b="1" baseline="30000" dirty="0"/>
                        <a:t>2</a:t>
                      </a:r>
                      <a:r>
                        <a:rPr lang="cs-CZ" sz="1100" b="1" dirty="0"/>
                        <a:t>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 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Dvojlůžkový pokoj: min. 14 m</a:t>
                      </a:r>
                      <a:r>
                        <a:rPr lang="cs-CZ" sz="1100" b="1" baseline="30000" dirty="0"/>
                        <a:t>2</a:t>
                      </a:r>
                      <a:r>
                        <a:rPr lang="cs-CZ" sz="1100" b="1" dirty="0"/>
                        <a:t>, pro těžce pohybově postižené osoby min. 18m</a:t>
                      </a:r>
                      <a:r>
                        <a:rPr lang="cs-CZ" sz="1100" b="1" baseline="30000" dirty="0"/>
                        <a:t>2</a:t>
                      </a:r>
                      <a:r>
                        <a:rPr lang="cs-CZ" sz="1100" b="1" dirty="0"/>
                        <a:t>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 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671124"/>
                  </a:ext>
                </a:extLst>
              </a:tr>
              <a:tr h="474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Světlá výška místností musí být alespoň 2600mm v obytných a pobytových místnostech, 2300 mm v obytných a pobytových místnostech v podkroví; místnosti se zkosenými stropy musí mít tuto světlou výšku nejméně nad polovinou podlahové plochy místnosti.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786656"/>
                  </a:ext>
                </a:extLst>
              </a:tr>
              <a:tr h="474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Zajištěna místnost pro společné setkávání (klientů navzájem a klientů s návštěvami) splňující obecné technické a hygienické normy.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082219"/>
                  </a:ext>
                </a:extLst>
              </a:tr>
              <a:tr h="311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Úložné prostory pro uskladnění kompenzačních pomůcek atd. Výlevka a materiál k úklidu.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04172"/>
                  </a:ext>
                </a:extLst>
              </a:tr>
              <a:tr h="474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Místnost s pračkou. V případě domácnosti zajistit uživatelskou možnost vyprání a usušení drobného prádla, v takovém případě ji mohou využívat pouze její obyvatelé.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 </a:t>
                      </a:r>
                      <a:endParaRPr lang="cs-CZ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21488"/>
                  </a:ext>
                </a:extLst>
              </a:tr>
              <a:tr h="317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Ve službě domova se zdravotním postižením může být místnost pro bezpečný pobyt.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</a:t>
                      </a:r>
                      <a:endParaRPr lang="cs-CZ" sz="11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70603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Zázemí zdravotní péče, pokud je péče vykonávána vlastními zaměstnanci.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1855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Na 6 uživatelů minimálně 1 oddělené WC a 1 koupelna spojená s WC.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</a:t>
                      </a:r>
                      <a:endParaRPr lang="cs-CZ" sz="11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</a:t>
                      </a:r>
                      <a:endParaRPr lang="cs-CZ" sz="11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987578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E3D14E-A05F-44BD-8DD0-7B08AE4A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305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BFA83F3-AE99-4762-B306-DCEACEC925F7}"/>
              </a:ext>
            </a:extLst>
          </p:cNvPr>
          <p:cNvSpPr txBox="1"/>
          <p:nvPr/>
        </p:nvSpPr>
        <p:spPr>
          <a:xfrm>
            <a:off x="3203848" y="70318"/>
            <a:ext cx="5832648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Hodnocení M-T standardu </a:t>
            </a:r>
            <a:br>
              <a:rPr kumimoji="0" 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450" b="1" i="0" u="none" strike="noStrike" kern="1200" cap="sm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(domov pro osoby se zdrav. postižením, týdenní stacionář)   </a:t>
            </a:r>
            <a:r>
              <a:rPr kumimoji="0" lang="cs-CZ" sz="145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(2/2)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09F77C38-6851-4105-B1D1-F294B01E9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146257"/>
              </p:ext>
            </p:extLst>
          </p:nvPr>
        </p:nvGraphicFramePr>
        <p:xfrm>
          <a:off x="269775" y="908721"/>
          <a:ext cx="8694713" cy="4608511"/>
        </p:xfrm>
        <a:graphic>
          <a:graphicData uri="http://schemas.openxmlformats.org/drawingml/2006/table">
            <a:tbl>
              <a:tblPr firstRow="1" firstCol="1" bandRow="1"/>
              <a:tblGrid>
                <a:gridCol w="7424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782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Objekt 14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Objekt 15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Dveře u toalet a koupelny se otevírají vždy ven a mají možnost nouzového otevření zvenku.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</a:t>
                      </a:r>
                      <a:endParaRPr lang="cs-CZ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</a:t>
                      </a:r>
                      <a:endParaRPr lang="cs-CZ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12173"/>
                  </a:ext>
                </a:extLst>
              </a:tr>
              <a:tr h="4807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Sprcha min. rozměry 900 mm x 900 mm, vedle místo pro odložení vozíku, šířka vstupu do místnosti min. 800 mm.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</a:t>
                      </a:r>
                      <a:endParaRPr lang="cs-CZ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  <a:endParaRPr lang="cs-CZ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438135"/>
                  </a:ext>
                </a:extLst>
              </a:tr>
              <a:tr h="723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Bezbariérovost dle vyhlášky č. 398/2009 Sb., o obecných technických požadavcích zabezpečujících bezbariérové používání staveb.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Velikost vnitřních dveří musí být větší než šířka lůžek používaných v daném zařízení.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 </a:t>
                      </a:r>
                      <a:endParaRPr lang="cs-CZ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Zajištění podmínek pro možnost využití veřejných služeb a dostupnost služby i pro běžný společenský kontakt.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671124"/>
                  </a:ext>
                </a:extLst>
              </a:tr>
              <a:tr h="793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V teplém období 24°C (-2°C). V chladném 22°C (-2°C) - za chladný den se považuje den, kdy nejnižší teplota venkovního vzduchu dosáhla hodnoty nižší než -15°C a za teplý, kdy je teplota vyšší než 30°C.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786656"/>
                  </a:ext>
                </a:extLst>
              </a:tr>
              <a:tr h="561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Celkem 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splněno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 nesplněno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ANO</a:t>
                      </a:r>
                      <a:b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ANO</a:t>
                      </a:r>
                      <a:b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082219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3BB191-2F32-4CE0-8235-1B58A3DA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091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C8A1C037-1DE6-46EA-8696-86CF277B1260}"/>
              </a:ext>
            </a:extLst>
          </p:cNvPr>
          <p:cNvSpPr txBox="1"/>
          <p:nvPr/>
        </p:nvSpPr>
        <p:spPr>
          <a:xfrm>
            <a:off x="323528" y="1066757"/>
            <a:ext cx="856895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effectLst/>
                <a:ea typeface="Calibri"/>
                <a:cs typeface="Arial" panose="020B0604020202020204" pitchFamily="34" charset="0"/>
              </a:rPr>
              <a:t>Všechna uvedená vybraná kritéria M-T standardu </a:t>
            </a:r>
            <a:r>
              <a:rPr lang="cs-CZ" sz="1400" b="1" dirty="0">
                <a:solidFill>
                  <a:srgbClr val="C00000"/>
                </a:solidFill>
                <a:effectLst/>
                <a:ea typeface="Calibri"/>
                <a:cs typeface="Arial" panose="020B0604020202020204" pitchFamily="34" charset="0"/>
              </a:rPr>
              <a:t>splňuje</a:t>
            </a:r>
            <a:r>
              <a:rPr lang="cs-CZ" sz="1400" b="1" dirty="0">
                <a:effectLst/>
                <a:ea typeface="Calibri"/>
                <a:cs typeface="Arial" panose="020B0604020202020204" pitchFamily="34" charset="0"/>
              </a:rPr>
              <a:t> ze 13 budov </a:t>
            </a:r>
            <a:r>
              <a:rPr lang="cs-CZ" sz="1400" b="1" dirty="0">
                <a:solidFill>
                  <a:srgbClr val="C00000"/>
                </a:solidFill>
                <a:effectLst/>
                <a:ea typeface="Calibri"/>
                <a:cs typeface="Arial" panose="020B0604020202020204" pitchFamily="34" charset="0"/>
              </a:rPr>
              <a:t>pouze 1 objekt</a:t>
            </a:r>
            <a:r>
              <a:rPr lang="cs-CZ" sz="1400" b="1" dirty="0">
                <a:solidFill>
                  <a:srgbClr val="C00000"/>
                </a:solidFill>
                <a:ea typeface="Calibri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25A939"/>
              </a:buClr>
            </a:pPr>
            <a:endParaRPr lang="cs-CZ" sz="1600" dirty="0"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sz="1400" b="1" dirty="0">
                <a:effectLst/>
                <a:ea typeface="Calibri"/>
                <a:cs typeface="Arial" panose="020B0604020202020204" pitchFamily="34" charset="0"/>
              </a:rPr>
              <a:t>M-T standard </a:t>
            </a:r>
            <a:r>
              <a:rPr lang="cs-CZ" sz="1400" b="1" dirty="0">
                <a:solidFill>
                  <a:srgbClr val="25A939"/>
                </a:solidFill>
                <a:effectLst/>
                <a:ea typeface="Calibri"/>
                <a:cs typeface="Arial" panose="020B0604020202020204" pitchFamily="34" charset="0"/>
              </a:rPr>
              <a:t>domovů pro seniory a domovů se zvláštním režimem </a:t>
            </a:r>
            <a:r>
              <a:rPr lang="cs-CZ" sz="1400" b="1" dirty="0">
                <a:effectLst/>
                <a:ea typeface="Calibri"/>
                <a:cs typeface="Arial" panose="020B0604020202020204" pitchFamily="34" charset="0"/>
              </a:rPr>
              <a:t>nejčastěji není splněn </a:t>
            </a:r>
            <a:br>
              <a:rPr lang="cs-CZ" sz="1400" b="1" dirty="0">
                <a:effectLst/>
                <a:ea typeface="Calibri"/>
                <a:cs typeface="Arial" panose="020B0604020202020204" pitchFamily="34" charset="0"/>
              </a:rPr>
            </a:br>
            <a:r>
              <a:rPr lang="cs-CZ" sz="1400" b="1" dirty="0">
                <a:effectLst/>
                <a:ea typeface="Calibri"/>
                <a:cs typeface="Arial" panose="020B0604020202020204" pitchFamily="34" charset="0"/>
              </a:rPr>
              <a:t>u kritéria</a:t>
            </a:r>
            <a:r>
              <a:rPr lang="cs-CZ" sz="1400" dirty="0">
                <a:effectLst/>
                <a:ea typeface="Calibri"/>
                <a:cs typeface="Arial" panose="020B0604020202020204" pitchFamily="34" charset="0"/>
              </a:rPr>
              <a:t>:</a:t>
            </a:r>
          </a:p>
          <a:p>
            <a:pPr algn="just">
              <a:buClr>
                <a:srgbClr val="25A939"/>
              </a:buClr>
            </a:pPr>
            <a:endParaRPr lang="cs-CZ" sz="1400" dirty="0">
              <a:effectLst/>
              <a:ea typeface="Calibri"/>
              <a:cs typeface="Arial" panose="020B0604020202020204" pitchFamily="34" charset="0"/>
            </a:endParaRP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sz="1300" b="1" dirty="0">
                <a:solidFill>
                  <a:srgbClr val="C00000"/>
                </a:solidFill>
                <a:effectLst/>
                <a:ea typeface="Calibri"/>
                <a:cs typeface="Arial" panose="020B0604020202020204" pitchFamily="34" charset="0"/>
              </a:rPr>
              <a:t>bezbariérovost</a:t>
            </a:r>
            <a:r>
              <a:rPr lang="cs-CZ" sz="1300" dirty="0">
                <a:solidFill>
                  <a:srgbClr val="C00000"/>
                </a:solidFill>
                <a:effectLst/>
                <a:ea typeface="Calibri"/>
                <a:cs typeface="Arial" panose="020B0604020202020204" pitchFamily="34" charset="0"/>
              </a:rPr>
              <a:t> </a:t>
            </a:r>
            <a:r>
              <a:rPr lang="cs-CZ" sz="1300" dirty="0">
                <a:effectLst/>
                <a:ea typeface="Calibri"/>
                <a:cs typeface="Arial" panose="020B0604020202020204" pitchFamily="34" charset="0"/>
              </a:rPr>
              <a:t>– nesplněny všechny požadavky dle Vyhlášky č. 398/2009 Sb., o obecných technických požadavcích zabezpečujících užívání staveb pro osoby s omezenou schopností pohybu;</a:t>
            </a: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sz="1300" dirty="0">
              <a:effectLst/>
              <a:ea typeface="Calibri"/>
              <a:cs typeface="Arial" panose="020B0604020202020204" pitchFamily="34" charset="0"/>
            </a:endParaRP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sz="1300" b="1" dirty="0">
                <a:ea typeface="Calibri"/>
                <a:cs typeface="Arial" panose="020B0604020202020204" pitchFamily="34" charset="0"/>
              </a:rPr>
              <a:t>jednolůžkové a dvojlůžkové pokoje </a:t>
            </a:r>
            <a:r>
              <a:rPr lang="cs-CZ" sz="1300" dirty="0">
                <a:solidFill>
                  <a:srgbClr val="C00000"/>
                </a:solidFill>
                <a:ea typeface="Calibri"/>
                <a:cs typeface="Arial" panose="020B0604020202020204" pitchFamily="34" charset="0"/>
              </a:rPr>
              <a:t>– </a:t>
            </a:r>
            <a:r>
              <a:rPr lang="cs-CZ" sz="1300" b="1" dirty="0">
                <a:solidFill>
                  <a:srgbClr val="C00000"/>
                </a:solidFill>
                <a:ea typeface="Calibri"/>
                <a:cs typeface="Arial" panose="020B0604020202020204" pitchFamily="34" charset="0"/>
              </a:rPr>
              <a:t>větší počet lůžek na pokoji</a:t>
            </a:r>
            <a:r>
              <a:rPr lang="cs-CZ" sz="1300" dirty="0">
                <a:ea typeface="Calibri"/>
                <a:cs typeface="Arial" panose="020B0604020202020204" pitchFamily="34" charset="0"/>
              </a:rPr>
              <a:t>;</a:t>
            </a: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sz="1300" dirty="0">
              <a:effectLst/>
              <a:ea typeface="Calibri"/>
              <a:cs typeface="Arial" panose="020B0604020202020204" pitchFamily="34" charset="0"/>
            </a:endParaRP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sz="1300" b="1" dirty="0">
                <a:effectLst/>
                <a:ea typeface="Calibri"/>
                <a:cs typeface="Arial" panose="020B0604020202020204" pitchFamily="34" charset="0"/>
              </a:rPr>
              <a:t>velikost pokojů </a:t>
            </a:r>
            <a:r>
              <a:rPr lang="cs-CZ" sz="1300" dirty="0">
                <a:effectLst/>
                <a:ea typeface="Calibri"/>
                <a:cs typeface="Arial" panose="020B0604020202020204" pitchFamily="34" charset="0"/>
              </a:rPr>
              <a:t>– </a:t>
            </a:r>
            <a:r>
              <a:rPr lang="cs-CZ" sz="1300" b="1" dirty="0">
                <a:solidFill>
                  <a:srgbClr val="C00000"/>
                </a:solidFill>
                <a:effectLst/>
                <a:ea typeface="Calibri"/>
                <a:cs typeface="Arial" panose="020B0604020202020204" pitchFamily="34" charset="0"/>
              </a:rPr>
              <a:t>nesplněna minimální velikost pokojů</a:t>
            </a:r>
            <a:r>
              <a:rPr lang="cs-CZ" sz="1300" dirty="0">
                <a:effectLst/>
                <a:ea typeface="Calibri"/>
                <a:cs typeface="Arial" panose="020B0604020202020204" pitchFamily="34" charset="0"/>
              </a:rPr>
              <a:t>; </a:t>
            </a: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sz="1300" dirty="0">
              <a:effectLst/>
              <a:ea typeface="Calibri"/>
              <a:cs typeface="Arial" panose="020B0604020202020204" pitchFamily="34" charset="0"/>
            </a:endParaRP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sz="1300" b="1" dirty="0">
                <a:ea typeface="Calibri"/>
                <a:cs typeface="Arial" panose="020B0604020202020204" pitchFamily="34" charset="0"/>
              </a:rPr>
              <a:t>nedostatek koupelen </a:t>
            </a:r>
            <a:r>
              <a:rPr lang="cs-CZ" sz="1300" dirty="0">
                <a:ea typeface="Calibri"/>
                <a:cs typeface="Arial" panose="020B0604020202020204" pitchFamily="34" charset="0"/>
              </a:rPr>
              <a:t>– v některých případech </a:t>
            </a:r>
            <a:r>
              <a:rPr lang="cs-CZ" sz="1300" b="1" dirty="0">
                <a:solidFill>
                  <a:srgbClr val="C00000"/>
                </a:solidFill>
                <a:ea typeface="Calibri"/>
                <a:cs typeface="Arial" panose="020B0604020202020204" pitchFamily="34" charset="0"/>
              </a:rPr>
              <a:t>nesplněn požadavek min. 1 koupelny pro 6 uživatelů</a:t>
            </a:r>
            <a:r>
              <a:rPr lang="cs-CZ" sz="1300" dirty="0">
                <a:ea typeface="Calibri"/>
                <a:cs typeface="Arial" panose="020B0604020202020204" pitchFamily="34" charset="0"/>
              </a:rPr>
              <a:t>;</a:t>
            </a:r>
            <a:r>
              <a:rPr lang="cs-CZ" sz="1300" dirty="0">
                <a:solidFill>
                  <a:srgbClr val="FF0000"/>
                </a:solidFill>
                <a:ea typeface="Calibri"/>
                <a:cs typeface="Arial" panose="020B0604020202020204" pitchFamily="34" charset="0"/>
              </a:rPr>
              <a:t> </a:t>
            </a: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sz="1300" dirty="0">
              <a:effectLst/>
              <a:ea typeface="Calibri"/>
              <a:cs typeface="Arial" panose="020B0604020202020204" pitchFamily="34" charset="0"/>
            </a:endParaRP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sz="1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velikost vnitřních dveří </a:t>
            </a:r>
            <a:r>
              <a:rPr lang="cs-CZ" sz="13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často jsou </a:t>
            </a:r>
            <a:r>
              <a:rPr lang="cs-CZ" sz="13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menší než šířka lůžek </a:t>
            </a:r>
            <a:r>
              <a:rPr lang="cs-CZ" sz="13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používaných v daném zařízení.</a:t>
            </a:r>
          </a:p>
          <a:p>
            <a:pPr marL="120015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sz="1200" dirty="0">
              <a:effectLst/>
              <a:ea typeface="Calibri"/>
              <a:cs typeface="Arial" panose="020B0604020202020204" pitchFamily="34" charset="0"/>
            </a:endParaRPr>
          </a:p>
          <a:p>
            <a:pPr marL="120015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sz="1200" dirty="0">
              <a:ea typeface="Calibri"/>
              <a:cs typeface="Arial" panose="020B0604020202020204" pitchFamily="34" charset="0"/>
            </a:endParaRPr>
          </a:p>
          <a:p>
            <a:pPr marL="120015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sz="1200" dirty="0">
              <a:effectLst/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sz="1200" dirty="0"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8CD0CF2-33F2-4624-A192-20E571E20C3F}"/>
              </a:ext>
            </a:extLst>
          </p:cNvPr>
          <p:cNvSpPr txBox="1"/>
          <p:nvPr/>
        </p:nvSpPr>
        <p:spPr>
          <a:xfrm>
            <a:off x="3203848" y="-39851"/>
            <a:ext cx="6089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cap="small" dirty="0">
                <a:solidFill>
                  <a:schemeClr val="bg1"/>
                </a:solidFill>
                <a:cs typeface="Arial" panose="020B0604020202020204" pitchFamily="34" charset="0"/>
              </a:rPr>
              <a:t>Analýza stávajícího stavu budov a navržení opatření </a:t>
            </a:r>
            <a:br>
              <a:rPr lang="cs-CZ" sz="1600" b="1" cap="small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cs-CZ" sz="1600" b="1" cap="small" dirty="0">
                <a:solidFill>
                  <a:schemeClr val="bg1"/>
                </a:solidFill>
                <a:cs typeface="Arial" panose="020B0604020202020204" pitchFamily="34" charset="0"/>
              </a:rPr>
              <a:t>k dosažení materiálně-technického standardu </a:t>
            </a:r>
            <a:br>
              <a:rPr lang="cs-CZ" sz="1600" b="1" cap="small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(domov pro seniory, domov se zvláštním režimem) </a:t>
            </a:r>
            <a:endParaRPr lang="cs-CZ" sz="1600" b="1" cap="small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9AA0FF-1073-4E6F-BDF7-A3D01031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14652739-D00E-40A8-91E0-D37601FF5979}"/>
              </a:ext>
            </a:extLst>
          </p:cNvPr>
          <p:cNvSpPr/>
          <p:nvPr/>
        </p:nvSpPr>
        <p:spPr bwMode="auto">
          <a:xfrm>
            <a:off x="827584" y="4676047"/>
            <a:ext cx="2238945" cy="1211722"/>
          </a:xfrm>
          <a:prstGeom prst="roundRect">
            <a:avLst/>
          </a:prstGeom>
          <a:ln w="19050">
            <a:solidFill>
              <a:srgbClr val="25A939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tabLst/>
            </a:pPr>
            <a:r>
              <a:rPr lang="cs-CZ" sz="1300" b="1" dirty="0">
                <a:solidFill>
                  <a:srgbClr val="C00000"/>
                </a:solidFill>
                <a:latin typeface="Arial" charset="0"/>
              </a:rPr>
              <a:t>V případě striktního uplatnění M-T standardu </a:t>
            </a:r>
            <a:r>
              <a:rPr lang="cs-CZ" sz="1300" b="1" dirty="0">
                <a:latin typeface="Arial" charset="0"/>
              </a:rPr>
              <a:t>by bylo potřeba snížit kapacity budov o cca </a:t>
            </a:r>
            <a:r>
              <a:rPr lang="cs-CZ" sz="1300" b="1" dirty="0">
                <a:solidFill>
                  <a:srgbClr val="C00000"/>
                </a:solidFill>
                <a:latin typeface="Arial" charset="0"/>
              </a:rPr>
              <a:t>300 lůžek. </a:t>
            </a:r>
            <a:endParaRPr lang="cs-CZ" sz="1300" dirty="0">
              <a:solidFill>
                <a:srgbClr val="C00000"/>
              </a:solidFill>
              <a:latin typeface="Arial" charset="0"/>
            </a:endParaRPr>
          </a:p>
          <a:p>
            <a:pPr marL="171450" marR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</a:pPr>
            <a:endParaRPr lang="cs-CZ" sz="1300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300" b="1" i="0" u="none" strike="noStrike" cap="none" normalizeH="0" baseline="0" dirty="0">
              <a:ln>
                <a:noFill/>
              </a:ln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300" b="1" i="0" u="none" strike="noStrike" cap="none" normalizeH="0" baseline="0" dirty="0">
              <a:ln>
                <a:noFill/>
              </a:ln>
              <a:latin typeface="Arial" charset="0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64859321-B9B6-4F00-967B-B5CF82BA2ACA}"/>
              </a:ext>
            </a:extLst>
          </p:cNvPr>
          <p:cNvSpPr/>
          <p:nvPr/>
        </p:nvSpPr>
        <p:spPr bwMode="auto">
          <a:xfrm>
            <a:off x="3521896" y="5010139"/>
            <a:ext cx="1186961" cy="540035"/>
          </a:xfrm>
          <a:prstGeom prst="rightArrow">
            <a:avLst>
              <a:gd name="adj1" fmla="val 50000"/>
              <a:gd name="adj2" fmla="val 69351"/>
            </a:avLst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125861A-DB42-4815-8F15-56E391C4BEEF}"/>
              </a:ext>
            </a:extLst>
          </p:cNvPr>
          <p:cNvSpPr/>
          <p:nvPr/>
        </p:nvSpPr>
        <p:spPr bwMode="auto">
          <a:xfrm>
            <a:off x="5200138" y="4788339"/>
            <a:ext cx="3351019" cy="953657"/>
          </a:xfrm>
          <a:prstGeom prst="roundRect">
            <a:avLst/>
          </a:prstGeom>
          <a:solidFill>
            <a:srgbClr val="343878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tabLst/>
            </a:pPr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Případné snížení kapacit je kompenzováno navýšením lůžkové kapacity v navrhovaných novostavbách. </a:t>
            </a:r>
          </a:p>
          <a:p>
            <a:pPr marL="171450" marR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</a:pPr>
            <a:endParaRPr lang="cs-CZ" sz="1300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300" b="1" i="0" u="none" strike="noStrike" cap="none" normalizeH="0" baseline="0" dirty="0">
              <a:ln>
                <a:noFill/>
              </a:ln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300" b="1" i="0" u="none" strike="noStrike" cap="none" normalizeH="0" baseline="0" dirty="0">
              <a:ln>
                <a:noFill/>
              </a:ln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49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C8A1C037-1DE6-46EA-8696-86CF277B1260}"/>
              </a:ext>
            </a:extLst>
          </p:cNvPr>
          <p:cNvSpPr txBox="1"/>
          <p:nvPr/>
        </p:nvSpPr>
        <p:spPr>
          <a:xfrm>
            <a:off x="212143" y="1033973"/>
            <a:ext cx="866684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effectLst/>
                <a:ea typeface="Calibri"/>
                <a:cs typeface="Arial" panose="020B0604020202020204" pitchFamily="34" charset="0"/>
              </a:rPr>
              <a:t>Všechna uvedená vybraná kritéria M-T standardu </a:t>
            </a:r>
            <a:r>
              <a:rPr lang="cs-CZ" sz="1400" b="1" dirty="0">
                <a:solidFill>
                  <a:srgbClr val="C00000"/>
                </a:solidFill>
                <a:effectLst/>
                <a:ea typeface="Calibri"/>
                <a:cs typeface="Arial" panose="020B0604020202020204" pitchFamily="34" charset="0"/>
              </a:rPr>
              <a:t>nesplňuje žádný </a:t>
            </a:r>
            <a:r>
              <a:rPr lang="cs-CZ" sz="1400" b="1" dirty="0">
                <a:effectLst/>
                <a:ea typeface="Calibri"/>
                <a:cs typeface="Arial" panose="020B0604020202020204" pitchFamily="34" charset="0"/>
              </a:rPr>
              <a:t>ze 2 posuzovaných objektů.</a:t>
            </a:r>
          </a:p>
          <a:p>
            <a:pPr algn="just">
              <a:buClr>
                <a:srgbClr val="25A939"/>
              </a:buClr>
            </a:pPr>
            <a:endParaRPr lang="cs-CZ" sz="1400" dirty="0"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sz="1400" b="1" dirty="0">
                <a:effectLst/>
                <a:ea typeface="Calibri"/>
                <a:cs typeface="Arial" panose="020B0604020202020204" pitchFamily="34" charset="0"/>
              </a:rPr>
              <a:t>M-T standard </a:t>
            </a:r>
            <a:r>
              <a:rPr lang="cs-CZ" sz="1400" b="1" dirty="0">
                <a:solidFill>
                  <a:srgbClr val="25A939"/>
                </a:solidFill>
                <a:effectLst/>
                <a:ea typeface="Calibri"/>
                <a:cs typeface="Arial" panose="020B0604020202020204" pitchFamily="34" charset="0"/>
              </a:rPr>
              <a:t>domovů pro osoby se zdravotním postižením </a:t>
            </a:r>
            <a:r>
              <a:rPr lang="cs-CZ" sz="1400" b="1" dirty="0">
                <a:solidFill>
                  <a:srgbClr val="C00000"/>
                </a:solidFill>
                <a:effectLst/>
                <a:ea typeface="Calibri"/>
                <a:cs typeface="Arial" panose="020B0604020202020204" pitchFamily="34" charset="0"/>
              </a:rPr>
              <a:t>nejčastěji není splněn u kritéria</a:t>
            </a:r>
            <a:r>
              <a:rPr lang="cs-CZ" sz="1400" b="1" dirty="0">
                <a:effectLst/>
                <a:ea typeface="Calibri"/>
                <a:cs typeface="Arial" panose="020B0604020202020204" pitchFamily="34" charset="0"/>
              </a:rPr>
              <a:t>:</a:t>
            </a:r>
          </a:p>
          <a:p>
            <a:pPr algn="just">
              <a:buClr>
                <a:srgbClr val="25A939"/>
              </a:buClr>
            </a:pPr>
            <a:endParaRPr lang="cs-CZ" sz="1300" dirty="0">
              <a:effectLst/>
              <a:ea typeface="Calibri"/>
              <a:cs typeface="Arial" panose="020B0604020202020204" pitchFamily="34" charset="0"/>
            </a:endParaRP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sz="1300" b="1" dirty="0">
                <a:effectLst/>
                <a:ea typeface="Calibri"/>
                <a:cs typeface="Arial" panose="020B0604020202020204" pitchFamily="34" charset="0"/>
              </a:rPr>
              <a:t>Počet klientů v budově</a:t>
            </a:r>
            <a:r>
              <a:rPr lang="cs-CZ" sz="1300" dirty="0">
                <a:effectLst/>
                <a:ea typeface="Calibri"/>
                <a:cs typeface="Arial" panose="020B0604020202020204" pitchFamily="34" charset="0"/>
              </a:rPr>
              <a:t> – požadavkem je </a:t>
            </a:r>
            <a:r>
              <a:rPr lang="cs-CZ" sz="1300" b="1" dirty="0">
                <a:solidFill>
                  <a:srgbClr val="C00000"/>
                </a:solidFill>
                <a:effectLst/>
                <a:ea typeface="Calibri"/>
                <a:cs typeface="Arial" panose="020B0604020202020204" pitchFamily="34" charset="0"/>
              </a:rPr>
              <a:t>maximální počet 12 klientů </a:t>
            </a:r>
            <a:r>
              <a:rPr lang="cs-CZ" sz="1300" dirty="0">
                <a:effectLst/>
                <a:ea typeface="Calibri"/>
                <a:cs typeface="Arial" panose="020B0604020202020204" pitchFamily="34" charset="0"/>
              </a:rPr>
              <a:t>s nižší mírou podpory v jedné budově, v případě vysoké míry podpory max. 18 klientů v jedné budově;</a:t>
            </a: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sz="1300" dirty="0">
              <a:effectLst/>
              <a:ea typeface="Calibri"/>
              <a:cs typeface="Arial" panose="020B0604020202020204" pitchFamily="34" charset="0"/>
            </a:endParaRP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sz="1300" b="1" dirty="0">
                <a:ea typeface="Calibri"/>
                <a:cs typeface="Arial" panose="020B0604020202020204" pitchFamily="34" charset="0"/>
              </a:rPr>
              <a:t>Vyloučení vzniku segregované enklávy </a:t>
            </a:r>
            <a:r>
              <a:rPr lang="cs-CZ" sz="1300" dirty="0">
                <a:ea typeface="Calibri"/>
                <a:cs typeface="Arial" panose="020B0604020202020204" pitchFamily="34" charset="0"/>
              </a:rPr>
              <a:t>– kritérium související se začleňováním klientů do běžné společnosti a deinstitucionalizací sociálních služeb;  </a:t>
            </a: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sz="1300" dirty="0">
              <a:effectLst/>
              <a:ea typeface="Calibri"/>
              <a:cs typeface="Arial" panose="020B0604020202020204" pitchFamily="34" charset="0"/>
            </a:endParaRP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sz="1300" b="1" dirty="0">
                <a:effectLst/>
                <a:ea typeface="Calibri"/>
                <a:cs typeface="Arial" panose="020B0604020202020204" pitchFamily="34" charset="0"/>
              </a:rPr>
              <a:t>Domácnosti </a:t>
            </a:r>
            <a:r>
              <a:rPr lang="cs-CZ" sz="1300" dirty="0">
                <a:effectLst/>
                <a:ea typeface="Calibri"/>
                <a:cs typeface="Arial" panose="020B0604020202020204" pitchFamily="34" charset="0"/>
              </a:rPr>
              <a:t>– v budovách ústavního typu není možné rozdělení objektu do samostatných bytových jednotek (tzv. domácností) pro maximálně 6 uživatelů v jedné jednotce; </a:t>
            </a: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sz="1300" dirty="0">
              <a:effectLst/>
              <a:ea typeface="Calibri"/>
              <a:cs typeface="Arial" panose="020B0604020202020204" pitchFamily="34" charset="0"/>
            </a:endParaRP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sz="1300" b="1" dirty="0">
                <a:solidFill>
                  <a:srgbClr val="C00000"/>
                </a:solidFill>
                <a:effectLst/>
                <a:ea typeface="Calibri"/>
                <a:cs typeface="Arial" panose="020B0604020202020204" pitchFamily="34" charset="0"/>
              </a:rPr>
              <a:t>Bezbariérovost</a:t>
            </a:r>
            <a:r>
              <a:rPr lang="cs-CZ" sz="1300" dirty="0">
                <a:solidFill>
                  <a:srgbClr val="FF0000"/>
                </a:solidFill>
                <a:effectLst/>
                <a:ea typeface="Calibri"/>
                <a:cs typeface="Arial" panose="020B0604020202020204" pitchFamily="34" charset="0"/>
              </a:rPr>
              <a:t> </a:t>
            </a:r>
            <a:r>
              <a:rPr lang="cs-CZ" sz="1300" dirty="0">
                <a:effectLst/>
                <a:ea typeface="Calibri"/>
                <a:cs typeface="Arial" panose="020B0604020202020204" pitchFamily="34" charset="0"/>
              </a:rPr>
              <a:t>– nesplněny požadavky dle Vyhlášky č. 398/2009 Sb. o obecných technických požadavcích zabezpečujících užívání staveb pro osoby s omezenou schopností pohybu;</a:t>
            </a:r>
          </a:p>
          <a:p>
            <a:pPr marL="72000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sz="1300" dirty="0">
              <a:effectLst/>
              <a:ea typeface="Calibri"/>
              <a:cs typeface="Arial" panose="020B0604020202020204" pitchFamily="34" charset="0"/>
            </a:endParaRPr>
          </a:p>
          <a:p>
            <a:pPr marL="720000" lvl="2" indent="-285750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sz="1300" b="1" dirty="0">
                <a:ea typeface="Calibri"/>
                <a:cs typeface="Arial" panose="020B0604020202020204" pitchFamily="34" charset="0"/>
              </a:rPr>
              <a:t>Jednolůžkové a dvojlůžkové pokoje </a:t>
            </a:r>
            <a:r>
              <a:rPr lang="cs-CZ" sz="1300" dirty="0">
                <a:ea typeface="Calibri"/>
                <a:cs typeface="Arial" panose="020B0604020202020204" pitchFamily="34" charset="0"/>
              </a:rPr>
              <a:t>– </a:t>
            </a:r>
            <a:br>
              <a:rPr lang="cs-CZ" sz="1300" dirty="0">
                <a:ea typeface="Calibri"/>
                <a:cs typeface="Arial" panose="020B0604020202020204" pitchFamily="34" charset="0"/>
              </a:rPr>
            </a:br>
            <a:r>
              <a:rPr lang="cs-CZ" sz="1300" b="1" dirty="0">
                <a:solidFill>
                  <a:srgbClr val="C00000"/>
                </a:solidFill>
                <a:ea typeface="Calibri"/>
                <a:cs typeface="Arial" panose="020B0604020202020204" pitchFamily="34" charset="0"/>
              </a:rPr>
              <a:t>větší počet lůžek na pokoji</a:t>
            </a:r>
            <a:r>
              <a:rPr lang="cs-CZ" sz="1300" dirty="0">
                <a:ea typeface="Calibri"/>
                <a:cs typeface="Arial" panose="020B0604020202020204" pitchFamily="34" charset="0"/>
              </a:rPr>
              <a:t>.</a:t>
            </a:r>
          </a:p>
          <a:p>
            <a:pPr marL="1200150" lvl="2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sz="1200" dirty="0">
              <a:effectLst/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sz="1200" dirty="0">
              <a:ea typeface="Calibri"/>
              <a:cs typeface="Arial" panose="020B0604020202020204" pitchFamily="34" charset="0"/>
            </a:endParaRP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18C6BA8B-5E99-4CAE-B72B-18AD0F69E3C5}"/>
              </a:ext>
            </a:extLst>
          </p:cNvPr>
          <p:cNvSpPr/>
          <p:nvPr/>
        </p:nvSpPr>
        <p:spPr bwMode="auto">
          <a:xfrm>
            <a:off x="261714" y="5079694"/>
            <a:ext cx="2655872" cy="926631"/>
          </a:xfrm>
          <a:prstGeom prst="roundRect">
            <a:avLst/>
          </a:prstGeom>
          <a:ln w="19050">
            <a:solidFill>
              <a:srgbClr val="535794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tabLst/>
            </a:pPr>
            <a:r>
              <a:rPr lang="cs-CZ" sz="1300" b="1" dirty="0">
                <a:solidFill>
                  <a:srgbClr val="C00000"/>
                </a:solidFill>
                <a:latin typeface="Arial" charset="0"/>
              </a:rPr>
              <a:t>V případě striktního uplatnění M-T standardu </a:t>
            </a:r>
            <a:r>
              <a:rPr lang="cs-CZ" sz="1300" b="1" dirty="0">
                <a:latin typeface="Arial" charset="0"/>
              </a:rPr>
              <a:t>by bylo potřeba snížit kapacity budov</a:t>
            </a:r>
            <a:br>
              <a:rPr lang="cs-CZ" sz="1300" b="1" dirty="0">
                <a:latin typeface="Arial" charset="0"/>
              </a:rPr>
            </a:br>
            <a:r>
              <a:rPr lang="cs-CZ" sz="1300" b="1" dirty="0">
                <a:solidFill>
                  <a:srgbClr val="C00000"/>
                </a:solidFill>
                <a:latin typeface="Arial" charset="0"/>
              </a:rPr>
              <a:t>o cca 90 lůžek. </a:t>
            </a:r>
            <a:endParaRPr lang="cs-CZ" sz="1300" dirty="0">
              <a:solidFill>
                <a:srgbClr val="C00000"/>
              </a:solidFill>
              <a:latin typeface="Arial" charset="0"/>
            </a:endParaRPr>
          </a:p>
          <a:p>
            <a:pPr marL="171450" marR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</a:pPr>
            <a:endParaRPr lang="cs-CZ" sz="1400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latin typeface="Arial" charset="0"/>
            </a:endParaRP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57B0CEA9-4E9D-4B41-9A45-62C36277E573}"/>
              </a:ext>
            </a:extLst>
          </p:cNvPr>
          <p:cNvSpPr/>
          <p:nvPr/>
        </p:nvSpPr>
        <p:spPr bwMode="auto">
          <a:xfrm>
            <a:off x="3241024" y="5254877"/>
            <a:ext cx="1186961" cy="540035"/>
          </a:xfrm>
          <a:prstGeom prst="rightArrow">
            <a:avLst>
              <a:gd name="adj1" fmla="val 50000"/>
              <a:gd name="adj2" fmla="val 69351"/>
            </a:avLst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8CD0CF2-33F2-4624-A192-20E571E20C3F}"/>
              </a:ext>
            </a:extLst>
          </p:cNvPr>
          <p:cNvSpPr txBox="1"/>
          <p:nvPr/>
        </p:nvSpPr>
        <p:spPr>
          <a:xfrm>
            <a:off x="3158537" y="-57150"/>
            <a:ext cx="5940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cap="small" dirty="0">
                <a:solidFill>
                  <a:schemeClr val="bg1"/>
                </a:solidFill>
                <a:cs typeface="Arial" panose="020B0604020202020204" pitchFamily="34" charset="0"/>
              </a:rPr>
              <a:t>Analýza stávajícího stavu budov a navržení opatření k dosažení materiálně-technického standardu </a:t>
            </a:r>
            <a:br>
              <a:rPr lang="cs-CZ" sz="1600" b="1" cap="small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(domov pro osoby se zdrav. postižením, týdenní stacionář) </a:t>
            </a:r>
            <a:endParaRPr lang="cs-CZ" sz="16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C993450-3CB7-4DAD-84FD-AED9470D0379}"/>
              </a:ext>
            </a:extLst>
          </p:cNvPr>
          <p:cNvSpPr/>
          <p:nvPr/>
        </p:nvSpPr>
        <p:spPr bwMode="auto">
          <a:xfrm>
            <a:off x="4716016" y="4526522"/>
            <a:ext cx="3925320" cy="808075"/>
          </a:xfrm>
          <a:prstGeom prst="roundRect">
            <a:avLst/>
          </a:prstGeom>
          <a:solidFill>
            <a:srgbClr val="1F8D2F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tabLst/>
            </a:pPr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Podpora transformace sociálních služeb – přemístění klientů z budov ústavního typu do komunitních bydlení o kapacitě max. 18 lůžek. </a:t>
            </a:r>
          </a:p>
          <a:p>
            <a:pPr marL="171450" marR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</a:pPr>
            <a:endParaRPr lang="cs-CZ" sz="1300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300" b="1" i="0" u="none" strike="noStrike" cap="none" normalizeH="0" baseline="0" dirty="0">
              <a:ln>
                <a:noFill/>
              </a:ln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300" b="1" i="0" u="none" strike="noStrike" cap="none" normalizeH="0" baseline="0" dirty="0">
              <a:ln>
                <a:noFill/>
              </a:ln>
              <a:latin typeface="Arial" charset="0"/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B6312EFA-E236-492F-ABDE-C5C2DFB77D3C}"/>
              </a:ext>
            </a:extLst>
          </p:cNvPr>
          <p:cNvSpPr/>
          <p:nvPr/>
        </p:nvSpPr>
        <p:spPr bwMode="auto">
          <a:xfrm>
            <a:off x="4716016" y="5420494"/>
            <a:ext cx="3925320" cy="748837"/>
          </a:xfrm>
          <a:prstGeom prst="roundRect">
            <a:avLst/>
          </a:prstGeom>
          <a:solidFill>
            <a:srgbClr val="343878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tabLst/>
            </a:pPr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Případné snížení kapacit je kompenzováno navýšením lůžkové kapacity v navrhovaných novostavbách a komunitních bydleních. </a:t>
            </a:r>
          </a:p>
          <a:p>
            <a:pPr marL="171450" marR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</a:pPr>
            <a:endParaRPr lang="cs-CZ" sz="1300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300" b="1" i="0" u="none" strike="noStrike" cap="none" normalizeH="0" baseline="0" dirty="0">
              <a:ln>
                <a:noFill/>
              </a:ln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300" b="1" i="0" u="none" strike="noStrike" cap="none" normalizeH="0" baseline="0" dirty="0">
              <a:ln>
                <a:noFill/>
              </a:ln>
              <a:latin typeface="Arial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B94714-57FF-4DF8-822A-BEF475E3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1061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46D1B0-B4EE-4C14-BA2D-DE62E46A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3918"/>
            <a:ext cx="9144000" cy="6364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3DF23A-1D68-4033-82A1-A386ACFDE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C3BBB02-2CFF-4780-A5D1-13B43723D79D}"/>
              </a:ext>
            </a:extLst>
          </p:cNvPr>
          <p:cNvSpPr txBox="1"/>
          <p:nvPr/>
        </p:nvSpPr>
        <p:spPr>
          <a:xfrm>
            <a:off x="166115" y="1593728"/>
            <a:ext cx="865435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cs typeface="Arial" panose="020B0604020202020204" pitchFamily="34" charset="0"/>
              </a:rPr>
              <a:t>Vytvoření </a:t>
            </a:r>
            <a:r>
              <a:rPr lang="cs-CZ" sz="1400" b="1" dirty="0">
                <a:cs typeface="Arial" panose="020B0604020202020204" pitchFamily="34" charset="0"/>
              </a:rPr>
              <a:t>Návrhu opatření k dosažení M-T standardu </a:t>
            </a:r>
            <a:r>
              <a:rPr lang="cs-CZ" sz="1400" b="1" dirty="0">
                <a:solidFill>
                  <a:srgbClr val="C00000"/>
                </a:solidFill>
                <a:cs typeface="Arial" panose="020B0604020202020204" pitchFamily="34" charset="0"/>
              </a:rPr>
              <a:t>v min. 2 variantách </a:t>
            </a:r>
            <a:r>
              <a:rPr lang="cs-CZ" sz="1400" b="1" dirty="0">
                <a:cs typeface="Arial" panose="020B0604020202020204" pitchFamily="34" charset="0"/>
              </a:rPr>
              <a:t>pro nemovitosti nesplňující M-T standard</a:t>
            </a:r>
            <a:r>
              <a:rPr lang="cs-CZ" sz="1400" dirty="0">
                <a:cs typeface="Arial" panose="020B0604020202020204" pitchFamily="34" charset="0"/>
              </a:rPr>
              <a:t> v rozsahu:</a:t>
            </a:r>
          </a:p>
          <a:p>
            <a:pPr algn="just">
              <a:buClr>
                <a:srgbClr val="25A939"/>
              </a:buClr>
            </a:pPr>
            <a:endParaRPr lang="cs-CZ" sz="1400" dirty="0"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25A939"/>
              </a:buClr>
              <a:buFont typeface="+mj-lt"/>
              <a:buAutoNum type="arabicPeriod"/>
            </a:pPr>
            <a:r>
              <a:rPr lang="cs-CZ" sz="1400" b="1" dirty="0">
                <a:cs typeface="Arial" panose="020B0604020202020204" pitchFamily="34" charset="0"/>
              </a:rPr>
              <a:t>Popis opatření stavebně-technické povahy </a:t>
            </a:r>
            <a:r>
              <a:rPr lang="cs-CZ" sz="1400" dirty="0">
                <a:cs typeface="Arial" panose="020B0604020202020204" pitchFamily="34" charset="0"/>
              </a:rPr>
              <a:t>ve vztahu ke stávající budově vs. alternativa výstavby zcela nového objektu;</a:t>
            </a:r>
          </a:p>
          <a:p>
            <a:pPr marL="800100" lvl="1" indent="-342900" algn="just">
              <a:spcBef>
                <a:spcPts val="600"/>
              </a:spcBef>
              <a:buClr>
                <a:srgbClr val="25A939"/>
              </a:buClr>
              <a:buFont typeface="+mj-lt"/>
              <a:buAutoNum type="arabicPeriod"/>
            </a:pPr>
            <a:r>
              <a:rPr lang="cs-CZ" sz="1400" dirty="0">
                <a:cs typeface="Arial" panose="020B0604020202020204" pitchFamily="34" charset="0"/>
              </a:rPr>
              <a:t>Napojení objektu na </a:t>
            </a:r>
            <a:r>
              <a:rPr lang="cs-CZ" sz="1400" b="1" dirty="0">
                <a:cs typeface="Arial" panose="020B0604020202020204" pitchFamily="34" charset="0"/>
              </a:rPr>
              <a:t>dopravní a technickou infrastrukturu</a:t>
            </a:r>
            <a:r>
              <a:rPr lang="cs-CZ" sz="1400" dirty="0">
                <a:cs typeface="Arial" panose="020B0604020202020204" pitchFamily="34" charset="0"/>
              </a:rPr>
              <a:t>;</a:t>
            </a:r>
          </a:p>
          <a:p>
            <a:pPr marL="800100" lvl="1" indent="-342900" algn="just">
              <a:spcBef>
                <a:spcPts val="600"/>
              </a:spcBef>
              <a:buClr>
                <a:srgbClr val="25A939"/>
              </a:buClr>
              <a:buFont typeface="+mj-lt"/>
              <a:buAutoNum type="arabicPeriod"/>
            </a:pPr>
            <a:r>
              <a:rPr lang="cs-CZ" sz="1400" b="1" dirty="0">
                <a:cs typeface="Arial" panose="020B0604020202020204" pitchFamily="34" charset="0"/>
              </a:rPr>
              <a:t>Půdorysy </a:t>
            </a:r>
            <a:r>
              <a:rPr lang="cs-CZ" sz="1400" dirty="0">
                <a:cs typeface="Arial" panose="020B0604020202020204" pitchFamily="34" charset="0"/>
              </a:rPr>
              <a:t>jednotlivých podlaží v případě návrhu rekonstrukce; </a:t>
            </a:r>
          </a:p>
          <a:p>
            <a:pPr marL="800100" lvl="1" indent="-342900" algn="just">
              <a:spcBef>
                <a:spcPts val="600"/>
              </a:spcBef>
              <a:buClr>
                <a:srgbClr val="25A939"/>
              </a:buClr>
              <a:buFont typeface="+mj-lt"/>
              <a:buAutoNum type="arabicPeriod"/>
            </a:pPr>
            <a:r>
              <a:rPr lang="cs-CZ" sz="1400" dirty="0">
                <a:cs typeface="Arial" panose="020B0604020202020204" pitchFamily="34" charset="0"/>
              </a:rPr>
              <a:t>Propočet potřebných </a:t>
            </a:r>
            <a:r>
              <a:rPr lang="cs-CZ" sz="1400" b="1" dirty="0">
                <a:cs typeface="Arial" panose="020B0604020202020204" pitchFamily="34" charset="0"/>
              </a:rPr>
              <a:t>investičních nákladů na zabezpečení akce</a:t>
            </a:r>
            <a:r>
              <a:rPr lang="cs-CZ" sz="1400" dirty="0">
                <a:cs typeface="Arial" panose="020B0604020202020204" pitchFamily="34" charset="0"/>
              </a:rPr>
              <a:t>;</a:t>
            </a:r>
          </a:p>
          <a:p>
            <a:pPr marL="800100" lvl="1" indent="-342900" algn="just">
              <a:spcBef>
                <a:spcPts val="600"/>
              </a:spcBef>
              <a:buClr>
                <a:srgbClr val="25A939"/>
              </a:buClr>
              <a:buFont typeface="+mj-lt"/>
              <a:buAutoNum type="arabicPeriod"/>
            </a:pPr>
            <a:r>
              <a:rPr lang="cs-CZ" sz="1400" dirty="0">
                <a:cs typeface="Arial" panose="020B0604020202020204" pitchFamily="34" charset="0"/>
              </a:rPr>
              <a:t>Vyčíslení </a:t>
            </a:r>
            <a:r>
              <a:rPr lang="cs-CZ" sz="1400" b="1" dirty="0">
                <a:cs typeface="Arial" panose="020B0604020202020204" pitchFamily="34" charset="0"/>
              </a:rPr>
              <a:t>dopadů na lůžkovou kapacitu </a:t>
            </a:r>
            <a:r>
              <a:rPr lang="cs-CZ" sz="1400" dirty="0">
                <a:cs typeface="Arial" panose="020B0604020202020204" pitchFamily="34" charset="0"/>
              </a:rPr>
              <a:t>zařízení; </a:t>
            </a:r>
          </a:p>
          <a:p>
            <a:pPr marL="800100" lvl="1" indent="-342900" algn="just">
              <a:spcBef>
                <a:spcPts val="600"/>
              </a:spcBef>
              <a:buClr>
                <a:srgbClr val="25A939"/>
              </a:buClr>
              <a:buFont typeface="+mj-lt"/>
              <a:buAutoNum type="arabicPeriod"/>
            </a:pPr>
            <a:r>
              <a:rPr lang="cs-CZ" sz="1400" b="1" dirty="0">
                <a:cs typeface="Arial" panose="020B0604020202020204" pitchFamily="34" charset="0"/>
              </a:rPr>
              <a:t>Posouzení ekonomické výhodnosti </a:t>
            </a:r>
            <a:r>
              <a:rPr lang="cs-CZ" sz="1400" dirty="0">
                <a:cs typeface="Arial" panose="020B0604020202020204" pitchFamily="34" charset="0"/>
              </a:rPr>
              <a:t>navrhovaných řešení;</a:t>
            </a:r>
          </a:p>
          <a:p>
            <a:pPr marL="800100" lvl="1" indent="-342900" algn="just">
              <a:spcBef>
                <a:spcPts val="600"/>
              </a:spcBef>
              <a:buClr>
                <a:srgbClr val="25A939"/>
              </a:buClr>
              <a:buFont typeface="+mj-lt"/>
              <a:buAutoNum type="arabicPeriod"/>
            </a:pPr>
            <a:r>
              <a:rPr lang="cs-CZ" sz="1400" dirty="0">
                <a:cs typeface="Arial" panose="020B0604020202020204" pitchFamily="34" charset="0"/>
              </a:rPr>
              <a:t>Identifikace souvisejících </a:t>
            </a:r>
            <a:r>
              <a:rPr lang="cs-CZ" sz="1400" b="1" dirty="0">
                <a:cs typeface="Arial" panose="020B0604020202020204" pitchFamily="34" charset="0"/>
              </a:rPr>
              <a:t>rizik</a:t>
            </a:r>
            <a:r>
              <a:rPr lang="cs-CZ" sz="1400" dirty="0"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25A939"/>
              </a:buClr>
            </a:pPr>
            <a:endParaRPr lang="cs-CZ" sz="1400" dirty="0">
              <a:cs typeface="Arial" panose="020B0604020202020204" pitchFamily="34" charset="0"/>
            </a:endParaRPr>
          </a:p>
          <a:p>
            <a:pPr algn="just">
              <a:buClr>
                <a:srgbClr val="25A939"/>
              </a:buClr>
            </a:pPr>
            <a:endParaRPr lang="cs-CZ" sz="1400" dirty="0">
              <a:cs typeface="Arial" panose="020B0604020202020204" pitchFamily="34" charset="0"/>
            </a:endParaRPr>
          </a:p>
          <a:p>
            <a:pPr marL="285750" indent="-285750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cs typeface="Arial" panose="020B0604020202020204" pitchFamily="34" charset="0"/>
              </a:rPr>
              <a:t>Dílčím výstupem návrhové části KA 1.1 byl </a:t>
            </a:r>
            <a:r>
              <a:rPr lang="cs-CZ" sz="1400" b="1" dirty="0">
                <a:cs typeface="Arial" panose="020B0604020202020204" pitchFamily="34" charset="0"/>
              </a:rPr>
              <a:t>Návrh opatření k dosažení M-T standardu budov.</a:t>
            </a:r>
            <a:endParaRPr lang="cs-CZ" sz="1400" dirty="0"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6B75760-30E5-4FB2-A610-6BCEA439B11E}"/>
              </a:ext>
            </a:extLst>
          </p:cNvPr>
          <p:cNvSpPr txBox="1"/>
          <p:nvPr/>
        </p:nvSpPr>
        <p:spPr>
          <a:xfrm>
            <a:off x="1547664" y="5489861"/>
            <a:ext cx="7128792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25A9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cs typeface="Arial" panose="020B0604020202020204" pitchFamily="34" charset="0"/>
              </a:rPr>
              <a:t>Celkem bylo vypracováno  </a:t>
            </a:r>
            <a:r>
              <a:rPr lang="cs-CZ" sz="1400" b="1" dirty="0">
                <a:cs typeface="Arial" panose="020B0604020202020204" pitchFamily="34" charset="0"/>
              </a:rPr>
              <a:t>14 návrhů </a:t>
            </a:r>
            <a:r>
              <a:rPr lang="cs-CZ" sz="1400" dirty="0">
                <a:cs typeface="Arial" panose="020B0604020202020204" pitchFamily="34" charset="0"/>
              </a:rPr>
              <a:t>pro budovy pobytových sociálních služeb zřizovaných Krajem Vysočina. </a:t>
            </a:r>
            <a:endParaRPr lang="cs-CZ" sz="1400" b="1" dirty="0">
              <a:cs typeface="Arial" panose="020B0604020202020204" pitchFamily="34" charset="0"/>
            </a:endParaRP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2F023E60-0D25-489B-BF9C-9E89572891C8}"/>
              </a:ext>
            </a:extLst>
          </p:cNvPr>
          <p:cNvSpPr/>
          <p:nvPr/>
        </p:nvSpPr>
        <p:spPr bwMode="auto">
          <a:xfrm>
            <a:off x="251520" y="5548486"/>
            <a:ext cx="1044115" cy="436748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B5BF2A-8F43-4682-9495-1E86E425656E}"/>
              </a:ext>
            </a:extLst>
          </p:cNvPr>
          <p:cNvSpPr txBox="1"/>
          <p:nvPr/>
        </p:nvSpPr>
        <p:spPr>
          <a:xfrm>
            <a:off x="3195531" y="70269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cap="small" dirty="0">
                <a:solidFill>
                  <a:schemeClr val="bg1"/>
                </a:solidFill>
                <a:cs typeface="Arial" panose="020B0604020202020204" pitchFamily="34" charset="0"/>
              </a:rPr>
              <a:t>Analýza stávajícího stavu budov a navržení opatření </a:t>
            </a:r>
            <a:br>
              <a:rPr lang="cs-CZ" sz="1600" b="1" cap="small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cs-CZ" sz="1600" b="1" cap="small" dirty="0">
                <a:solidFill>
                  <a:schemeClr val="bg1"/>
                </a:solidFill>
                <a:cs typeface="Arial" panose="020B0604020202020204" pitchFamily="34" charset="0"/>
              </a:rPr>
              <a:t>k dosažení materiálně-technického standardu</a:t>
            </a:r>
            <a:endParaRPr lang="cs-CZ" sz="16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F91C6F3-7EF9-481A-9BF6-61CFF927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FB514DE-4EDC-4AA8-992C-5F9A04A18EEA}"/>
              </a:ext>
            </a:extLst>
          </p:cNvPr>
          <p:cNvSpPr txBox="1"/>
          <p:nvPr/>
        </p:nvSpPr>
        <p:spPr>
          <a:xfrm>
            <a:off x="90736" y="914073"/>
            <a:ext cx="6462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000" b="1" cap="small" dirty="0">
                <a:solidFill>
                  <a:srgbClr val="C00000"/>
                </a:solidFill>
              </a:rPr>
              <a:t>Návrhová část klíčové aktivity zahrnovala:</a:t>
            </a:r>
          </a:p>
        </p:txBody>
      </p:sp>
    </p:spTree>
    <p:extLst>
      <p:ext uri="{BB962C8B-B14F-4D97-AF65-F5344CB8AC3E}">
        <p14:creationId xmlns:p14="http://schemas.microsoft.com/office/powerpoint/2010/main" val="2600855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46D1B0-B4EE-4C14-BA2D-DE62E46A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3918"/>
            <a:ext cx="9144000" cy="6364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3DF23A-1D68-4033-82A1-A386ACFDE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C3BBB02-2CFF-4780-A5D1-13B43723D79D}"/>
              </a:ext>
            </a:extLst>
          </p:cNvPr>
          <p:cNvSpPr txBox="1"/>
          <p:nvPr/>
        </p:nvSpPr>
        <p:spPr>
          <a:xfrm>
            <a:off x="156447" y="921685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B5BF2A-8F43-4682-9495-1E86E425656E}"/>
              </a:ext>
            </a:extLst>
          </p:cNvPr>
          <p:cNvSpPr txBox="1"/>
          <p:nvPr/>
        </p:nvSpPr>
        <p:spPr>
          <a:xfrm>
            <a:off x="3195531" y="70269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stávajícího stavu budov a navržení opatření </a:t>
            </a:r>
            <a:b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 dosažení materiálně-technického standardu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F91C6F3-7EF9-481A-9BF6-61CFF927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C140DE-6DB8-4CE8-A4CE-21A2ACF2B2C4}"/>
              </a:ext>
            </a:extLst>
          </p:cNvPr>
          <p:cNvSpPr txBox="1"/>
          <p:nvPr/>
        </p:nvSpPr>
        <p:spPr>
          <a:xfrm>
            <a:off x="90736" y="1666218"/>
            <a:ext cx="8736033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25A939"/>
              </a:buClr>
              <a:buFont typeface="Wingdings" panose="05000000000000000000" pitchFamily="2" charset="2"/>
              <a:buChar char="§"/>
              <a:defRPr/>
            </a:pPr>
            <a:r>
              <a:rPr lang="cs-CZ" sz="1400" b="1" dirty="0">
                <a:cs typeface="Arial" panose="020B0604020202020204" pitchFamily="34" charset="0"/>
              </a:rPr>
              <a:t>Byly předloženy konkrétní návrhy, které zohledňují poznatky analytické části v návaznosti na materiálně-technické standardy.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tabLst/>
              <a:defRPr/>
            </a:pPr>
            <a:endParaRPr lang="cs-CZ" sz="1400" dirty="0">
              <a:solidFill>
                <a:srgbClr val="000000"/>
              </a:solidFill>
              <a:ea typeface="Calibri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tabLst/>
              <a:defRPr/>
            </a:pPr>
            <a:endParaRPr lang="cs-CZ" sz="1400" dirty="0">
              <a:solidFill>
                <a:srgbClr val="000000"/>
              </a:solidFill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25A939"/>
              </a:buClr>
              <a:buFont typeface="Wingdings" panose="05000000000000000000" pitchFamily="2" charset="2"/>
              <a:buChar char="§"/>
              <a:defRPr/>
            </a:pPr>
            <a:r>
              <a:rPr lang="cs-CZ" sz="1400" b="1" dirty="0">
                <a:ea typeface="Calibri"/>
                <a:cs typeface="Arial" panose="020B0604020202020204" pitchFamily="34" charset="0"/>
              </a:rPr>
              <a:t>Jedním z návrhů je budování nových kapacit </a:t>
            </a:r>
            <a:r>
              <a:rPr lang="cs-CZ" sz="1400" dirty="0">
                <a:solidFill>
                  <a:srgbClr val="000000"/>
                </a:solidFill>
                <a:ea typeface="Calibri"/>
                <a:cs typeface="Arial" panose="020B0604020202020204" pitchFamily="34" charset="0"/>
              </a:rPr>
              <a:t>v lokalitách, ve kterých jsou kapacity zastoupeny nedostatečně, avšak současně splňují nezbytné předpoklady pro jejich výstavbu a dlouhodobý provoz. </a:t>
            </a:r>
          </a:p>
          <a:p>
            <a:pPr marL="285750" indent="-285750" algn="just">
              <a:buClr>
                <a:srgbClr val="25A939"/>
              </a:buClr>
              <a:buFont typeface="Wingdings" panose="05000000000000000000" pitchFamily="2" charset="2"/>
              <a:buChar char="§"/>
              <a:defRPr/>
            </a:pPr>
            <a:endParaRPr lang="cs-CZ" sz="1400" dirty="0">
              <a:solidFill>
                <a:srgbClr val="000000"/>
              </a:solidFill>
              <a:ea typeface="Calibri"/>
              <a:cs typeface="Arial" panose="020B0604020202020204" pitchFamily="34" charset="0"/>
            </a:endParaRPr>
          </a:p>
          <a:p>
            <a:pPr marL="742950" lvl="1" indent="-285750" algn="just">
              <a:buClr>
                <a:srgbClr val="25A939"/>
              </a:buClr>
              <a:buFont typeface="Wingdings" panose="05000000000000000000" pitchFamily="2" charset="2"/>
              <a:buChar char="§"/>
              <a:defRPr/>
            </a:pPr>
            <a:r>
              <a:rPr lang="cs-CZ" sz="1400" b="1" dirty="0">
                <a:solidFill>
                  <a:srgbClr val="000000"/>
                </a:solidFill>
                <a:ea typeface="Calibri"/>
                <a:cs typeface="Arial" panose="020B0604020202020204" pitchFamily="34" charset="0"/>
              </a:rPr>
              <a:t>Inženýrské sítě, dopravní dostupnost </a:t>
            </a:r>
            <a:r>
              <a:rPr lang="cs-CZ" sz="1400" dirty="0">
                <a:solidFill>
                  <a:srgbClr val="000000"/>
                </a:solidFill>
                <a:ea typeface="Calibri"/>
                <a:cs typeface="Arial" panose="020B0604020202020204" pitchFamily="34" charset="0"/>
              </a:rPr>
              <a:t>a </a:t>
            </a:r>
            <a:r>
              <a:rPr lang="cs-CZ" sz="1400" b="1" dirty="0">
                <a:solidFill>
                  <a:srgbClr val="000000"/>
                </a:solidFill>
                <a:ea typeface="Calibri"/>
                <a:cs typeface="Arial" panose="020B0604020202020204" pitchFamily="34" charset="0"/>
              </a:rPr>
              <a:t>dostupnost veřejných prostranství, občanské vybavenosti </a:t>
            </a:r>
            <a:r>
              <a:rPr lang="cs-CZ" sz="1400" dirty="0">
                <a:solidFill>
                  <a:srgbClr val="000000"/>
                </a:solidFill>
                <a:ea typeface="Calibri"/>
                <a:cs typeface="Arial" panose="020B0604020202020204" pitchFamily="34" charset="0"/>
              </a:rPr>
              <a:t>atd. </a:t>
            </a:r>
            <a:r>
              <a:rPr lang="cs-CZ" sz="1400" b="1" dirty="0">
                <a:solidFill>
                  <a:srgbClr val="000000"/>
                </a:solidFill>
                <a:ea typeface="Calibri"/>
                <a:cs typeface="Arial" panose="020B0604020202020204" pitchFamily="34" charset="0"/>
              </a:rPr>
              <a:t>– </a:t>
            </a:r>
            <a:r>
              <a:rPr lang="cs-CZ" sz="1400" dirty="0">
                <a:solidFill>
                  <a:srgbClr val="000000"/>
                </a:solidFill>
                <a:ea typeface="Calibri"/>
                <a:cs typeface="Arial" panose="020B0604020202020204" pitchFamily="34" charset="0"/>
              </a:rPr>
              <a:t>problematické především v malých obcích a odlehlých lokalitách. </a:t>
            </a:r>
          </a:p>
          <a:p>
            <a:pPr marL="742950" lvl="1" indent="-285750" algn="just">
              <a:buClr>
                <a:srgbClr val="25A939"/>
              </a:buClr>
              <a:buFont typeface="Wingdings" panose="05000000000000000000" pitchFamily="2" charset="2"/>
              <a:buChar char="§"/>
              <a:defRPr/>
            </a:pPr>
            <a:endParaRPr lang="cs-CZ" sz="1400" dirty="0">
              <a:solidFill>
                <a:srgbClr val="000000"/>
              </a:solidFill>
              <a:ea typeface="Calibri"/>
              <a:cs typeface="Arial" panose="020B0604020202020204" pitchFamily="34" charset="0"/>
            </a:endParaRPr>
          </a:p>
          <a:p>
            <a:pPr algn="just">
              <a:buClr>
                <a:srgbClr val="25A939"/>
              </a:buClr>
              <a:defRPr/>
            </a:pPr>
            <a:endParaRPr lang="cs-CZ" sz="1400" dirty="0">
              <a:solidFill>
                <a:srgbClr val="000000"/>
              </a:solidFill>
              <a:ea typeface="Calibri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1400" b="1" dirty="0">
                <a:solidFill>
                  <a:srgbClr val="000000"/>
                </a:solidFill>
                <a:ea typeface="Calibri"/>
                <a:cs typeface="Arial" panose="020B0604020202020204" pitchFamily="34" charset="0"/>
              </a:rPr>
              <a:t>Východiskem změn bude mj. novela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zákona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kterým se </a:t>
            </a:r>
            <a:r>
              <a:rPr lang="cs-CZ" sz="1400" dirty="0">
                <a:solidFill>
                  <a:srgbClr val="000000"/>
                </a:solidFill>
                <a:ea typeface="Calibri"/>
                <a:cs typeface="Arial" panose="020B0604020202020204" pitchFamily="34" charset="0"/>
              </a:rPr>
              <a:t>bude měnit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zákon č. 108/2006 Sb., o sociálních službách.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B5F0F2C-02EE-4AFB-97BE-0795F3AE055F}"/>
              </a:ext>
            </a:extLst>
          </p:cNvPr>
          <p:cNvSpPr txBox="1"/>
          <p:nvPr/>
        </p:nvSpPr>
        <p:spPr>
          <a:xfrm>
            <a:off x="90736" y="914073"/>
            <a:ext cx="6462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000" b="1" cap="small" dirty="0">
                <a:solidFill>
                  <a:srgbClr val="C00000"/>
                </a:solidFill>
              </a:rPr>
              <a:t>Návrhová část klíčové aktivity:</a:t>
            </a:r>
          </a:p>
        </p:txBody>
      </p:sp>
    </p:spTree>
    <p:extLst>
      <p:ext uri="{BB962C8B-B14F-4D97-AF65-F5344CB8AC3E}">
        <p14:creationId xmlns:p14="http://schemas.microsoft.com/office/powerpoint/2010/main" val="773815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5CACE66-4EEB-43FF-8E02-94A60F39022A}"/>
              </a:ext>
            </a:extLst>
          </p:cNvPr>
          <p:cNvSpPr txBox="1"/>
          <p:nvPr/>
        </p:nvSpPr>
        <p:spPr>
          <a:xfrm>
            <a:off x="-11440" y="6019279"/>
            <a:ext cx="9155440" cy="838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52" y="6173667"/>
            <a:ext cx="1157414" cy="636468"/>
          </a:xfrm>
          <a:prstGeom prst="rect">
            <a:avLst/>
          </a:prstGeom>
        </p:spPr>
      </p:pic>
      <p:pic>
        <p:nvPicPr>
          <p:cNvPr id="14" name="Obrázek 16" descr="C:\Users\Veronika\Downloads\Logo OPZ barevné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2" y="6173667"/>
            <a:ext cx="2748917" cy="567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080738"/>
            <a:ext cx="1584176" cy="597866"/>
          </a:xfrm>
          <a:prstGeom prst="rect">
            <a:avLst/>
          </a:prstGeom>
          <a:noFill/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-11440" y="2499927"/>
            <a:ext cx="9144001" cy="1931298"/>
          </a:xfrm>
          <a:prstGeom prst="rect">
            <a:avLst/>
          </a:prstGeom>
          <a:ln w="6350"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Klíčová aktivita 1.2 </a:t>
            </a:r>
            <a:b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Analýza sítě sociálních služeb a návrh optimalizace sítě sociálních služeb v kraji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25A93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1718B3-4CF6-45FD-8869-6E681B166F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97C2EF-4DAA-47AF-B168-62A103DE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2597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46D1B0-B4EE-4C14-BA2D-DE62E46A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3918"/>
            <a:ext cx="9144000" cy="6364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3DF23A-1D68-4033-82A1-A386ACFDE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C3BBB02-2CFF-4780-A5D1-13B43723D79D}"/>
              </a:ext>
            </a:extLst>
          </p:cNvPr>
          <p:cNvSpPr txBox="1"/>
          <p:nvPr/>
        </p:nvSpPr>
        <p:spPr>
          <a:xfrm>
            <a:off x="326776" y="1524670"/>
            <a:ext cx="878497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Cíle</a:t>
            </a:r>
          </a:p>
          <a:p>
            <a:pPr marL="742950" lvl="1" indent="-285750" algn="just">
              <a:spcAft>
                <a:spcPts val="600"/>
              </a:spcAft>
              <a:buClr>
                <a:srgbClr val="25A939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deskripce současného stavu,</a:t>
            </a:r>
          </a:p>
          <a:p>
            <a:pPr marL="742950" lvl="1" indent="-285750" algn="just">
              <a:spcAft>
                <a:spcPts val="600"/>
              </a:spcAft>
              <a:buClr>
                <a:srgbClr val="25A939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p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redikce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vývoje,</a:t>
            </a:r>
          </a:p>
          <a:p>
            <a:pPr marL="742950" lvl="1" indent="-285750" algn="just">
              <a:spcAft>
                <a:spcPts val="600"/>
              </a:spcAft>
              <a:buClr>
                <a:srgbClr val="25A939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opatření připravovaná,</a:t>
            </a:r>
          </a:p>
          <a:p>
            <a:pPr marL="742950" lvl="1" indent="-285750" algn="just">
              <a:spcAft>
                <a:spcPts val="600"/>
              </a:spcAft>
              <a:buClr>
                <a:srgbClr val="25A939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o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patření doporučená.</a:t>
            </a:r>
          </a:p>
          <a:p>
            <a:pPr lvl="1" algn="just">
              <a:spcAft>
                <a:spcPts val="600"/>
              </a:spcAft>
              <a:buClr>
                <a:srgbClr val="25A939"/>
              </a:buClr>
              <a:defRPr/>
            </a:pPr>
            <a:endParaRPr lang="cs-CZ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6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Postupy - metodologie</a:t>
            </a:r>
          </a:p>
          <a:p>
            <a:pPr marL="628650" lvl="1" indent="-171450" algn="just">
              <a:spcAft>
                <a:spcPts val="600"/>
              </a:spcAft>
              <a:buClr>
                <a:srgbClr val="25A939"/>
              </a:buClr>
              <a:buFont typeface="Arial" panose="020B0604020202020204" pitchFamily="34" charset="0"/>
              <a:buChar char="•"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rešerše a analýza dostupných sekundárních dat – desk research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,</a:t>
            </a:r>
          </a:p>
          <a:p>
            <a:pPr marL="628650" lvl="1" indent="-171450" algn="just">
              <a:spcAft>
                <a:spcPts val="600"/>
              </a:spcAft>
              <a:buClr>
                <a:srgbClr val="25A939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empirické analýzy – kvalitativní, kvantitativní,</a:t>
            </a:r>
          </a:p>
          <a:p>
            <a:pPr marL="628650" lvl="1" indent="-171450" algn="just">
              <a:spcAft>
                <a:spcPts val="600"/>
              </a:spcAft>
              <a:buClr>
                <a:srgbClr val="25A939"/>
              </a:buClr>
              <a:buFont typeface="Arial" panose="020B0604020202020204" pitchFamily="34" charset="0"/>
              <a:buChar char="•"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syntéza poznatků.</a:t>
            </a:r>
            <a:endParaRPr 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A83CC57-BFF5-4A9A-A269-B780AA0FFD2E}"/>
              </a:ext>
            </a:extLst>
          </p:cNvPr>
          <p:cNvSpPr txBox="1"/>
          <p:nvPr/>
        </p:nvSpPr>
        <p:spPr>
          <a:xfrm>
            <a:off x="3195531" y="70269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sítě sociálních služeb a návrh optimalizace sítě sociálních služeb v kraji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615499F-1B91-447A-A630-0C25CCE8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03867C8-B608-4E29-93BD-3515CF9DF206}"/>
              </a:ext>
            </a:extLst>
          </p:cNvPr>
          <p:cNvSpPr txBox="1"/>
          <p:nvPr/>
        </p:nvSpPr>
        <p:spPr>
          <a:xfrm>
            <a:off x="90736" y="914073"/>
            <a:ext cx="6462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000" b="1" cap="small" dirty="0">
                <a:solidFill>
                  <a:srgbClr val="C00000"/>
                </a:solidFill>
              </a:rPr>
              <a:t>Analytická část klíčové aktivity :</a:t>
            </a:r>
          </a:p>
        </p:txBody>
      </p:sp>
    </p:spTree>
    <p:extLst>
      <p:ext uri="{BB962C8B-B14F-4D97-AF65-F5344CB8AC3E}">
        <p14:creationId xmlns:p14="http://schemas.microsoft.com/office/powerpoint/2010/main" val="723658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193895"/>
            <a:ext cx="8856984" cy="4886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Byla stanovena operacionalizace pojmu potřebnost ve 4 rovinách, tak jak jej chápe společnost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AUGUR Consulting. Jedná se o: </a:t>
            </a:r>
          </a:p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86150" lvl="7" indent="-285750">
              <a:lnSpc>
                <a:spcPct val="114000"/>
              </a:lnSpc>
              <a:spcAft>
                <a:spcPts val="600"/>
              </a:spcAft>
              <a:buClr>
                <a:srgbClr val="1F8D2F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Úroveň zřizovatelů a zadavatelů sociálních služeb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s přesahem do politického rozhodování. </a:t>
            </a:r>
          </a:p>
          <a:p>
            <a:pPr marL="3486150" lvl="7" indent="-285750">
              <a:lnSpc>
                <a:spcPct val="114000"/>
              </a:lnSpc>
              <a:spcAft>
                <a:spcPts val="600"/>
              </a:spcAft>
              <a:buClr>
                <a:srgbClr val="1F8D2F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Proces komunitního plánování sociálních služeb.</a:t>
            </a:r>
            <a:b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86150" lvl="7" indent="-285750">
              <a:lnSpc>
                <a:spcPct val="114000"/>
              </a:lnSpc>
              <a:spcAft>
                <a:spcPts val="600"/>
              </a:spcAft>
              <a:buClr>
                <a:srgbClr val="1F8D2F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Úroveň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konkrétních uživatelů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nebo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potenciálních uživatelů sociálních služeb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86150" lvl="7" indent="-285750">
              <a:lnSpc>
                <a:spcPct val="114000"/>
              </a:lnSpc>
              <a:spcAft>
                <a:spcPts val="600"/>
              </a:spcAft>
              <a:buClr>
                <a:srgbClr val="1F8D2F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Potřeby nejsou artikulovány – jsou pouze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pociťovány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b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86150" lvl="7" indent="-285750">
              <a:lnSpc>
                <a:spcPct val="114000"/>
              </a:lnSpc>
              <a:spcAft>
                <a:spcPts val="600"/>
              </a:spcAft>
              <a:buClr>
                <a:srgbClr val="1F8D2F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Artikulované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potřeby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 sociální oblasti nejčastěji od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klientů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(uživatelů) nebo také od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poskytovatelů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sociálních služeb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b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86150" lvl="7" indent="-285750">
              <a:lnSpc>
                <a:spcPct val="114000"/>
              </a:lnSpc>
              <a:spcAft>
                <a:spcPts val="600"/>
              </a:spcAft>
              <a:buClr>
                <a:srgbClr val="1F8D2F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Komparativní podoba nahlížení na potřebnost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jednotlivých druhů sociálních služeb určitých referenčních vzorků osob z různých území.</a:t>
            </a:r>
          </a:p>
          <a:p>
            <a:pPr marL="3486150" lvl="7" indent="-285750">
              <a:lnSpc>
                <a:spcPct val="114000"/>
              </a:lnSpc>
              <a:spcAft>
                <a:spcPts val="600"/>
              </a:spcAft>
              <a:buClr>
                <a:srgbClr val="1F8D2F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Srovnání konkrétních, zdůvodnitelně stanovených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indikátorů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 datových zdrojů ČSÚ, ÚP, ÚZIS apod.), které souvisí s uspokojováním potřeb konkrétních cílových skupin osob v rámci jednotlivých území.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sítě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Zástupný symbol pro číslo snímku 1">
            <a:extLst>
              <a:ext uri="{FF2B5EF4-FFF2-40B4-BE49-F238E27FC236}">
                <a16:creationId xmlns:a16="http://schemas.microsoft.com/office/drawing/2014/main" id="{99121372-185C-4ACB-8ACE-F723DFBA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A90DFC-042B-46E9-9839-B2502E440E3A}"/>
              </a:ext>
            </a:extLst>
          </p:cNvPr>
          <p:cNvSpPr txBox="1"/>
          <p:nvPr/>
        </p:nvSpPr>
        <p:spPr>
          <a:xfrm>
            <a:off x="56419" y="821973"/>
            <a:ext cx="4697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000" b="1" cap="small" dirty="0">
                <a:solidFill>
                  <a:srgbClr val="C00000"/>
                </a:solidFill>
              </a:rPr>
              <a:t>Potřebnost služeb sociální péče: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3FCC47F9-1105-41BA-A49F-EE9B8D730EF5}"/>
              </a:ext>
            </a:extLst>
          </p:cNvPr>
          <p:cNvSpPr/>
          <p:nvPr/>
        </p:nvSpPr>
        <p:spPr bwMode="auto">
          <a:xfrm>
            <a:off x="179512" y="2007352"/>
            <a:ext cx="3024336" cy="600618"/>
          </a:xfrm>
          <a:prstGeom prst="roundRect">
            <a:avLst/>
          </a:prstGeom>
          <a:ln>
            <a:solidFill>
              <a:srgbClr val="197126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cs-CZ" sz="1500" b="1" i="0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Potřebnost </a:t>
            </a:r>
            <a:br>
              <a:rPr kumimoji="0" lang="cs-CZ" sz="1500" b="1" i="0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500" b="1" i="0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institucionálně deklarovaná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5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86AD4DC0-08AC-475F-90E4-9D2FF3874E0E}"/>
              </a:ext>
            </a:extLst>
          </p:cNvPr>
          <p:cNvSpPr/>
          <p:nvPr/>
        </p:nvSpPr>
        <p:spPr bwMode="auto">
          <a:xfrm>
            <a:off x="179512" y="3028092"/>
            <a:ext cx="3024336" cy="600618"/>
          </a:xfrm>
          <a:prstGeom prst="roundRect">
            <a:avLst/>
          </a:prstGeom>
          <a:ln>
            <a:solidFill>
              <a:srgbClr val="197126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cs-CZ" sz="1500" b="1" i="0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Potřebnost </a:t>
            </a:r>
            <a:br>
              <a:rPr kumimoji="0" lang="cs-CZ" sz="1500" b="1" i="0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500" b="1" i="0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pociťovaná – neartikulovaná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C97D8D18-D043-4EAA-9C6D-DAB69A6F775D}"/>
              </a:ext>
            </a:extLst>
          </p:cNvPr>
          <p:cNvSpPr/>
          <p:nvPr/>
        </p:nvSpPr>
        <p:spPr bwMode="auto">
          <a:xfrm>
            <a:off x="179512" y="4048832"/>
            <a:ext cx="3024336" cy="600618"/>
          </a:xfrm>
          <a:prstGeom prst="roundRect">
            <a:avLst/>
          </a:prstGeom>
          <a:ln>
            <a:solidFill>
              <a:srgbClr val="197126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cs-CZ" sz="1500" b="1" i="0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 Potřebnost </a:t>
            </a:r>
            <a:br>
              <a:rPr kumimoji="0" lang="cs-CZ" sz="1500" b="1" i="0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500" b="1" i="0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reálně artikulovaná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7DDA79F0-E3B7-4CF2-9ABC-07163599CB3C}"/>
              </a:ext>
            </a:extLst>
          </p:cNvPr>
          <p:cNvSpPr/>
          <p:nvPr/>
        </p:nvSpPr>
        <p:spPr bwMode="auto">
          <a:xfrm>
            <a:off x="179512" y="4982966"/>
            <a:ext cx="3024336" cy="867143"/>
          </a:xfrm>
          <a:prstGeom prst="roundRect">
            <a:avLst/>
          </a:prstGeom>
          <a:ln>
            <a:solidFill>
              <a:srgbClr val="197126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cs-CZ" sz="1500" b="1" i="0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d) Potřebnost </a:t>
            </a:r>
            <a:br>
              <a:rPr kumimoji="0" lang="cs-CZ" sz="1500" b="1" i="0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500" b="1" i="0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normativní – relativní, </a:t>
            </a:r>
            <a:br>
              <a:rPr kumimoji="0" lang="cs-CZ" sz="1500" b="1" i="0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500" b="1" i="0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 úrovně krajů komparativní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60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19" y="776019"/>
            <a:ext cx="8640959" cy="140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Rozmístění služeb </a:t>
            </a:r>
            <a:r>
              <a:rPr kumimoji="0" lang="pl-PL" alt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domov pro seniory</a:t>
            </a:r>
            <a:r>
              <a:rPr kumimoji="0" lang="pl-PL" alt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pl-PL" alt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domov se zvláštním režimem </a:t>
            </a:r>
            <a:r>
              <a:rPr kumimoji="0" lang="pl-PL" alt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pl-PL" alt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domov pro osoby se zdravotním postižením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roce 2020</a:t>
            </a:r>
            <a:endParaRPr kumimoji="0" lang="cs-CZ" sz="1200" b="0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sítě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ED9886-999D-4DEB-A775-1B9346DB3312}"/>
              </a:ext>
            </a:extLst>
          </p:cNvPr>
          <p:cNvSpPr txBox="1"/>
          <p:nvPr/>
        </p:nvSpPr>
        <p:spPr>
          <a:xfrm>
            <a:off x="7135574" y="4598908"/>
            <a:ext cx="1368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Domov pro seniory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6853DF0-3950-473C-A642-0CBC7DAF5077}"/>
              </a:ext>
            </a:extLst>
          </p:cNvPr>
          <p:cNvSpPr/>
          <p:nvPr/>
        </p:nvSpPr>
        <p:spPr bwMode="auto">
          <a:xfrm>
            <a:off x="6977496" y="4654995"/>
            <a:ext cx="122312" cy="14943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13FC645-24BF-4401-BF03-4221CB35AE10}"/>
              </a:ext>
            </a:extLst>
          </p:cNvPr>
          <p:cNvSpPr/>
          <p:nvPr/>
        </p:nvSpPr>
        <p:spPr bwMode="auto">
          <a:xfrm>
            <a:off x="6977496" y="4997498"/>
            <a:ext cx="122312" cy="149436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6BFBE1D-AAFF-429D-8E95-7B71206022A9}"/>
              </a:ext>
            </a:extLst>
          </p:cNvPr>
          <p:cNvSpPr/>
          <p:nvPr/>
        </p:nvSpPr>
        <p:spPr bwMode="auto">
          <a:xfrm>
            <a:off x="6968317" y="5366814"/>
            <a:ext cx="122312" cy="149436"/>
          </a:xfrm>
          <a:prstGeom prst="ellipse">
            <a:avLst/>
          </a:prstGeom>
          <a:solidFill>
            <a:srgbClr val="F891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482231C-2E66-49AA-A531-9D721C1B5A9B}"/>
              </a:ext>
            </a:extLst>
          </p:cNvPr>
          <p:cNvSpPr txBox="1"/>
          <p:nvPr/>
        </p:nvSpPr>
        <p:spPr>
          <a:xfrm>
            <a:off x="7135574" y="4974567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Domov se zvláštním režimem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B9025F8-D3DF-44A5-90D1-9356681285A1}"/>
              </a:ext>
            </a:extLst>
          </p:cNvPr>
          <p:cNvSpPr txBox="1"/>
          <p:nvPr/>
        </p:nvSpPr>
        <p:spPr>
          <a:xfrm>
            <a:off x="7125781" y="5320724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Domov pro osoby se zdravotním postižením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75F4891-E189-40E6-8DB8-5E4963DB19E2}"/>
              </a:ext>
            </a:extLst>
          </p:cNvPr>
          <p:cNvSpPr txBox="1"/>
          <p:nvPr/>
        </p:nvSpPr>
        <p:spPr>
          <a:xfrm>
            <a:off x="0" y="5320724"/>
            <a:ext cx="372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rámci transformačního procesu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organizace Domov Kamélie Křižanov,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p.o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nově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vznikla služba DOZP v roce 2020 také v obci Třešť. 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722CC2A-6F9F-4BB2-8E44-2CBDB94800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46731"/>
            <a:ext cx="6408712" cy="5364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3D27196A-7194-4946-A8A2-B5708C0B7E0E}"/>
              </a:ext>
            </a:extLst>
          </p:cNvPr>
          <p:cNvSpPr/>
          <p:nvPr/>
        </p:nvSpPr>
        <p:spPr bwMode="auto">
          <a:xfrm>
            <a:off x="6977496" y="5874604"/>
            <a:ext cx="122312" cy="149436"/>
          </a:xfrm>
          <a:prstGeom prst="ellipse">
            <a:avLst/>
          </a:prstGeom>
          <a:solidFill>
            <a:srgbClr val="D35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D01248E-37BC-407A-A073-A2827771F66D}"/>
              </a:ext>
            </a:extLst>
          </p:cNvPr>
          <p:cNvSpPr txBox="1"/>
          <p:nvPr/>
        </p:nvSpPr>
        <p:spPr>
          <a:xfrm>
            <a:off x="7126588" y="5835604"/>
            <a:ext cx="20162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Chráněné bydlení</a:t>
            </a: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BEFE1312-35A1-4C5F-99CC-D77FC346D32D}"/>
              </a:ext>
            </a:extLst>
          </p:cNvPr>
          <p:cNvCxnSpPr/>
          <p:nvPr/>
        </p:nvCxnSpPr>
        <p:spPr bwMode="auto">
          <a:xfrm flipV="1">
            <a:off x="2484189" y="4509899"/>
            <a:ext cx="1103392" cy="9923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67FD2-0028-4DC8-946E-B211A524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7060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43DF23A-1D68-4033-82A1-A386ACFDE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E6BD3E9-0D99-4A8B-8D84-7B772A352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918"/>
            <a:ext cx="9144000" cy="636494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DF9C25-0A57-470A-B8E6-FA75B709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D8E0DC5-B5B1-494F-B1FA-0DECBFC8E0B3}"/>
              </a:ext>
            </a:extLst>
          </p:cNvPr>
          <p:cNvSpPr txBox="1"/>
          <p:nvPr/>
        </p:nvSpPr>
        <p:spPr>
          <a:xfrm>
            <a:off x="3203848" y="78567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cs-CZ" sz="1600" b="1" i="0" u="none" strike="noStrike" kern="1200" cap="small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Optimalizace sítě pobytových sociálních služeb </a:t>
            </a:r>
            <a:br>
              <a:rPr kumimoji="0" lang="cs-CZ" sz="1600" b="1" i="0" u="none" strike="noStrike" kern="1200" cap="small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600" b="1" i="0" u="none" strike="noStrike" kern="1200" cap="small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Kraji Vysočina</a:t>
            </a:r>
            <a:endParaRPr lang="cs-CZ" sz="16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2">
            <a:extLst>
              <a:ext uri="{FF2B5EF4-FFF2-40B4-BE49-F238E27FC236}">
                <a16:creationId xmlns:a16="http://schemas.microsoft.com/office/drawing/2014/main" id="{74ED5712-1693-48E0-A8E5-606F9EE0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5" y="1418049"/>
            <a:ext cx="8496944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500" dirty="0">
                <a:cs typeface="Arial" panose="020B0604020202020204" pitchFamily="34" charset="0"/>
              </a:rPr>
              <a:t>Společnost AUGUR Consulting je českou agenturou, která svým klientům nabízí </a:t>
            </a:r>
            <a:r>
              <a:rPr lang="cs-CZ" sz="1500" b="1" dirty="0">
                <a:cs typeface="Arial" panose="020B0604020202020204" pitchFamily="34" charset="0"/>
              </a:rPr>
              <a:t>již</a:t>
            </a:r>
            <a:r>
              <a:rPr lang="cs-CZ" sz="1500" dirty="0">
                <a:cs typeface="Arial" panose="020B0604020202020204" pitchFamily="34" charset="0"/>
              </a:rPr>
              <a:t> </a:t>
            </a:r>
            <a:r>
              <a:rPr lang="cs-CZ" sz="1500" b="1" dirty="0">
                <a:cs typeface="Arial" panose="020B0604020202020204" pitchFamily="34" charset="0"/>
              </a:rPr>
              <a:t>24 let komplexní služby </a:t>
            </a:r>
            <a:r>
              <a:rPr lang="cs-CZ" sz="1500" dirty="0">
                <a:cs typeface="Arial" panose="020B0604020202020204" pitchFamily="34" charset="0"/>
              </a:rPr>
              <a:t>v oblastech: </a:t>
            </a:r>
          </a:p>
          <a:p>
            <a:pPr marL="1085850" lvl="1" indent="-342900" algn="just">
              <a:spcAft>
                <a:spcPts val="0"/>
              </a:spcAft>
              <a:buFont typeface="+mj-lt"/>
              <a:buAutoNum type="arabicPeriod"/>
            </a:pPr>
            <a:endParaRPr lang="cs-CZ" altLang="cs-CZ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0" algn="just">
              <a:spcAft>
                <a:spcPts val="0"/>
              </a:spcAft>
              <a:buNone/>
            </a:pPr>
            <a:endParaRPr lang="cs-CZ" altLang="cs-CZ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0" algn="just">
              <a:spcAft>
                <a:spcPts val="0"/>
              </a:spcAft>
              <a:buNone/>
            </a:pPr>
            <a:endParaRPr lang="cs-CZ" altLang="cs-CZ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0" algn="just">
              <a:spcAft>
                <a:spcPts val="0"/>
              </a:spcAft>
              <a:buNone/>
            </a:pPr>
            <a:endParaRPr lang="cs-CZ" altLang="cs-CZ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0" algn="just">
              <a:spcAft>
                <a:spcPts val="0"/>
              </a:spcAft>
              <a:buNone/>
            </a:pPr>
            <a:endParaRPr lang="cs-CZ" altLang="cs-CZ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0" algn="just">
              <a:spcAft>
                <a:spcPts val="0"/>
              </a:spcAft>
              <a:buNone/>
            </a:pPr>
            <a:endParaRPr lang="cs-CZ" altLang="cs-CZ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0" algn="just">
              <a:spcAft>
                <a:spcPts val="0"/>
              </a:spcAft>
              <a:buNone/>
            </a:pPr>
            <a:endParaRPr lang="cs-CZ" altLang="cs-CZ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0" algn="just">
              <a:spcAft>
                <a:spcPts val="0"/>
              </a:spcAft>
              <a:buNone/>
            </a:pPr>
            <a:endParaRPr lang="cs-CZ" altLang="cs-CZ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  <a:buNone/>
            </a:pPr>
            <a:br>
              <a:rPr lang="cs-CZ" sz="1500" b="1" dirty="0">
                <a:cs typeface="Arial" panose="020B0604020202020204" pitchFamily="34" charset="0"/>
              </a:rPr>
            </a:br>
            <a:r>
              <a:rPr lang="cs-CZ" sz="1500" b="1" dirty="0">
                <a:cs typeface="Arial" panose="020B0604020202020204" pitchFamily="34" charset="0"/>
              </a:rPr>
              <a:t>Mezi naše klienty se řadí:</a:t>
            </a:r>
          </a:p>
          <a:p>
            <a:pPr>
              <a:spcAft>
                <a:spcPts val="1200"/>
              </a:spcAft>
              <a:buNone/>
            </a:pPr>
            <a:r>
              <a:rPr lang="cs-CZ" sz="1500" dirty="0">
                <a:cs typeface="Arial" panose="020B0604020202020204" pitchFamily="34" charset="0"/>
              </a:rPr>
              <a:t>	</a:t>
            </a:r>
          </a:p>
          <a:p>
            <a:pPr>
              <a:spcAft>
                <a:spcPts val="1200"/>
              </a:spcAft>
              <a:buNone/>
            </a:pPr>
            <a:r>
              <a:rPr lang="cs-CZ" sz="1500" dirty="0">
                <a:cs typeface="Arial" panose="020B0604020202020204" pitchFamily="34" charset="0"/>
              </a:rPr>
              <a:t>	                	</a:t>
            </a:r>
          </a:p>
          <a:p>
            <a:pPr>
              <a:spcAft>
                <a:spcPts val="1200"/>
              </a:spcAft>
              <a:buNone/>
            </a:pPr>
            <a:r>
              <a:rPr lang="cs-CZ" sz="1500" dirty="0"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B0D5FDB-31C7-4444-996B-FA4FFB90EF9E}"/>
              </a:ext>
            </a:extLst>
          </p:cNvPr>
          <p:cNvSpPr txBox="1"/>
          <p:nvPr/>
        </p:nvSpPr>
        <p:spPr>
          <a:xfrm>
            <a:off x="90736" y="914073"/>
            <a:ext cx="6462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000" b="1" cap="small" dirty="0">
                <a:solidFill>
                  <a:srgbClr val="C00000"/>
                </a:solidFill>
              </a:rPr>
              <a:t>Představení společnosti AUGUR Consulting s.r.o.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5C5CCACC-FE3D-4B7A-BC03-F440C85BC3AD}"/>
              </a:ext>
            </a:extLst>
          </p:cNvPr>
          <p:cNvSpPr/>
          <p:nvPr/>
        </p:nvSpPr>
        <p:spPr bwMode="auto">
          <a:xfrm>
            <a:off x="827584" y="5795407"/>
            <a:ext cx="3384376" cy="360040"/>
          </a:xfrm>
          <a:prstGeom prst="roundRect">
            <a:avLst/>
          </a:prstGeom>
          <a:ln>
            <a:solidFill>
              <a:srgbClr val="1F8D2F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500" dirty="0">
                <a:cs typeface="Arial" panose="020B0604020202020204" pitchFamily="34" charset="0"/>
              </a:rPr>
              <a:t>akademické instituce a vysoké školy,</a:t>
            </a:r>
            <a:endParaRPr kumimoji="0" lang="cs-CZ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046BAF50-7865-4B28-B540-76F0E695D9ED}"/>
              </a:ext>
            </a:extLst>
          </p:cNvPr>
          <p:cNvSpPr/>
          <p:nvPr/>
        </p:nvSpPr>
        <p:spPr bwMode="auto">
          <a:xfrm>
            <a:off x="2008511" y="3052102"/>
            <a:ext cx="4968552" cy="360040"/>
          </a:xfrm>
          <a:prstGeom prst="roundRect">
            <a:avLst/>
          </a:prstGeom>
          <a:solidFill>
            <a:srgbClr val="EBEBF9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altLang="cs-CZ" sz="1500" dirty="0">
                <a:ea typeface="Calibri" panose="020F0502020204030204" pitchFamily="34" charset="0"/>
                <a:cs typeface="Arial" panose="020B0604020202020204" pitchFamily="34" charset="0"/>
              </a:rPr>
              <a:t>sociologické výzkumy,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8BB10ADC-AA9B-4B15-9D8B-618F4A0698E3}"/>
              </a:ext>
            </a:extLst>
          </p:cNvPr>
          <p:cNvSpPr/>
          <p:nvPr/>
        </p:nvSpPr>
        <p:spPr bwMode="auto">
          <a:xfrm>
            <a:off x="2008511" y="2567564"/>
            <a:ext cx="4968552" cy="360040"/>
          </a:xfrm>
          <a:prstGeom prst="roundRect">
            <a:avLst/>
          </a:prstGeom>
          <a:solidFill>
            <a:srgbClr val="EBEBF9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altLang="cs-CZ" sz="1500" dirty="0">
                <a:ea typeface="Calibri" panose="020F0502020204030204" pitchFamily="34" charset="0"/>
                <a:cs typeface="Arial" panose="020B0604020202020204" pitchFamily="34" charset="0"/>
              </a:rPr>
              <a:t>audity v sociální oblasti,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9EF4C6F9-5DF3-4982-9159-4BE57FAA5E4F}"/>
              </a:ext>
            </a:extLst>
          </p:cNvPr>
          <p:cNvSpPr/>
          <p:nvPr/>
        </p:nvSpPr>
        <p:spPr bwMode="auto">
          <a:xfrm>
            <a:off x="2015716" y="2103138"/>
            <a:ext cx="4968552" cy="360040"/>
          </a:xfrm>
          <a:prstGeom prst="roundRect">
            <a:avLst/>
          </a:prstGeom>
          <a:solidFill>
            <a:srgbClr val="EBEBF9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analýzy, výzkumy a poradenství v sociální oblasti,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8622FF0D-1876-4CB2-8AA4-1FA5C0C9A4FA}"/>
              </a:ext>
            </a:extLst>
          </p:cNvPr>
          <p:cNvSpPr/>
          <p:nvPr/>
        </p:nvSpPr>
        <p:spPr bwMode="auto">
          <a:xfrm>
            <a:off x="2008511" y="3524542"/>
            <a:ext cx="4968552" cy="360040"/>
          </a:xfrm>
          <a:prstGeom prst="roundRect">
            <a:avLst/>
          </a:prstGeom>
          <a:solidFill>
            <a:srgbClr val="EBEBF9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altLang="cs-CZ" sz="1500" dirty="0">
                <a:ea typeface="Calibri" panose="020F0502020204030204" pitchFamily="34" charset="0"/>
                <a:cs typeface="Arial" panose="020B0604020202020204" pitchFamily="34" charset="0"/>
              </a:rPr>
              <a:t>průzkumy trhu, marketingové analýzy,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FDB422FA-84A3-4B85-ADE4-5860309EA31C}"/>
              </a:ext>
            </a:extLst>
          </p:cNvPr>
          <p:cNvSpPr/>
          <p:nvPr/>
        </p:nvSpPr>
        <p:spPr bwMode="auto">
          <a:xfrm>
            <a:off x="2015716" y="4000965"/>
            <a:ext cx="4968552" cy="360040"/>
          </a:xfrm>
          <a:prstGeom prst="roundRect">
            <a:avLst/>
          </a:prstGeom>
          <a:solidFill>
            <a:srgbClr val="EBEBF9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altLang="cs-CZ" sz="1500" dirty="0">
                <a:ea typeface="Calibri" panose="020F0502020204030204" pitchFamily="34" charset="0"/>
                <a:cs typeface="Arial" panose="020B0604020202020204" pitchFamily="34" charset="0"/>
              </a:rPr>
              <a:t>informační systémy v sociální oblasti.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A9CF0A24-72BA-4CA2-B2CE-117F93DF734E}"/>
              </a:ext>
            </a:extLst>
          </p:cNvPr>
          <p:cNvSpPr/>
          <p:nvPr/>
        </p:nvSpPr>
        <p:spPr bwMode="auto">
          <a:xfrm>
            <a:off x="4571999" y="5796194"/>
            <a:ext cx="3384376" cy="360040"/>
          </a:xfrm>
          <a:prstGeom prst="roundRect">
            <a:avLst/>
          </a:prstGeom>
          <a:ln>
            <a:solidFill>
              <a:srgbClr val="1F8D2F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1500" dirty="0">
                <a:cs typeface="Arial" panose="020B0604020202020204" pitchFamily="34" charset="0"/>
              </a:rPr>
              <a:t>nadnárodní společnosti i české firmy.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1A4750AF-3407-40F0-A04F-69165DA5CBD4}"/>
              </a:ext>
            </a:extLst>
          </p:cNvPr>
          <p:cNvSpPr/>
          <p:nvPr/>
        </p:nvSpPr>
        <p:spPr bwMode="auto">
          <a:xfrm>
            <a:off x="827584" y="5310869"/>
            <a:ext cx="3384376" cy="360040"/>
          </a:xfrm>
          <a:prstGeom prst="roundRect">
            <a:avLst/>
          </a:prstGeom>
          <a:ln>
            <a:solidFill>
              <a:srgbClr val="1F8D2F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500" dirty="0">
                <a:cs typeface="Arial" panose="020B0604020202020204" pitchFamily="34" charset="0"/>
              </a:rPr>
              <a:t>statutární města,</a:t>
            </a:r>
            <a:endParaRPr kumimoji="0" lang="cs-CZ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E7741582-69CD-41D7-8A7F-0CF0A3EC4F37}"/>
              </a:ext>
            </a:extLst>
          </p:cNvPr>
          <p:cNvSpPr/>
          <p:nvPr/>
        </p:nvSpPr>
        <p:spPr bwMode="auto">
          <a:xfrm>
            <a:off x="4571999" y="5310869"/>
            <a:ext cx="3384376" cy="360040"/>
          </a:xfrm>
          <a:prstGeom prst="roundRect">
            <a:avLst/>
          </a:prstGeom>
          <a:ln>
            <a:solidFill>
              <a:srgbClr val="1F8D2F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500" dirty="0">
                <a:cs typeface="Arial" panose="020B0604020202020204" pitchFamily="34" charset="0"/>
              </a:rPr>
              <a:t>obce III. typu,</a:t>
            </a:r>
            <a:endParaRPr kumimoji="0" lang="cs-CZ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BFDB5132-0E3D-4E26-8E70-B8F1EDE23163}"/>
              </a:ext>
            </a:extLst>
          </p:cNvPr>
          <p:cNvSpPr/>
          <p:nvPr/>
        </p:nvSpPr>
        <p:spPr bwMode="auto">
          <a:xfrm>
            <a:off x="827584" y="4838429"/>
            <a:ext cx="3384376" cy="360040"/>
          </a:xfrm>
          <a:prstGeom prst="roundRect">
            <a:avLst/>
          </a:prstGeom>
          <a:ln>
            <a:solidFill>
              <a:srgbClr val="1F8D2F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500" dirty="0">
                <a:cs typeface="Arial" panose="020B0604020202020204" pitchFamily="34" charset="0"/>
              </a:rPr>
              <a:t>instituce státní správy,</a:t>
            </a:r>
            <a:endParaRPr kumimoji="0" lang="cs-CZ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2B948CDB-54AE-4DFF-AABF-668DB9CF520E}"/>
              </a:ext>
            </a:extLst>
          </p:cNvPr>
          <p:cNvSpPr/>
          <p:nvPr/>
        </p:nvSpPr>
        <p:spPr bwMode="auto">
          <a:xfrm>
            <a:off x="4561305" y="4834446"/>
            <a:ext cx="3384376" cy="360040"/>
          </a:xfrm>
          <a:prstGeom prst="roundRect">
            <a:avLst/>
          </a:prstGeom>
          <a:ln>
            <a:solidFill>
              <a:srgbClr val="1F8D2F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500" dirty="0">
                <a:cs typeface="Arial" panose="020B0604020202020204" pitchFamily="34" charset="0"/>
              </a:rPr>
              <a:t>krajská samospráva,</a:t>
            </a:r>
            <a:endParaRPr kumimoji="0" lang="cs-CZ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64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939889"/>
            <a:ext cx="8640960" cy="553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3438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Domovy pro seniory v roce 2020</a:t>
            </a:r>
            <a:br>
              <a:rPr kumimoji="0" lang="pl-PL" alt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3438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pl-PL" altLang="cs-CZ" sz="1800" b="1" i="0" u="none" strike="noStrike" kern="1200" cap="small" spc="0" normalizeH="0" baseline="0" noProof="0" dirty="0">
              <a:ln>
                <a:noFill/>
              </a:ln>
              <a:solidFill>
                <a:srgbClr val="3438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celém Kraji Vysočina je k roku 2020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registrováno celkem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 domovů pro seniory 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(celkem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1 982 lůžek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roku 2022 se předpokládá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navýšení kapacit služby domov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seniory o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126 lůžek.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Největší míra relativní normativní potřebnosti je v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ORP 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Bystřice nad Pernštejnem, ORP Světlá nad Sázavou a 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ORP Chotěboř.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 ORP Chotěboř prozatím nesídlí žádný domov pro seniory –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současnosti ve výstavbě, v provozu od roku 2021.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sítě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Obrázek 3" descr="\\qnap\Augur\_Kraje\Kraje 2018\Vysočina - Optimalizace sítě soc. služeb\_KA č. 1\B_Analyza_site_socialnich_sluzeb\mapky\Domovy pro seniory.png">
            <a:extLst>
              <a:ext uri="{FF2B5EF4-FFF2-40B4-BE49-F238E27FC236}">
                <a16:creationId xmlns:a16="http://schemas.microsoft.com/office/drawing/2014/main" id="{E3F483B3-1073-401F-A3E1-6E6211CF023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75580"/>
            <a:ext cx="6984776" cy="57497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5270290-8E55-4FBD-8922-019342AEB2A6}"/>
              </a:ext>
            </a:extLst>
          </p:cNvPr>
          <p:cNvCxnSpPr/>
          <p:nvPr/>
        </p:nvCxnSpPr>
        <p:spPr bwMode="auto">
          <a:xfrm flipV="1">
            <a:off x="4499992" y="2132856"/>
            <a:ext cx="216024" cy="29523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682B84D-AF96-4FCF-9221-9FC2CFC12D0E}"/>
              </a:ext>
            </a:extLst>
          </p:cNvPr>
          <p:cNvCxnSpPr/>
          <p:nvPr/>
        </p:nvCxnSpPr>
        <p:spPr bwMode="auto">
          <a:xfrm flipV="1">
            <a:off x="4499992" y="1916832"/>
            <a:ext cx="1656184" cy="31683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A3062A38-1F7A-413C-A383-FC130FAF6639}"/>
              </a:ext>
            </a:extLst>
          </p:cNvPr>
          <p:cNvCxnSpPr/>
          <p:nvPr/>
        </p:nvCxnSpPr>
        <p:spPr bwMode="auto">
          <a:xfrm flipV="1">
            <a:off x="4499992" y="3068960"/>
            <a:ext cx="3672408" cy="20162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FD4B55-B45A-4CD2-A105-2FEB5EA5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2576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19" y="950602"/>
            <a:ext cx="8640959" cy="56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3438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Domovy se zvláštním režimem</a:t>
            </a:r>
            <a:br>
              <a:rPr kumimoji="0" lang="pl-PL" alt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3438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pl-PL" alt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3438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roce 2020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celém Kraji Vysočina bylo k roku 2019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registrováno celkem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 domovů se zvláštním 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režimem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(celkem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996 lůžek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).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roku 2022 se předpokládá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navýšení kapacit služby domov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 zvláštním režimem o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321 lůžek.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Největší míra relativní normativní potřebnosti je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ORP Bystřice nad Pernštejnem, ORP Světlá 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nad Sázavou a ORP Chotěboř.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 ORP Světlá nad Sázavou a ORP Chotěboř prozatím nesídlí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žádný domov se zvláštním režimem.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 ORP Chotěboř je DZR v současnosti ve výstavbě, v provozu od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roku 2021.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sítě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Obrázek 4" descr="\\qnap\Augur\_Kraje\Kraje 2018\Vysočina - Optimalizace sítě soc. služeb\_KA č. 1\B_Analyza_site_socialnich_sluzeb\mapky\Domovy se zvláštním režimem.png">
            <a:extLst>
              <a:ext uri="{FF2B5EF4-FFF2-40B4-BE49-F238E27FC236}">
                <a16:creationId xmlns:a16="http://schemas.microsoft.com/office/drawing/2014/main" id="{00AA7729-B1C8-4D87-920E-B8558FE7984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67640"/>
            <a:ext cx="5866891" cy="55910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1CB4C1C-84BB-4BFC-A829-1034031E4ED4}"/>
              </a:ext>
            </a:extLst>
          </p:cNvPr>
          <p:cNvCxnSpPr/>
          <p:nvPr/>
        </p:nvCxnSpPr>
        <p:spPr bwMode="auto">
          <a:xfrm flipV="1">
            <a:off x="4644008" y="2963699"/>
            <a:ext cx="3528392" cy="21296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691D8C0-1C14-4DCC-A6DB-7D4149A43F47}"/>
              </a:ext>
            </a:extLst>
          </p:cNvPr>
          <p:cNvCxnSpPr/>
          <p:nvPr/>
        </p:nvCxnSpPr>
        <p:spPr bwMode="auto">
          <a:xfrm flipV="1">
            <a:off x="4644008" y="1916832"/>
            <a:ext cx="1512168" cy="31764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35FA41F-95EA-4ED2-9288-6AC1E667D5A6}"/>
              </a:ext>
            </a:extLst>
          </p:cNvPr>
          <p:cNvCxnSpPr/>
          <p:nvPr/>
        </p:nvCxnSpPr>
        <p:spPr bwMode="auto">
          <a:xfrm flipV="1">
            <a:off x="4644008" y="2060848"/>
            <a:ext cx="144016" cy="30324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87AD6B-5BF2-4845-BE81-3FF34F41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7839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D3887AD-355F-4420-A76B-E58CF6DA5BF3}"/>
              </a:ext>
            </a:extLst>
          </p:cNvPr>
          <p:cNvSpPr/>
          <p:nvPr/>
        </p:nvSpPr>
        <p:spPr bwMode="auto">
          <a:xfrm>
            <a:off x="2823344" y="4387748"/>
            <a:ext cx="5132000" cy="1009916"/>
          </a:xfrm>
          <a:prstGeom prst="roundRect">
            <a:avLst/>
          </a:prstGeom>
          <a:solidFill>
            <a:schemeClr val="bg1"/>
          </a:solidFill>
          <a:ln>
            <a:solidFill>
              <a:srgbClr val="1F8D2F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5378" y="1014181"/>
            <a:ext cx="8557896" cy="431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Teritoriální dosah registrovaných služeb sociální péče poskytovaných </a:t>
            </a:r>
            <a:r>
              <a:rPr kumimoji="0" lang="cs-CZ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terénní formou</a:t>
            </a: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Pobytové služby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sociální péče jsou v rámci Kraje Vysočina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rozvrstveny relativně rovnoměrně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působí téměř ve všech ORP Kraje Vysočina. </a:t>
            </a:r>
          </a:p>
          <a:p>
            <a:pPr marL="342900" marR="0" lvl="0" indent="-34290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Terénní služby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sociální péče jsou ve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vyšší míře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centralizovány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především v rámci území katastrů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obcí III. typu a statutárního města Jihlava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 řady obcí I. typu nebyla na základě empirických aktivit zjištěna působnost žádné služby sociální péče poskytované terénní formou – jedná se 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tzv. bílá místa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b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lang="cs-CZ" sz="1400" dirty="0">
                <a:solidFill>
                  <a:srgbClr val="000000"/>
                </a:solidFill>
              </a:rPr>
              <a:t>			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Bylo zjištěno, že v Kraji Vysočina u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cca 49 obcí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není jistá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jejich geografická příslušnost k některé z pečovatelských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služeb působících v regionu</a:t>
            </a:r>
            <a:r>
              <a:rPr lang="cs-CZ" sz="1400" b="1" dirty="0">
                <a:solidFill>
                  <a:srgbClr val="000000"/>
                </a:solidFill>
              </a:rPr>
              <a:t>.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1506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sítě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42E6DA60-D13E-4559-84BE-D7211FA2745F}"/>
              </a:ext>
            </a:extLst>
          </p:cNvPr>
          <p:cNvSpPr/>
          <p:nvPr/>
        </p:nvSpPr>
        <p:spPr bwMode="auto">
          <a:xfrm>
            <a:off x="1188656" y="4593495"/>
            <a:ext cx="1060687" cy="598421"/>
          </a:xfrm>
          <a:prstGeom prst="rightArrow">
            <a:avLst/>
          </a:prstGeom>
          <a:solidFill>
            <a:srgbClr val="1F8D2F"/>
          </a:solidFill>
          <a:ln>
            <a:solidFill>
              <a:srgbClr val="343878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3189506-BF53-4886-AE14-F59856D3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3901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9" y="952187"/>
            <a:ext cx="8640959" cy="4399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Projekce obyvatelstva v Kraji Vysočina do roku </a:t>
            </a:r>
            <a:r>
              <a:rPr kumimoji="0" 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2050 </a:t>
            </a:r>
            <a:r>
              <a:rPr kumimoji="0" 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dle ČSÚ  </a:t>
            </a:r>
            <a:r>
              <a:rPr kumimoji="0" 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roce 2019 žilo v Kraji Vysočina téměř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510 000 obyvatel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roce 2050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 dle projekce žít na Vysočině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pouze cca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467 000 obyvatel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Pokles počtu obyvatel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Vysočině bude patřit k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nejvyšším v mezikrajském srovnání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(podobný úbytek se očekává v Karlovarském a Ústeckém kraji a většině moravských krajů).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Přirozený přírůstek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 v Kraji Vysočina dosahovat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záporných hodnot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přičemž u výše úbytku by se měla projevovat rostoucí tendence.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Porostou počty zemřelých osob,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zatímco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živě narozených bude ubývat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Saldo migrace by mělo být záporné do začátku 20. let a v dalším období by mělo přejít do kladných hodnot.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Přesto migrace dokáže celkový úbytek obyvatel kraje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pouze zmírnit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5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Zastoupení obyvatel mladších 15 let se sníží ve sledovaném období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 15,4 % na 14,2 %.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sítě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Grafický objekt 4" descr="Uživatelé">
            <a:extLst>
              <a:ext uri="{FF2B5EF4-FFF2-40B4-BE49-F238E27FC236}">
                <a16:creationId xmlns:a16="http://schemas.microsoft.com/office/drawing/2014/main" id="{51D2439B-5186-416A-84C4-0E1566E5B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1656" y="2276872"/>
            <a:ext cx="4802832" cy="480283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F2A73A-04E2-48A2-84B5-03451371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7705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9" y="912274"/>
            <a:ext cx="8496943" cy="424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Projekce obyvatelstva: Vysočina se bude vylidňovat a stárnout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Podíl osob v produktivním věku (15–64 let)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 měl klesnout z 64,4 % v roce 2019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54,1 %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roce 2050 z celkového počtu obyvatel Kraje Vysočina.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Podíl nejstarších obyvatel (ve věku 65 a více let)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 na Vysočině mezi regiony České republiky po Zlínském kraji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druhý nejvyšší (31,7 % oproti 20,1 % v roce 2019).</a:t>
            </a:r>
            <a:endParaRPr kumimoji="0" lang="cs-CZ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základě vývoje věkového složení populace se bude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index stáří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(počet osob ve věku 65 a více let na 100 dětí do 15 let) ve všech krajích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prudce zvyšovat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(161–236 seniorů na 100 dětí v roce 2050).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257300" marR="0" lvl="2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horizontu projekce by se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index stáří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Vysočině měl ze 130 seniorů na 100 dětí v roce 2019 zvýšit na hodnotu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224 v roce 2050.</a:t>
            </a:r>
          </a:p>
          <a:p>
            <a:pPr marL="1257300" marR="0" lvl="2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Naděje dožití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vzroste do roku 2070 v Kraji Vysočina u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mužů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ze 77 let v roce 2019 na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85 let </a:t>
            </a:r>
            <a:b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u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žen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z 83 let na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89 let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			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sítě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Grafický objekt 6" descr="Muž s hůlkou">
            <a:extLst>
              <a:ext uri="{FF2B5EF4-FFF2-40B4-BE49-F238E27FC236}">
                <a16:creationId xmlns:a16="http://schemas.microsoft.com/office/drawing/2014/main" id="{40E9F16C-34CF-4B14-BF4B-1D02706E2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9385" y="3039035"/>
            <a:ext cx="2699089" cy="2699089"/>
          </a:xfrm>
          <a:prstGeom prst="rect">
            <a:avLst/>
          </a:prstGeom>
        </p:spPr>
      </p:pic>
      <p:pic>
        <p:nvPicPr>
          <p:cNvPr id="11" name="Grafický objekt 10" descr="Žena s hůlkou">
            <a:extLst>
              <a:ext uri="{FF2B5EF4-FFF2-40B4-BE49-F238E27FC236}">
                <a16:creationId xmlns:a16="http://schemas.microsoft.com/office/drawing/2014/main" id="{A406FA54-198F-4F34-A6F3-80D4ED16F7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2040" y="2931266"/>
            <a:ext cx="3306647" cy="3306647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4D5C96-45F1-4B4C-8AF1-80587C50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17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19" y="825517"/>
            <a:ext cx="8640959" cy="542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Deskripce kapacit služeb sociální péče poskytované pobytovou formou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návaznosti na tento stav obyvatelstva jsou kapacity služeb sociální péče v roce 2020 nastaveny:</a:t>
            </a: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lang="cs-CZ" sz="400" dirty="0">
              <a:solidFill>
                <a:srgbClr val="000000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lang="cs-CZ" sz="400" dirty="0">
              <a:solidFill>
                <a:srgbClr val="000000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základě demografické projekce ČSÚ bude v roce 2050 žít na Vysočině pouze 466 997 obyvatel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z toho ve věku 0–14 let celkem 66 205 osob, v produktivním věku celkem 252 858 osob 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 věku nad 65 let celkem 147 934 osob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sítě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C65126C6-6670-4832-8D93-D874DE11E722}"/>
              </a:ext>
            </a:extLst>
          </p:cNvPr>
          <p:cNvSpPr/>
          <p:nvPr/>
        </p:nvSpPr>
        <p:spPr bwMode="auto">
          <a:xfrm>
            <a:off x="251519" y="2492896"/>
            <a:ext cx="1394809" cy="1086055"/>
          </a:xfrm>
          <a:prstGeom prst="ellipse">
            <a:avLst/>
          </a:prstGeom>
          <a:solidFill>
            <a:srgbClr val="218B3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Domovy pro seniory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AEE91C3-5ACB-4093-89E1-3A741CBBC14A}"/>
              </a:ext>
            </a:extLst>
          </p:cNvPr>
          <p:cNvSpPr/>
          <p:nvPr/>
        </p:nvSpPr>
        <p:spPr bwMode="auto">
          <a:xfrm>
            <a:off x="1301921" y="2275680"/>
            <a:ext cx="995328" cy="755597"/>
          </a:xfrm>
          <a:prstGeom prst="ellipse">
            <a:avLst/>
          </a:prstGeom>
          <a:solidFill>
            <a:srgbClr val="E3F3D1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1 982 lůžek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01A7B947-B809-44CC-9ADC-A33FBE07CD20}"/>
              </a:ext>
            </a:extLst>
          </p:cNvPr>
          <p:cNvSpPr/>
          <p:nvPr/>
        </p:nvSpPr>
        <p:spPr bwMode="auto">
          <a:xfrm>
            <a:off x="3614424" y="2146892"/>
            <a:ext cx="1895027" cy="1106461"/>
          </a:xfrm>
          <a:prstGeom prst="ellipse">
            <a:avLst/>
          </a:prstGeom>
          <a:solidFill>
            <a:srgbClr val="0070C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Domovy se zvláštním režimem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8A871777-3DEF-4537-A954-7E6EC141685F}"/>
              </a:ext>
            </a:extLst>
          </p:cNvPr>
          <p:cNvSpPr/>
          <p:nvPr/>
        </p:nvSpPr>
        <p:spPr bwMode="auto">
          <a:xfrm>
            <a:off x="2891419" y="2274740"/>
            <a:ext cx="1001415" cy="776892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982 lůžek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A74B2438-78AA-45B7-AF08-8EE92CD64860}"/>
              </a:ext>
            </a:extLst>
          </p:cNvPr>
          <p:cNvSpPr/>
          <p:nvPr/>
        </p:nvSpPr>
        <p:spPr bwMode="auto">
          <a:xfrm>
            <a:off x="5173454" y="2429637"/>
            <a:ext cx="970871" cy="1219050"/>
          </a:xfrm>
          <a:prstGeom prst="ellipse">
            <a:avLst/>
          </a:prstGeom>
          <a:solidFill>
            <a:srgbClr val="00B0F0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+ 111 lůžek mimo KSSS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9EDA6C78-F5EB-4490-866D-9A4814584B28}"/>
              </a:ext>
            </a:extLst>
          </p:cNvPr>
          <p:cNvSpPr/>
          <p:nvPr/>
        </p:nvSpPr>
        <p:spPr bwMode="auto">
          <a:xfrm>
            <a:off x="6461045" y="2194555"/>
            <a:ext cx="1998102" cy="1445768"/>
          </a:xfrm>
          <a:prstGeom prst="ellipse">
            <a:avLst/>
          </a:prstGeom>
          <a:solidFill>
            <a:srgbClr val="218B30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Domovy pro osoby se zdrav. postižením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4342095B-12A4-42ED-905E-A89D1EAD8514}"/>
              </a:ext>
            </a:extLst>
          </p:cNvPr>
          <p:cNvSpPr/>
          <p:nvPr/>
        </p:nvSpPr>
        <p:spPr bwMode="auto">
          <a:xfrm>
            <a:off x="7977747" y="2581328"/>
            <a:ext cx="893872" cy="856182"/>
          </a:xfrm>
          <a:prstGeom prst="ellipse">
            <a:avLst/>
          </a:prstGeom>
          <a:solidFill>
            <a:srgbClr val="E3F3D1">
              <a:alpha val="8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555 lůžek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8F8EEC45-DDAC-4032-A2C8-5E173CEF2C32}"/>
              </a:ext>
            </a:extLst>
          </p:cNvPr>
          <p:cNvSpPr/>
          <p:nvPr/>
        </p:nvSpPr>
        <p:spPr bwMode="auto">
          <a:xfrm>
            <a:off x="941689" y="3574154"/>
            <a:ext cx="1665484" cy="939355"/>
          </a:xfrm>
          <a:prstGeom prst="ellipse">
            <a:avLst/>
          </a:prstGeom>
          <a:solidFill>
            <a:srgbClr val="0070C0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Chráněná bydlení</a:t>
            </a: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66E6460F-E669-47FC-8242-CF7047E0AFB6}"/>
              </a:ext>
            </a:extLst>
          </p:cNvPr>
          <p:cNvSpPr/>
          <p:nvPr/>
        </p:nvSpPr>
        <p:spPr bwMode="auto">
          <a:xfrm>
            <a:off x="582015" y="4176192"/>
            <a:ext cx="1019141" cy="704456"/>
          </a:xfrm>
          <a:prstGeom prst="ellipse">
            <a:avLst/>
          </a:prstGeom>
          <a:solidFill>
            <a:srgbClr val="00B0F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208 lůžek</a:t>
            </a: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D609C22A-AAF0-4EB7-8A94-5A9AEA83D9FE}"/>
              </a:ext>
            </a:extLst>
          </p:cNvPr>
          <p:cNvSpPr/>
          <p:nvPr/>
        </p:nvSpPr>
        <p:spPr bwMode="auto">
          <a:xfrm>
            <a:off x="6111622" y="3894155"/>
            <a:ext cx="2034342" cy="871691"/>
          </a:xfrm>
          <a:prstGeom prst="ellipse">
            <a:avLst/>
          </a:prstGeom>
          <a:solidFill>
            <a:srgbClr val="0070C0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Odlehčovací služby</a:t>
            </a: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1AFF14D4-7BEA-4722-8330-9DBF60D20931}"/>
              </a:ext>
            </a:extLst>
          </p:cNvPr>
          <p:cNvSpPr/>
          <p:nvPr/>
        </p:nvSpPr>
        <p:spPr bwMode="auto">
          <a:xfrm>
            <a:off x="5598161" y="4204676"/>
            <a:ext cx="905105" cy="776892"/>
          </a:xfrm>
          <a:prstGeom prst="ellipse">
            <a:avLst/>
          </a:prstGeom>
          <a:solidFill>
            <a:srgbClr val="00B0F0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53 lůžek</a:t>
            </a: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44CDAB49-221F-42AD-865A-918FFCFBC90A}"/>
              </a:ext>
            </a:extLst>
          </p:cNvPr>
          <p:cNvSpPr/>
          <p:nvPr/>
        </p:nvSpPr>
        <p:spPr bwMode="auto">
          <a:xfrm>
            <a:off x="7851398" y="3727766"/>
            <a:ext cx="970871" cy="1219050"/>
          </a:xfrm>
          <a:prstGeom prst="ellipse">
            <a:avLst/>
          </a:prstGeom>
          <a:solidFill>
            <a:srgbClr val="00B0F0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+ 14 lůžek mimo KSSS</a:t>
            </a:r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1AC6A2E5-8990-4AED-8227-89E59B63E78F}"/>
              </a:ext>
            </a:extLst>
          </p:cNvPr>
          <p:cNvSpPr/>
          <p:nvPr/>
        </p:nvSpPr>
        <p:spPr bwMode="auto">
          <a:xfrm>
            <a:off x="2891419" y="3427454"/>
            <a:ext cx="1895027" cy="1086055"/>
          </a:xfrm>
          <a:prstGeom prst="ellipse">
            <a:avLst/>
          </a:prstGeom>
          <a:solidFill>
            <a:srgbClr val="218B30">
              <a:alpha val="5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Týdenní stacionáře</a:t>
            </a: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9B7E95C1-8C99-416C-A49D-A928F91E903A}"/>
              </a:ext>
            </a:extLst>
          </p:cNvPr>
          <p:cNvSpPr/>
          <p:nvPr/>
        </p:nvSpPr>
        <p:spPr bwMode="auto">
          <a:xfrm>
            <a:off x="3094845" y="4249667"/>
            <a:ext cx="944186" cy="630981"/>
          </a:xfrm>
          <a:prstGeom prst="ellipse">
            <a:avLst/>
          </a:prstGeom>
          <a:solidFill>
            <a:srgbClr val="E3F3D1">
              <a:alpha val="6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40 lůžek</a:t>
            </a: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597E9141-99D0-49E8-9E85-FF4727971167}"/>
              </a:ext>
            </a:extLst>
          </p:cNvPr>
          <p:cNvSpPr/>
          <p:nvPr/>
        </p:nvSpPr>
        <p:spPr bwMode="auto">
          <a:xfrm>
            <a:off x="4364418" y="3775603"/>
            <a:ext cx="970871" cy="1282234"/>
          </a:xfrm>
          <a:prstGeom prst="ellipse">
            <a:avLst/>
          </a:prstGeom>
          <a:solidFill>
            <a:srgbClr val="E3F3D1">
              <a:alpha val="8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+ 18 lůžek mimo KSSS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6378DC-E237-4E7F-8511-9FAC225F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4560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4211" y="903911"/>
            <a:ext cx="8516261" cy="521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Zhodnocení kapacit služeb sociální péče poskytované pobytovou formou v závislosti na projekci obyvatelstva</a:t>
            </a: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návaznosti na předpokládané počty seniorů v roce 2050 by měly být kapacity služeb sociální péče nastaveny orientačně na:</a:t>
            </a: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cs-CZ" sz="1200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cs-CZ" sz="1200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cs-CZ" sz="1200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cs-CZ" sz="1200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tabLst/>
              <a:defRPr/>
            </a:pPr>
            <a:br>
              <a:rPr lang="cs-CZ" sz="1200" dirty="0">
                <a:solidFill>
                  <a:srgbClr val="000000"/>
                </a:solidFill>
              </a:rPr>
            </a:b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6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/>
            </a:pPr>
            <a:r>
              <a:rPr lang="cs-CZ" sz="1400" b="1" dirty="0">
                <a:solidFill>
                  <a:srgbClr val="000000"/>
                </a:solidFill>
              </a:rPr>
              <a:t>Navýšení počtu seniorů </a:t>
            </a:r>
            <a:r>
              <a:rPr lang="cs-CZ" sz="1400" dirty="0">
                <a:solidFill>
                  <a:srgbClr val="000000"/>
                </a:solidFill>
              </a:rPr>
              <a:t>oproti roku 2019 v roce 2050 </a:t>
            </a:r>
            <a:r>
              <a:rPr lang="cs-CZ" sz="1400" b="1" dirty="0">
                <a:solidFill>
                  <a:srgbClr val="000000"/>
                </a:solidFill>
              </a:rPr>
              <a:t>o 44,3 % -&gt; </a:t>
            </a:r>
            <a:r>
              <a:rPr lang="cs-CZ" sz="1400" dirty="0">
                <a:solidFill>
                  <a:srgbClr val="000000"/>
                </a:solidFill>
              </a:rPr>
              <a:t>navyšování </a:t>
            </a:r>
            <a:r>
              <a:rPr lang="cs-CZ" sz="1400" b="1" dirty="0">
                <a:solidFill>
                  <a:srgbClr val="C00000"/>
                </a:solidFill>
              </a:rPr>
              <a:t>kapacit v domovech pro seniory a domovech se zvláštním režimem</a:t>
            </a:r>
            <a:r>
              <a:rPr lang="cs-CZ" sz="1400" dirty="0">
                <a:solidFill>
                  <a:srgbClr val="000000"/>
                </a:solidFill>
              </a:rPr>
              <a:t>. </a:t>
            </a:r>
          </a:p>
          <a:p>
            <a:pPr marL="342900" lvl="0" indent="-342900" algn="just">
              <a:lnSpc>
                <a:spcPct val="114000"/>
              </a:lnSpc>
              <a:spcAft>
                <a:spcPts val="6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solidFill>
                  <a:srgbClr val="000000"/>
                </a:solidFill>
              </a:rPr>
              <a:t>Nárůst kapacit bude potřebný také pro </a:t>
            </a:r>
            <a:r>
              <a:rPr lang="cs-CZ" sz="1400" b="1" dirty="0">
                <a:solidFill>
                  <a:srgbClr val="C00000"/>
                </a:solidFill>
              </a:rPr>
              <a:t>krizová lůžka</a:t>
            </a:r>
            <a:r>
              <a:rPr lang="cs-CZ" sz="1400" dirty="0">
                <a:solidFill>
                  <a:srgbClr val="000000"/>
                </a:solidFill>
              </a:rPr>
              <a:t>.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sítě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194B95B7-C80D-401A-B474-6DE0E17AEC72}"/>
              </a:ext>
            </a:extLst>
          </p:cNvPr>
          <p:cNvSpPr/>
          <p:nvPr/>
        </p:nvSpPr>
        <p:spPr bwMode="auto">
          <a:xfrm>
            <a:off x="1559539" y="2636912"/>
            <a:ext cx="1394809" cy="1086055"/>
          </a:xfrm>
          <a:prstGeom prst="ellipse">
            <a:avLst/>
          </a:prstGeom>
          <a:solidFill>
            <a:srgbClr val="218B3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Domovy pro seniory</a:t>
            </a: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3A549A0F-19B8-410F-BC76-D8743396BC8A}"/>
              </a:ext>
            </a:extLst>
          </p:cNvPr>
          <p:cNvSpPr/>
          <p:nvPr/>
        </p:nvSpPr>
        <p:spPr bwMode="auto">
          <a:xfrm>
            <a:off x="5808011" y="2675038"/>
            <a:ext cx="1895027" cy="1106461"/>
          </a:xfrm>
          <a:prstGeom prst="ellipse">
            <a:avLst/>
          </a:prstGeom>
          <a:solidFill>
            <a:srgbClr val="0070C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Domovy se zvláštním režimem</a:t>
            </a: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D84E72DF-259F-4F87-80F7-A8993591A2A9}"/>
              </a:ext>
            </a:extLst>
          </p:cNvPr>
          <p:cNvSpPr/>
          <p:nvPr/>
        </p:nvSpPr>
        <p:spPr bwMode="auto">
          <a:xfrm>
            <a:off x="374451" y="3901675"/>
            <a:ext cx="1602383" cy="755597"/>
          </a:xfrm>
          <a:prstGeom prst="ellipse">
            <a:avLst/>
          </a:prstGeom>
          <a:solidFill>
            <a:srgbClr val="E3F3D1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rok 2020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1 982 lůžek</a:t>
            </a: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038B4447-DD37-45D0-A543-29B2A04C1C51}"/>
              </a:ext>
            </a:extLst>
          </p:cNvPr>
          <p:cNvSpPr/>
          <p:nvPr/>
        </p:nvSpPr>
        <p:spPr bwMode="auto">
          <a:xfrm>
            <a:off x="2692524" y="3928521"/>
            <a:ext cx="1602383" cy="755597"/>
          </a:xfrm>
          <a:prstGeom prst="ellipse">
            <a:avLst/>
          </a:prstGeom>
          <a:solidFill>
            <a:srgbClr val="E3F3D1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rok 2050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2 860 lůžek</a:t>
            </a:r>
          </a:p>
        </p:txBody>
      </p:sp>
      <p:sp>
        <p:nvSpPr>
          <p:cNvPr id="46" name="Šipka: doprava 45">
            <a:extLst>
              <a:ext uri="{FF2B5EF4-FFF2-40B4-BE49-F238E27FC236}">
                <a16:creationId xmlns:a16="http://schemas.microsoft.com/office/drawing/2014/main" id="{2082ECCB-D075-4A0B-A749-09ED441DDD75}"/>
              </a:ext>
            </a:extLst>
          </p:cNvPr>
          <p:cNvSpPr/>
          <p:nvPr/>
        </p:nvSpPr>
        <p:spPr bwMode="auto">
          <a:xfrm>
            <a:off x="2123148" y="4098232"/>
            <a:ext cx="468750" cy="326192"/>
          </a:xfrm>
          <a:prstGeom prst="rightArrow">
            <a:avLst/>
          </a:prstGeom>
          <a:solidFill>
            <a:srgbClr val="218B30"/>
          </a:solidFill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02AE7337-6890-459F-805F-B12D256121A1}"/>
              </a:ext>
            </a:extLst>
          </p:cNvPr>
          <p:cNvSpPr/>
          <p:nvPr/>
        </p:nvSpPr>
        <p:spPr bwMode="auto">
          <a:xfrm>
            <a:off x="4799899" y="3953852"/>
            <a:ext cx="1562334" cy="776892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rok 2020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996 lůžek</a:t>
            </a:r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id="{D3DDB4CA-1A28-4541-B661-E8ED77618EBC}"/>
              </a:ext>
            </a:extLst>
          </p:cNvPr>
          <p:cNvSpPr/>
          <p:nvPr/>
        </p:nvSpPr>
        <p:spPr bwMode="auto">
          <a:xfrm>
            <a:off x="7132697" y="3953852"/>
            <a:ext cx="1562334" cy="776892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rok 2050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1 437 lůžek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CCB039-8714-45F1-BC78-C0072FB3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26</a:t>
            </a:fld>
            <a:endParaRPr lang="cs-CZ" alt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EC5C4A19-6F39-4245-A053-5D91809742C3}"/>
              </a:ext>
            </a:extLst>
          </p:cNvPr>
          <p:cNvSpPr/>
          <p:nvPr/>
        </p:nvSpPr>
        <p:spPr bwMode="auto">
          <a:xfrm>
            <a:off x="6513090" y="4098232"/>
            <a:ext cx="468750" cy="326192"/>
          </a:xfrm>
          <a:prstGeom prst="rightArrow">
            <a:avLst/>
          </a:prstGeom>
          <a:solidFill>
            <a:srgbClr val="218B30"/>
          </a:solidFill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169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A5260C-B247-41B8-8F7E-1C61FA6EF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10" y="2238240"/>
            <a:ext cx="6331033" cy="3889309"/>
          </a:xfrm>
          <a:prstGeom prst="rect">
            <a:avLst/>
          </a:prstGeom>
          <a:ln w="127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4211" y="903911"/>
            <a:ext cx="8797055" cy="12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b="1" i="0" u="none" strike="noStrike" kern="1200" cap="small" spc="0" normalizeH="0" baseline="0" noProof="0" dirty="0">
                <a:ln>
                  <a:noFill/>
                </a:ln>
                <a:solidFill>
                  <a:srgbClr val="3438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Lidí s demencemi bude průběžně přibývat</a:t>
            </a: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Podle České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alzheimerovské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společnosti lze předpokládat, že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hranici 200 tisíc lidí s tímto onemocněním dosáhne populace ČR v roce 2023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sítě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083F5BF-8C24-45DB-8C37-75DDEE74D133}"/>
              </a:ext>
            </a:extLst>
          </p:cNvPr>
          <p:cNvSpPr txBox="1"/>
          <p:nvPr/>
        </p:nvSpPr>
        <p:spPr>
          <a:xfrm>
            <a:off x="1763688" y="2348880"/>
            <a:ext cx="2408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Predikce vývoje počtu </a:t>
            </a:r>
            <a:b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lidí s demencí v ČR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D3C3E40-4763-4F3A-937B-1C8B74368F10}"/>
              </a:ext>
            </a:extLst>
          </p:cNvPr>
          <p:cNvSpPr txBox="1"/>
          <p:nvPr/>
        </p:nvSpPr>
        <p:spPr>
          <a:xfrm>
            <a:off x="7674510" y="5594232"/>
            <a:ext cx="101574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ČSLA. 2016. Zpráva o stavu demence.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E9AFE8-BE45-4EB5-B642-168F89D5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50126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19" y="837377"/>
            <a:ext cx="8640959" cy="5434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3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SWOT ANALÝZA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sítě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939159F0-471D-43E8-B948-6F009B168C4C}"/>
              </a:ext>
            </a:extLst>
          </p:cNvPr>
          <p:cNvSpPr/>
          <p:nvPr/>
        </p:nvSpPr>
        <p:spPr bwMode="auto">
          <a:xfrm>
            <a:off x="3414324" y="2781983"/>
            <a:ext cx="2384648" cy="1898136"/>
          </a:xfrm>
          <a:prstGeom prst="ellipse">
            <a:avLst/>
          </a:prstGeom>
          <a:solidFill>
            <a:srgbClr val="218B3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SILNÉ STRÁNKY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(vnitřní prostředí)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E6A4E8A-AF29-4FEE-A051-F4DD9E9B887E}"/>
              </a:ext>
            </a:extLst>
          </p:cNvPr>
          <p:cNvSpPr/>
          <p:nvPr/>
        </p:nvSpPr>
        <p:spPr bwMode="auto">
          <a:xfrm>
            <a:off x="6180384" y="1813639"/>
            <a:ext cx="2304256" cy="776673"/>
          </a:xfrm>
          <a:prstGeom prst="roundRect">
            <a:avLst/>
          </a:prstGeom>
          <a:ln>
            <a:solidFill>
              <a:srgbClr val="218B3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Pravidelné financování a dofinancování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sociálních služeb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973AC201-5A33-4021-84F8-D41EF9BAADEE}"/>
              </a:ext>
            </a:extLst>
          </p:cNvPr>
          <p:cNvSpPr/>
          <p:nvPr/>
        </p:nvSpPr>
        <p:spPr bwMode="auto">
          <a:xfrm>
            <a:off x="3635897" y="1193984"/>
            <a:ext cx="2016224" cy="759415"/>
          </a:xfrm>
          <a:prstGeom prst="roundRect">
            <a:avLst/>
          </a:prstGeom>
          <a:ln>
            <a:solidFill>
              <a:srgbClr val="218B3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Stabilní síť sociálních služeb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FC198BDA-4AEC-4E48-AF78-21BA50E85FF1}"/>
              </a:ext>
            </a:extLst>
          </p:cNvPr>
          <p:cNvSpPr/>
          <p:nvPr/>
        </p:nvSpPr>
        <p:spPr bwMode="auto">
          <a:xfrm>
            <a:off x="1527732" y="5266345"/>
            <a:ext cx="3714888" cy="827090"/>
          </a:xfrm>
          <a:prstGeom prst="roundRect">
            <a:avLst/>
          </a:prstGeom>
          <a:ln>
            <a:solidFill>
              <a:srgbClr val="218B3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Nabídka odborného sociálního poradenství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 různé skupiny uživatelů, existence poboček v rámci celého kraje</a:t>
            </a: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1115C74C-3009-4CE5-87DE-484537EC1CE2}"/>
              </a:ext>
            </a:extLst>
          </p:cNvPr>
          <p:cNvSpPr/>
          <p:nvPr/>
        </p:nvSpPr>
        <p:spPr bwMode="auto">
          <a:xfrm>
            <a:off x="6689006" y="3051864"/>
            <a:ext cx="2333574" cy="1035545"/>
          </a:xfrm>
          <a:prstGeom prst="roundRect">
            <a:avLst/>
          </a:prstGeom>
          <a:ln>
            <a:solidFill>
              <a:srgbClr val="218B3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Vysoká využitelnost kapacit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služeb sociální péče poskytovaných pobytovou formou</a:t>
            </a: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22564722-4DBF-45A0-B16F-F8985E34296B}"/>
              </a:ext>
            </a:extLst>
          </p:cNvPr>
          <p:cNvSpPr/>
          <p:nvPr/>
        </p:nvSpPr>
        <p:spPr bwMode="auto">
          <a:xfrm>
            <a:off x="601814" y="1639633"/>
            <a:ext cx="2491611" cy="1726392"/>
          </a:xfrm>
          <a:prstGeom prst="roundRect">
            <a:avLst/>
          </a:prstGeom>
          <a:ln>
            <a:solidFill>
              <a:srgbClr val="218B3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Zaměření některých pobytových zařízení na specifické cílové skupiny klientů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Huntingtonova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choroba, závislost na alkoholu, agresivní a závažné projevy chování) </a:t>
            </a:r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887471B4-6692-495A-9888-0D51AC71E286}"/>
              </a:ext>
            </a:extLst>
          </p:cNvPr>
          <p:cNvSpPr/>
          <p:nvPr/>
        </p:nvSpPr>
        <p:spPr bwMode="auto">
          <a:xfrm>
            <a:off x="139641" y="3757705"/>
            <a:ext cx="2384649" cy="818034"/>
          </a:xfrm>
          <a:prstGeom prst="roundRect">
            <a:avLst/>
          </a:prstGeom>
          <a:ln>
            <a:solidFill>
              <a:srgbClr val="218B3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Pořádání vzdělávacích akcí pro cílovou skupinu neformálních pečovatelů</a:t>
            </a: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2FBA5641-B9C3-4BD9-8634-EA1C95F5C3CB}"/>
              </a:ext>
            </a:extLst>
          </p:cNvPr>
          <p:cNvSpPr/>
          <p:nvPr/>
        </p:nvSpPr>
        <p:spPr bwMode="auto">
          <a:xfrm>
            <a:off x="6234839" y="4918532"/>
            <a:ext cx="2520280" cy="822383"/>
          </a:xfrm>
          <a:prstGeom prst="roundRect">
            <a:avLst/>
          </a:prstGeom>
          <a:ln>
            <a:solidFill>
              <a:srgbClr val="218B3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Zapojení organizací do národních i nadnárodních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dotačních programů</a:t>
            </a:r>
          </a:p>
        </p:txBody>
      </p:sp>
      <p:sp>
        <p:nvSpPr>
          <p:cNvPr id="46" name="Šipka: doprava 45">
            <a:extLst>
              <a:ext uri="{FF2B5EF4-FFF2-40B4-BE49-F238E27FC236}">
                <a16:creationId xmlns:a16="http://schemas.microsoft.com/office/drawing/2014/main" id="{C39C923E-33AA-42E6-B618-154B1A6BB31C}"/>
              </a:ext>
            </a:extLst>
          </p:cNvPr>
          <p:cNvSpPr/>
          <p:nvPr/>
        </p:nvSpPr>
        <p:spPr bwMode="auto">
          <a:xfrm>
            <a:off x="5950135" y="3443728"/>
            <a:ext cx="569409" cy="415307"/>
          </a:xfrm>
          <a:prstGeom prst="rightArrow">
            <a:avLst/>
          </a:prstGeom>
          <a:solidFill>
            <a:srgbClr val="218B30"/>
          </a:solidFill>
          <a:ln w="127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Šipka: doprava 47">
            <a:extLst>
              <a:ext uri="{FF2B5EF4-FFF2-40B4-BE49-F238E27FC236}">
                <a16:creationId xmlns:a16="http://schemas.microsoft.com/office/drawing/2014/main" id="{85098600-13AB-4B55-90F8-34E3DBDA2DA8}"/>
              </a:ext>
            </a:extLst>
          </p:cNvPr>
          <p:cNvSpPr/>
          <p:nvPr/>
        </p:nvSpPr>
        <p:spPr bwMode="auto">
          <a:xfrm rot="7551486">
            <a:off x="3313528" y="4692683"/>
            <a:ext cx="569409" cy="415307"/>
          </a:xfrm>
          <a:prstGeom prst="rightArrow">
            <a:avLst/>
          </a:prstGeom>
          <a:solidFill>
            <a:srgbClr val="218B30"/>
          </a:solidFill>
          <a:ln w="127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Šipka: doprava 49">
            <a:extLst>
              <a:ext uri="{FF2B5EF4-FFF2-40B4-BE49-F238E27FC236}">
                <a16:creationId xmlns:a16="http://schemas.microsoft.com/office/drawing/2014/main" id="{9C42C46D-958E-4CA9-9EBA-B1BCB3B0FA54}"/>
              </a:ext>
            </a:extLst>
          </p:cNvPr>
          <p:cNvSpPr/>
          <p:nvPr/>
        </p:nvSpPr>
        <p:spPr bwMode="auto">
          <a:xfrm rot="10800000">
            <a:off x="2715167" y="3698903"/>
            <a:ext cx="569409" cy="415307"/>
          </a:xfrm>
          <a:prstGeom prst="rightArrow">
            <a:avLst/>
          </a:prstGeom>
          <a:solidFill>
            <a:srgbClr val="218B30"/>
          </a:solidFill>
          <a:ln w="127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Šipka: doprava 51">
            <a:extLst>
              <a:ext uri="{FF2B5EF4-FFF2-40B4-BE49-F238E27FC236}">
                <a16:creationId xmlns:a16="http://schemas.microsoft.com/office/drawing/2014/main" id="{63FFB1CC-F4D6-4265-8276-F6B42F89E8AE}"/>
              </a:ext>
            </a:extLst>
          </p:cNvPr>
          <p:cNvSpPr/>
          <p:nvPr/>
        </p:nvSpPr>
        <p:spPr bwMode="auto">
          <a:xfrm rot="16200000">
            <a:off x="4321942" y="2178229"/>
            <a:ext cx="569409" cy="415307"/>
          </a:xfrm>
          <a:prstGeom prst="rightArrow">
            <a:avLst/>
          </a:prstGeom>
          <a:solidFill>
            <a:srgbClr val="218B30"/>
          </a:solidFill>
          <a:ln w="127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8A44E57C-7703-4702-AF09-8B15883E814C}"/>
              </a:ext>
            </a:extLst>
          </p:cNvPr>
          <p:cNvSpPr/>
          <p:nvPr/>
        </p:nvSpPr>
        <p:spPr bwMode="auto">
          <a:xfrm rot="2679105">
            <a:off x="5316956" y="4710879"/>
            <a:ext cx="569409" cy="415307"/>
          </a:xfrm>
          <a:prstGeom prst="rightArrow">
            <a:avLst/>
          </a:prstGeom>
          <a:solidFill>
            <a:srgbClr val="218B30"/>
          </a:solidFill>
          <a:ln w="127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663D27-C272-4BD0-9B67-394BAE52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0878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9" y="952187"/>
            <a:ext cx="8640959" cy="4138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SWOT ANALÝZA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sítě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939159F0-471D-43E8-B948-6F009B168C4C}"/>
              </a:ext>
            </a:extLst>
          </p:cNvPr>
          <p:cNvSpPr/>
          <p:nvPr/>
        </p:nvSpPr>
        <p:spPr bwMode="auto">
          <a:xfrm>
            <a:off x="3414324" y="2781983"/>
            <a:ext cx="2384648" cy="1898136"/>
          </a:xfrm>
          <a:prstGeom prst="ellipse">
            <a:avLst/>
          </a:prstGeom>
          <a:solidFill>
            <a:srgbClr val="9600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SLABÉ STRÁNKY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(vnitřní prostředí)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E6A4E8A-AF29-4FEE-A051-F4DD9E9B887E}"/>
              </a:ext>
            </a:extLst>
          </p:cNvPr>
          <p:cNvSpPr/>
          <p:nvPr/>
        </p:nvSpPr>
        <p:spPr bwMode="auto">
          <a:xfrm>
            <a:off x="3371050" y="5439939"/>
            <a:ext cx="2471192" cy="791652"/>
          </a:xfrm>
          <a:prstGeom prst="roundRect">
            <a:avLst/>
          </a:prstGeom>
          <a:ln>
            <a:solidFill>
              <a:srgbClr val="96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Časová nedostupnost ambulantních služeb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(např. denní stacionáře)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973AC201-5A33-4021-84F8-D41EF9BAADEE}"/>
              </a:ext>
            </a:extLst>
          </p:cNvPr>
          <p:cNvSpPr/>
          <p:nvPr/>
        </p:nvSpPr>
        <p:spPr bwMode="auto">
          <a:xfrm>
            <a:off x="3635897" y="1067538"/>
            <a:ext cx="2016224" cy="885861"/>
          </a:xfrm>
          <a:prstGeom prst="roundRect">
            <a:avLst/>
          </a:prstGeom>
          <a:ln>
            <a:solidFill>
              <a:srgbClr val="96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Pobytové kapacity služeb sociální péče jsou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nedostatečné</a:t>
            </a: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FC198BDA-4AEC-4E48-AF78-21BA50E85FF1}"/>
              </a:ext>
            </a:extLst>
          </p:cNvPr>
          <p:cNvSpPr/>
          <p:nvPr/>
        </p:nvSpPr>
        <p:spPr bwMode="auto">
          <a:xfrm>
            <a:off x="584583" y="1609154"/>
            <a:ext cx="2384648" cy="1239060"/>
          </a:xfrm>
          <a:prstGeom prst="roundRect">
            <a:avLst/>
          </a:prstGeom>
          <a:ln>
            <a:solidFill>
              <a:srgbClr val="96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Absence či nedostatečné kapacity služeb soc. péče pro osoby s kombinací diagnóz</a:t>
            </a: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22564722-4DBF-45A0-B16F-F8985E34296B}"/>
              </a:ext>
            </a:extLst>
          </p:cNvPr>
          <p:cNvSpPr/>
          <p:nvPr/>
        </p:nvSpPr>
        <p:spPr bwMode="auto">
          <a:xfrm>
            <a:off x="99819" y="3216562"/>
            <a:ext cx="2491611" cy="1239061"/>
          </a:xfrm>
          <a:prstGeom prst="roundRect">
            <a:avLst/>
          </a:prstGeom>
          <a:ln>
            <a:solidFill>
              <a:srgbClr val="96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Existence cca 49 obcí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nichž není geografická příslušnost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 některé z pečovatelských služeb působících v regionu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Šipka: doprava 45">
            <a:extLst>
              <a:ext uri="{FF2B5EF4-FFF2-40B4-BE49-F238E27FC236}">
                <a16:creationId xmlns:a16="http://schemas.microsoft.com/office/drawing/2014/main" id="{C39C923E-33AA-42E6-B618-154B1A6BB31C}"/>
              </a:ext>
            </a:extLst>
          </p:cNvPr>
          <p:cNvSpPr/>
          <p:nvPr/>
        </p:nvSpPr>
        <p:spPr bwMode="auto">
          <a:xfrm>
            <a:off x="5950134" y="3569637"/>
            <a:ext cx="569409" cy="415307"/>
          </a:xfrm>
          <a:prstGeom prst="rightArrow">
            <a:avLst/>
          </a:prstGeom>
          <a:solidFill>
            <a:srgbClr val="960000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Šipka: doprava 47">
            <a:extLst>
              <a:ext uri="{FF2B5EF4-FFF2-40B4-BE49-F238E27FC236}">
                <a16:creationId xmlns:a16="http://schemas.microsoft.com/office/drawing/2014/main" id="{85098600-13AB-4B55-90F8-34E3DBDA2DA8}"/>
              </a:ext>
            </a:extLst>
          </p:cNvPr>
          <p:cNvSpPr/>
          <p:nvPr/>
        </p:nvSpPr>
        <p:spPr bwMode="auto">
          <a:xfrm rot="5400000">
            <a:off x="4321943" y="4850453"/>
            <a:ext cx="569409" cy="415307"/>
          </a:xfrm>
          <a:prstGeom prst="rightArrow">
            <a:avLst/>
          </a:prstGeom>
          <a:solidFill>
            <a:srgbClr val="960000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Šipka: doprava 49">
            <a:extLst>
              <a:ext uri="{FF2B5EF4-FFF2-40B4-BE49-F238E27FC236}">
                <a16:creationId xmlns:a16="http://schemas.microsoft.com/office/drawing/2014/main" id="{9C42C46D-958E-4CA9-9EBA-B1BCB3B0FA54}"/>
              </a:ext>
            </a:extLst>
          </p:cNvPr>
          <p:cNvSpPr/>
          <p:nvPr/>
        </p:nvSpPr>
        <p:spPr bwMode="auto">
          <a:xfrm rot="10800000">
            <a:off x="2718173" y="3569637"/>
            <a:ext cx="569409" cy="415307"/>
          </a:xfrm>
          <a:prstGeom prst="rightArrow">
            <a:avLst/>
          </a:prstGeom>
          <a:solidFill>
            <a:srgbClr val="960000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Šipka: doprava 51">
            <a:extLst>
              <a:ext uri="{FF2B5EF4-FFF2-40B4-BE49-F238E27FC236}">
                <a16:creationId xmlns:a16="http://schemas.microsoft.com/office/drawing/2014/main" id="{63FFB1CC-F4D6-4265-8276-F6B42F89E8AE}"/>
              </a:ext>
            </a:extLst>
          </p:cNvPr>
          <p:cNvSpPr/>
          <p:nvPr/>
        </p:nvSpPr>
        <p:spPr bwMode="auto">
          <a:xfrm rot="16200000">
            <a:off x="4321942" y="2178229"/>
            <a:ext cx="569409" cy="415307"/>
          </a:xfrm>
          <a:prstGeom prst="rightArrow">
            <a:avLst/>
          </a:prstGeom>
          <a:solidFill>
            <a:srgbClr val="960000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4D28C1CA-CFE2-4DBB-8E2D-6CA8F6B2703F}"/>
              </a:ext>
            </a:extLst>
          </p:cNvPr>
          <p:cNvSpPr/>
          <p:nvPr/>
        </p:nvSpPr>
        <p:spPr bwMode="auto">
          <a:xfrm>
            <a:off x="6237077" y="1484783"/>
            <a:ext cx="2384648" cy="1041995"/>
          </a:xfrm>
          <a:prstGeom prst="roundRect">
            <a:avLst/>
          </a:prstGeom>
          <a:ln>
            <a:solidFill>
              <a:srgbClr val="96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Absence pobytových sociálních služeb v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některých ORP Kraje Vysočina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AB852E0-8346-4373-9295-53E72C73299E}"/>
              </a:ext>
            </a:extLst>
          </p:cNvPr>
          <p:cNvSpPr/>
          <p:nvPr/>
        </p:nvSpPr>
        <p:spPr bwMode="auto">
          <a:xfrm>
            <a:off x="6300192" y="4862906"/>
            <a:ext cx="2384648" cy="1041995"/>
          </a:xfrm>
          <a:prstGeom prst="roundRect">
            <a:avLst/>
          </a:prstGeom>
          <a:ln>
            <a:solidFill>
              <a:srgbClr val="96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Nedostatek lůžek odlehčovacích služeb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pro seniory i např. poúrazové stavy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4A6A607F-167E-4D96-A28E-BF56C0F6608A}"/>
              </a:ext>
            </a:extLst>
          </p:cNvPr>
          <p:cNvSpPr/>
          <p:nvPr/>
        </p:nvSpPr>
        <p:spPr bwMode="auto">
          <a:xfrm>
            <a:off x="493201" y="4789310"/>
            <a:ext cx="2384648" cy="1041995"/>
          </a:xfrm>
          <a:prstGeom prst="roundRect">
            <a:avLst/>
          </a:prstGeom>
          <a:ln>
            <a:solidFill>
              <a:srgbClr val="96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Nedostatečná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provázanost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 mezi oblastí sociálních služeb a zdravotnictvím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8B85A209-2FED-4E13-9840-0183A44232B1}"/>
              </a:ext>
            </a:extLst>
          </p:cNvPr>
          <p:cNvSpPr/>
          <p:nvPr/>
        </p:nvSpPr>
        <p:spPr bwMode="auto">
          <a:xfrm>
            <a:off x="6670705" y="3232841"/>
            <a:ext cx="2384648" cy="1222781"/>
          </a:xfrm>
          <a:prstGeom prst="roundRect">
            <a:avLst/>
          </a:prstGeom>
          <a:ln>
            <a:solidFill>
              <a:srgbClr val="96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>
                <a:solidFill>
                  <a:srgbClr val="002060"/>
                </a:solidFill>
                <a:latin typeface="Arial"/>
              </a:rPr>
              <a:t>Nedostupnost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terénních služeb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(zejména pečovatelská služba v době po 16:00 s o víkendech)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1CDBC6-7F30-4D1E-A4D5-EB403979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4747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43DF23A-1D68-4033-82A1-A386ACFDE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E6BD3E9-0D99-4A8B-8D84-7B772A352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918"/>
            <a:ext cx="9144000" cy="636494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DF9C25-0A57-470A-B8E6-FA75B709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D8E0DC5-B5B1-494F-B1FA-0DECBFC8E0B3}"/>
              </a:ext>
            </a:extLst>
          </p:cNvPr>
          <p:cNvSpPr txBox="1"/>
          <p:nvPr/>
        </p:nvSpPr>
        <p:spPr>
          <a:xfrm>
            <a:off x="3203848" y="78567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Optimalizace sítě pobytových sociálních služeb </a:t>
            </a:r>
            <a:br>
              <a:rPr kumimoji="0" lang="cs-CZ" sz="1600" b="1" i="0" u="none" strike="noStrike" kern="1200" cap="small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600" b="1" i="0" u="none" strike="noStrike" kern="1200" cap="small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Kraji Vysočina</a:t>
            </a:r>
          </a:p>
        </p:txBody>
      </p:sp>
      <p:sp>
        <p:nvSpPr>
          <p:cNvPr id="4" name="Obdélník 2">
            <a:extLst>
              <a:ext uri="{FF2B5EF4-FFF2-40B4-BE49-F238E27FC236}">
                <a16:creationId xmlns:a16="http://schemas.microsoft.com/office/drawing/2014/main" id="{C3878584-5FFF-486F-9E70-81405689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78" y="1370360"/>
            <a:ext cx="8932418" cy="484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0000" lvl="1">
              <a:spcAft>
                <a:spcPts val="600"/>
              </a:spcAft>
              <a:buClr>
                <a:srgbClr val="1F8D2F"/>
              </a:buClr>
              <a:buFont typeface="Wingdings" panose="05000000000000000000" pitchFamily="2" charset="2"/>
              <a:buChar char="§"/>
            </a:pPr>
            <a:r>
              <a:rPr lang="cs-CZ" sz="1200" b="1" u="sng" dirty="0"/>
              <a:t>Klíčová aktivita č. 1</a:t>
            </a:r>
          </a:p>
          <a:p>
            <a:pPr marL="252000" lvl="1" indent="0">
              <a:spcBef>
                <a:spcPts val="0"/>
              </a:spcBef>
              <a:spcAft>
                <a:spcPts val="600"/>
              </a:spcAft>
              <a:buClr>
                <a:srgbClr val="1F8D2F"/>
              </a:buClr>
              <a:buNone/>
            </a:pPr>
            <a:r>
              <a:rPr lang="cs-CZ" sz="1200" b="1" dirty="0">
                <a:solidFill>
                  <a:srgbClr val="C00000"/>
                </a:solidFill>
              </a:rPr>
              <a:t>     1. Analýza stávajícího stavu budov a navržení opatření k dosažení materiálně-technického standardu. </a:t>
            </a:r>
            <a:br>
              <a:rPr lang="cs-CZ" sz="1200" b="1" dirty="0">
                <a:solidFill>
                  <a:srgbClr val="C00000"/>
                </a:solidFill>
              </a:rPr>
            </a:br>
            <a:r>
              <a:rPr lang="cs-CZ" sz="1200" b="1" dirty="0">
                <a:solidFill>
                  <a:srgbClr val="C00000"/>
                </a:solidFill>
              </a:rPr>
              <a:t>     2. Analýza sítě sociálních služeb a návrh optimalizace sítě sociálních služeb v kraji.</a:t>
            </a:r>
            <a:br>
              <a:rPr lang="cs-CZ" sz="1200" dirty="0"/>
            </a:br>
            <a:r>
              <a:rPr lang="cs-CZ" sz="1200" dirty="0"/>
              <a:t>     3. Analýza současného stavu obslužných služeb a návrh optimalizace služeb a nákupů.</a:t>
            </a:r>
          </a:p>
          <a:p>
            <a:pPr marL="360000" lvl="1">
              <a:spcAft>
                <a:spcPts val="600"/>
              </a:spcAft>
              <a:buClr>
                <a:srgbClr val="1F8D2F"/>
              </a:buClr>
              <a:buFont typeface="Wingdings" panose="05000000000000000000" pitchFamily="2" charset="2"/>
              <a:buChar char="§"/>
            </a:pPr>
            <a:r>
              <a:rPr lang="cs-CZ" sz="1200" b="1" u="sng" dirty="0"/>
              <a:t>Klíčová aktivita č. 2</a:t>
            </a:r>
          </a:p>
          <a:p>
            <a:pPr marL="360000" lvl="1" indent="0">
              <a:spcBef>
                <a:spcPts val="0"/>
              </a:spcBef>
              <a:buClr>
                <a:srgbClr val="1F8D2F"/>
              </a:buClr>
              <a:buNone/>
            </a:pPr>
            <a:r>
              <a:rPr lang="cs-CZ" sz="1200" b="1" dirty="0">
                <a:solidFill>
                  <a:srgbClr val="C00000"/>
                </a:solidFill>
              </a:rPr>
              <a:t>   1. Analýza současného stavu personálního zabezpečení poskytování pobytových sociálních služeb a provozu  </a:t>
            </a:r>
            <a:br>
              <a:rPr lang="cs-CZ" sz="1200" b="1" dirty="0">
                <a:solidFill>
                  <a:srgbClr val="C00000"/>
                </a:solidFill>
              </a:rPr>
            </a:br>
            <a:r>
              <a:rPr lang="cs-CZ" sz="1200" b="1" dirty="0">
                <a:solidFill>
                  <a:srgbClr val="C00000"/>
                </a:solidFill>
              </a:rPr>
              <a:t>       zařízení (Vstupní analýza LZ) a návrh personálního standardu (Optimalizace LZ).</a:t>
            </a:r>
            <a:br>
              <a:rPr lang="cs-CZ" sz="1200" b="1" dirty="0">
                <a:solidFill>
                  <a:srgbClr val="FF0000"/>
                </a:solidFill>
              </a:rPr>
            </a:br>
            <a:endParaRPr lang="cs-CZ" sz="1200" b="1" dirty="0">
              <a:solidFill>
                <a:srgbClr val="FF0000"/>
              </a:solidFill>
            </a:endParaRPr>
          </a:p>
          <a:p>
            <a:pPr marL="360000" lvl="1">
              <a:spcAft>
                <a:spcPts val="600"/>
              </a:spcAft>
              <a:buClr>
                <a:srgbClr val="1F8D2F"/>
              </a:buClr>
              <a:buFont typeface="Wingdings" panose="05000000000000000000" pitchFamily="2" charset="2"/>
              <a:buChar char="§"/>
            </a:pPr>
            <a:r>
              <a:rPr lang="cs-CZ" sz="1200" b="1" u="sng" dirty="0"/>
              <a:t>Klíčová aktivita č. 3</a:t>
            </a:r>
          </a:p>
          <a:p>
            <a:pPr marL="360000" lvl="1" indent="0">
              <a:spcBef>
                <a:spcPts val="0"/>
              </a:spcBef>
              <a:buClr>
                <a:srgbClr val="1F8D2F"/>
              </a:buClr>
              <a:buNone/>
            </a:pPr>
            <a:r>
              <a:rPr lang="cs-CZ" sz="1200" b="1" dirty="0">
                <a:solidFill>
                  <a:srgbClr val="C00000"/>
                </a:solidFill>
              </a:rPr>
              <a:t>   1. Analýza a návrh optimalizace organizačních struktur a systémů řízení, a vykonávaných činností.</a:t>
            </a:r>
          </a:p>
          <a:p>
            <a:pPr marL="360000" lvl="1" indent="0">
              <a:spcBef>
                <a:spcPts val="0"/>
              </a:spcBef>
              <a:buClr>
                <a:srgbClr val="1F8D2F"/>
              </a:buClr>
              <a:buNone/>
            </a:pPr>
            <a:r>
              <a:rPr lang="cs-CZ" sz="1200" b="1" dirty="0">
                <a:solidFill>
                  <a:srgbClr val="C00000"/>
                </a:solidFill>
              </a:rPr>
              <a:t>   2. Návrh standardu smluv, manuálu pro uzavírání smluv a standard pravidel pro přijímání klientů.</a:t>
            </a:r>
          </a:p>
          <a:p>
            <a:pPr marL="360000" lvl="1" indent="0">
              <a:spcBef>
                <a:spcPts val="0"/>
              </a:spcBef>
              <a:buClr>
                <a:srgbClr val="1F8D2F"/>
              </a:buClr>
              <a:buNone/>
            </a:pPr>
            <a:r>
              <a:rPr lang="cs-CZ" sz="1200" dirty="0"/>
              <a:t>   3. Analýza procesního řízení a kontrolních mechanizmů a návrh optimalizace procesního řízení a kontrolních mechanizmů.</a:t>
            </a:r>
          </a:p>
          <a:p>
            <a:pPr marL="360000" lvl="1" indent="0">
              <a:spcBef>
                <a:spcPts val="0"/>
              </a:spcBef>
              <a:spcAft>
                <a:spcPts val="600"/>
              </a:spcAft>
              <a:buClr>
                <a:srgbClr val="1F8D2F"/>
              </a:buClr>
              <a:buNone/>
            </a:pPr>
            <a:r>
              <a:rPr lang="cs-CZ" sz="1200" dirty="0"/>
              <a:t>	</a:t>
            </a:r>
          </a:p>
          <a:p>
            <a:pPr marL="360000" lvl="1">
              <a:spcBef>
                <a:spcPts val="0"/>
              </a:spcBef>
              <a:spcAft>
                <a:spcPts val="600"/>
              </a:spcAft>
              <a:buClr>
                <a:srgbClr val="1F8D2F"/>
              </a:buClr>
              <a:buFont typeface="Wingdings" panose="05000000000000000000" pitchFamily="2" charset="2"/>
              <a:buChar char="§"/>
            </a:pPr>
            <a:r>
              <a:rPr lang="cs-CZ" sz="1200" b="1" u="sng" dirty="0"/>
              <a:t>Klíčová aktivita č. 4</a:t>
            </a:r>
          </a:p>
          <a:p>
            <a:pPr marL="360000" lvl="1" indent="0">
              <a:spcBef>
                <a:spcPts val="0"/>
              </a:spcBef>
              <a:buClr>
                <a:srgbClr val="1F8D2F"/>
              </a:buClr>
              <a:buNone/>
            </a:pPr>
            <a:r>
              <a:rPr lang="cs-CZ" sz="1200" b="1" dirty="0"/>
              <a:t>   </a:t>
            </a:r>
            <a:r>
              <a:rPr lang="cs-CZ" sz="1200" dirty="0"/>
              <a:t>1. Analýza a návrh standardu ICT systémů.</a:t>
            </a:r>
          </a:p>
          <a:p>
            <a:pPr marL="360000" lvl="1" indent="0">
              <a:spcBef>
                <a:spcPts val="0"/>
              </a:spcBef>
              <a:buClr>
                <a:srgbClr val="1F8D2F"/>
              </a:buClr>
              <a:buNone/>
            </a:pPr>
            <a:r>
              <a:rPr lang="cs-CZ" sz="1200" dirty="0"/>
              <a:t>   2. Analýza používaných forem komunikace a návrh standardu forem komunikace.</a:t>
            </a:r>
            <a:br>
              <a:rPr lang="cs-CZ" sz="1200" dirty="0"/>
            </a:br>
            <a:r>
              <a:rPr lang="cs-CZ" sz="1200" dirty="0"/>
              <a:t>	</a:t>
            </a:r>
          </a:p>
          <a:p>
            <a:pPr marL="360000" lvl="1">
              <a:spcBef>
                <a:spcPts val="600"/>
              </a:spcBef>
              <a:spcAft>
                <a:spcPts val="600"/>
              </a:spcAft>
              <a:buClr>
                <a:srgbClr val="1F8D2F"/>
              </a:buClr>
              <a:buFont typeface="Wingdings" panose="05000000000000000000" pitchFamily="2" charset="2"/>
              <a:buChar char="§"/>
            </a:pPr>
            <a:r>
              <a:rPr lang="cs-CZ" sz="1200" b="1" u="sng" dirty="0"/>
              <a:t>Klíčová aktivita č. 5 </a:t>
            </a:r>
            <a:endParaRPr lang="cs-CZ" sz="1200" b="1" dirty="0"/>
          </a:p>
          <a:p>
            <a:pPr marL="74250" lvl="1" indent="0">
              <a:spcBef>
                <a:spcPts val="0"/>
              </a:spcBef>
              <a:buNone/>
            </a:pPr>
            <a:r>
              <a:rPr lang="cs-CZ" sz="1200" b="1" dirty="0"/>
              <a:t>          1. Závěrečná konference projektu.</a:t>
            </a:r>
          </a:p>
          <a:p>
            <a:pPr marL="74250" lvl="1" indent="0">
              <a:spcBef>
                <a:spcPts val="0"/>
              </a:spcBef>
              <a:buNone/>
            </a:pPr>
            <a:endParaRPr lang="cs-CZ" sz="1200" b="1" dirty="0">
              <a:solidFill>
                <a:srgbClr val="C00000"/>
              </a:solidFill>
            </a:endParaRPr>
          </a:p>
          <a:p>
            <a:pPr marL="74250" lvl="1" indent="0">
              <a:spcBef>
                <a:spcPts val="0"/>
              </a:spcBef>
              <a:buNone/>
            </a:pPr>
            <a:endParaRPr lang="cs-CZ" sz="1200" b="1" dirty="0">
              <a:solidFill>
                <a:srgbClr val="C00000"/>
              </a:solidFill>
            </a:endParaRPr>
          </a:p>
          <a:p>
            <a:pPr marL="74250" lvl="1" indent="0">
              <a:spcBef>
                <a:spcPts val="0"/>
              </a:spcBef>
              <a:buNone/>
            </a:pPr>
            <a:r>
              <a:rPr lang="cs-CZ" sz="1200" b="1" dirty="0"/>
              <a:t>Zahájení projektu 4. 7. 2018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7184B45-163F-4370-82B7-3C23C3996991}"/>
              </a:ext>
            </a:extLst>
          </p:cNvPr>
          <p:cNvSpPr txBox="1"/>
          <p:nvPr/>
        </p:nvSpPr>
        <p:spPr>
          <a:xfrm>
            <a:off x="90736" y="914073"/>
            <a:ext cx="6462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000" b="1" cap="small" dirty="0">
                <a:solidFill>
                  <a:srgbClr val="C00000"/>
                </a:solidFill>
              </a:rPr>
              <a:t>Klíčové aktivity projektu</a:t>
            </a:r>
          </a:p>
        </p:txBody>
      </p:sp>
    </p:spTree>
    <p:extLst>
      <p:ext uri="{BB962C8B-B14F-4D97-AF65-F5344CB8AC3E}">
        <p14:creationId xmlns:p14="http://schemas.microsoft.com/office/powerpoint/2010/main" val="4230067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0736" y="1446416"/>
            <a:ext cx="8640959" cy="142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Absentují kapacity pro cílové skupiny:</a:t>
            </a:r>
          </a:p>
          <a:p>
            <a:pPr marL="457200" marR="0" lvl="1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14500" marR="0" lvl="3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14500" marR="0" lvl="3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14500" marR="0" lvl="3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sítě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244D16-9AF9-44C9-A253-2B1FE7609FC0}"/>
              </a:ext>
            </a:extLst>
          </p:cNvPr>
          <p:cNvSpPr txBox="1"/>
          <p:nvPr/>
        </p:nvSpPr>
        <p:spPr>
          <a:xfrm>
            <a:off x="90736" y="914073"/>
            <a:ext cx="84417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000" b="1" cap="small" dirty="0">
                <a:solidFill>
                  <a:srgbClr val="C00000"/>
                </a:solidFill>
              </a:rPr>
              <a:t>Absence či nedostatečné kapacity pro osoby s kombinací diagnóz: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69BD7250-32C3-4C56-B20E-7309F1A3B43F}"/>
              </a:ext>
            </a:extLst>
          </p:cNvPr>
          <p:cNvSpPr/>
          <p:nvPr/>
        </p:nvSpPr>
        <p:spPr bwMode="auto">
          <a:xfrm>
            <a:off x="1578244" y="2030571"/>
            <a:ext cx="6264696" cy="667211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Osoby s mentálním postižením v kombinaci s psychiatrickými diagnózami obecně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14AAD1D1-9A0E-40F9-BCBD-830BC31C1E11}"/>
              </a:ext>
            </a:extLst>
          </p:cNvPr>
          <p:cNvSpPr/>
          <p:nvPr/>
        </p:nvSpPr>
        <p:spPr bwMode="auto">
          <a:xfrm>
            <a:off x="1578244" y="2852187"/>
            <a:ext cx="6264696" cy="576813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br>
              <a:rPr kumimoji="0" lang="cs-CZ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Osoby s mentálním postižením v kombinaci s autismem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462D7FA-1365-4FCD-8DA2-CAFEA803C2E9}"/>
              </a:ext>
            </a:extLst>
          </p:cNvPr>
          <p:cNvSpPr/>
          <p:nvPr/>
        </p:nvSpPr>
        <p:spPr bwMode="auto">
          <a:xfrm>
            <a:off x="1560242" y="3590833"/>
            <a:ext cx="6300700" cy="576814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br>
              <a:rPr kumimoji="0" lang="cs-CZ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Osoby s mentální retardací a demencí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F97C50A0-10AE-4858-B640-7317DA8344C5}"/>
              </a:ext>
            </a:extLst>
          </p:cNvPr>
          <p:cNvSpPr/>
          <p:nvPr/>
        </p:nvSpPr>
        <p:spPr bwMode="auto">
          <a:xfrm>
            <a:off x="1542240" y="4324533"/>
            <a:ext cx="6300700" cy="576814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br>
              <a:rPr kumimoji="0" lang="cs-CZ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Osoby s duální diagnózou obecně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DFBFBFD3-7948-4F21-997C-D42E006152C2}"/>
              </a:ext>
            </a:extLst>
          </p:cNvPr>
          <p:cNvSpPr/>
          <p:nvPr/>
        </p:nvSpPr>
        <p:spPr bwMode="auto">
          <a:xfrm>
            <a:off x="1542240" y="5037625"/>
            <a:ext cx="6300700" cy="576815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br>
              <a:rPr kumimoji="0" lang="cs-CZ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Osoby s mentálním postižením v kombinaci se závislostí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5A339252-D6CD-4C43-930D-6389F7067AE2}"/>
              </a:ext>
            </a:extLst>
          </p:cNvPr>
          <p:cNvSpPr/>
          <p:nvPr/>
        </p:nvSpPr>
        <p:spPr bwMode="auto">
          <a:xfrm>
            <a:off x="1542240" y="5750718"/>
            <a:ext cx="6300700" cy="440532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br>
              <a:rPr kumimoji="0" lang="cs-CZ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Osoby závislé s chronickým duševním onemocněním</a:t>
            </a:r>
          </a:p>
        </p:txBody>
      </p:sp>
      <p:sp>
        <p:nvSpPr>
          <p:cNvPr id="19" name="Zástupný symbol pro číslo snímku 18">
            <a:extLst>
              <a:ext uri="{FF2B5EF4-FFF2-40B4-BE49-F238E27FC236}">
                <a16:creationId xmlns:a16="http://schemas.microsoft.com/office/drawing/2014/main" id="{01ED8E46-E8FC-45D4-9888-EA5B3E4B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6921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9" y="952187"/>
            <a:ext cx="8640959" cy="4138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SWOT ANALÝZA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sítě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939159F0-471D-43E8-B948-6F009B168C4C}"/>
              </a:ext>
            </a:extLst>
          </p:cNvPr>
          <p:cNvSpPr/>
          <p:nvPr/>
        </p:nvSpPr>
        <p:spPr bwMode="auto">
          <a:xfrm>
            <a:off x="3008867" y="3054035"/>
            <a:ext cx="3173822" cy="1340288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PŘÍLEŽITOSTI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(vnější prostředí)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E6A4E8A-AF29-4FEE-A051-F4DD9E9B887E}"/>
              </a:ext>
            </a:extLst>
          </p:cNvPr>
          <p:cNvSpPr/>
          <p:nvPr/>
        </p:nvSpPr>
        <p:spPr bwMode="auto">
          <a:xfrm>
            <a:off x="5030561" y="5151887"/>
            <a:ext cx="2304256" cy="892970"/>
          </a:xfrm>
          <a:prstGeom prst="roundRect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Optimalizace v oblasti elektronizace agend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973AC201-5A33-4021-84F8-D41EF9BAADEE}"/>
              </a:ext>
            </a:extLst>
          </p:cNvPr>
          <p:cNvSpPr/>
          <p:nvPr/>
        </p:nvSpPr>
        <p:spPr bwMode="auto">
          <a:xfrm>
            <a:off x="3587665" y="1128673"/>
            <a:ext cx="2016224" cy="1040808"/>
          </a:xfrm>
          <a:prstGeom prst="roundRect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Optimalizace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procesu přijímání klientů do služby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ve všech jeho etapách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FC198BDA-4AEC-4E48-AF78-21BA50E85FF1}"/>
              </a:ext>
            </a:extLst>
          </p:cNvPr>
          <p:cNvSpPr/>
          <p:nvPr/>
        </p:nvSpPr>
        <p:spPr bwMode="auto">
          <a:xfrm>
            <a:off x="7112096" y="3243704"/>
            <a:ext cx="1914835" cy="1599101"/>
          </a:xfrm>
          <a:prstGeom prst="roundRect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>
                <a:solidFill>
                  <a:srgbClr val="002060"/>
                </a:solidFill>
                <a:latin typeface="Arial"/>
              </a:rPr>
              <a:t>N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astavení</a:t>
            </a:r>
            <a:r>
              <a:rPr lang="cs-CZ" sz="1400" b="1" dirty="0">
                <a:solidFill>
                  <a:srgbClr val="002060"/>
                </a:solidFill>
                <a:latin typeface="Arial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metodik reportingu informací a dat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 jednotlivých sociálních služeb a poskytovatelů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1115C74C-3009-4CE5-87DE-484537EC1CE2}"/>
              </a:ext>
            </a:extLst>
          </p:cNvPr>
          <p:cNvSpPr/>
          <p:nvPr/>
        </p:nvSpPr>
        <p:spPr bwMode="auto">
          <a:xfrm>
            <a:off x="6228184" y="1397507"/>
            <a:ext cx="2520280" cy="1511489"/>
          </a:xfrm>
          <a:prstGeom prst="roundRect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Analýzy v oblasti potřebnosti sociálních služeb, které budou schopny zachytit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demografický vývoj a sociální jevy </a:t>
            </a: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22564722-4DBF-45A0-B16F-F8985E34296B}"/>
              </a:ext>
            </a:extLst>
          </p:cNvPr>
          <p:cNvSpPr/>
          <p:nvPr/>
        </p:nvSpPr>
        <p:spPr bwMode="auto">
          <a:xfrm>
            <a:off x="117069" y="2842742"/>
            <a:ext cx="2016224" cy="2153697"/>
          </a:xfrm>
          <a:prstGeom prst="roundRect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Jednoznačné nastavení identifikace tzv.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nepříznivé sociální situace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 využitím sociálních šetření a regionálních karet potřebnosti)</a:t>
            </a:r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887471B4-6692-495A-9888-0D51AC71E286}"/>
              </a:ext>
            </a:extLst>
          </p:cNvPr>
          <p:cNvSpPr/>
          <p:nvPr/>
        </p:nvSpPr>
        <p:spPr bwMode="auto">
          <a:xfrm>
            <a:off x="630981" y="1586523"/>
            <a:ext cx="2520280" cy="1001873"/>
          </a:xfrm>
          <a:prstGeom prst="roundRect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Plán realizace projektu řešení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zdravotního a sociálního pomezí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 Kraji Vysočina</a:t>
            </a: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2FBA5641-B9C3-4BD9-8634-EA1C95F5C3CB}"/>
              </a:ext>
            </a:extLst>
          </p:cNvPr>
          <p:cNvSpPr/>
          <p:nvPr/>
        </p:nvSpPr>
        <p:spPr bwMode="auto">
          <a:xfrm>
            <a:off x="1749970" y="5145755"/>
            <a:ext cx="2517794" cy="936520"/>
          </a:xfrm>
          <a:prstGeom prst="roundRect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Další rozvoj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informačního systému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 poskytovatele sociálních služeb a kraj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Šipka: doprava 45">
            <a:extLst>
              <a:ext uri="{FF2B5EF4-FFF2-40B4-BE49-F238E27FC236}">
                <a16:creationId xmlns:a16="http://schemas.microsoft.com/office/drawing/2014/main" id="{C39C923E-33AA-42E6-B618-154B1A6BB31C}"/>
              </a:ext>
            </a:extLst>
          </p:cNvPr>
          <p:cNvSpPr/>
          <p:nvPr/>
        </p:nvSpPr>
        <p:spPr bwMode="auto">
          <a:xfrm>
            <a:off x="6346640" y="3600137"/>
            <a:ext cx="569409" cy="415307"/>
          </a:xfrm>
          <a:prstGeom prst="rightArrow">
            <a:avLst/>
          </a:prstGeom>
          <a:solidFill>
            <a:srgbClr val="002060"/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Šipka: doprava 47">
            <a:extLst>
              <a:ext uri="{FF2B5EF4-FFF2-40B4-BE49-F238E27FC236}">
                <a16:creationId xmlns:a16="http://schemas.microsoft.com/office/drawing/2014/main" id="{85098600-13AB-4B55-90F8-34E3DBDA2DA8}"/>
              </a:ext>
            </a:extLst>
          </p:cNvPr>
          <p:cNvSpPr/>
          <p:nvPr/>
        </p:nvSpPr>
        <p:spPr bwMode="auto">
          <a:xfrm rot="5400000">
            <a:off x="4321942" y="4720822"/>
            <a:ext cx="569409" cy="415307"/>
          </a:xfrm>
          <a:prstGeom prst="rightArrow">
            <a:avLst/>
          </a:prstGeom>
          <a:solidFill>
            <a:srgbClr val="002060"/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Šipka: doprava 49">
            <a:extLst>
              <a:ext uri="{FF2B5EF4-FFF2-40B4-BE49-F238E27FC236}">
                <a16:creationId xmlns:a16="http://schemas.microsoft.com/office/drawing/2014/main" id="{9C42C46D-958E-4CA9-9EBA-B1BCB3B0FA54}"/>
              </a:ext>
            </a:extLst>
          </p:cNvPr>
          <p:cNvSpPr/>
          <p:nvPr/>
        </p:nvSpPr>
        <p:spPr bwMode="auto">
          <a:xfrm rot="10800000">
            <a:off x="2286377" y="3523397"/>
            <a:ext cx="569409" cy="415307"/>
          </a:xfrm>
          <a:prstGeom prst="rightArrow">
            <a:avLst/>
          </a:prstGeom>
          <a:solidFill>
            <a:srgbClr val="002060"/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Šipka: doprava 51">
            <a:extLst>
              <a:ext uri="{FF2B5EF4-FFF2-40B4-BE49-F238E27FC236}">
                <a16:creationId xmlns:a16="http://schemas.microsoft.com/office/drawing/2014/main" id="{63FFB1CC-F4D6-4265-8276-F6B42F89E8AE}"/>
              </a:ext>
            </a:extLst>
          </p:cNvPr>
          <p:cNvSpPr/>
          <p:nvPr/>
        </p:nvSpPr>
        <p:spPr bwMode="auto">
          <a:xfrm rot="16200000">
            <a:off x="4311073" y="2420521"/>
            <a:ext cx="569409" cy="415307"/>
          </a:xfrm>
          <a:prstGeom prst="rightArrow">
            <a:avLst/>
          </a:prstGeom>
          <a:solidFill>
            <a:srgbClr val="002060"/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Zástupný symbol pro číslo snímku 18">
            <a:extLst>
              <a:ext uri="{FF2B5EF4-FFF2-40B4-BE49-F238E27FC236}">
                <a16:creationId xmlns:a16="http://schemas.microsoft.com/office/drawing/2014/main" id="{CAFFA0D5-3DAD-4F2D-818D-9095C3E3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731A2432-12F5-48AE-9D46-87B633F0D0E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13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6166" y="988844"/>
            <a:ext cx="8640959" cy="4138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SWOT ANALÝZA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sítě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939159F0-471D-43E8-B948-6F009B168C4C}"/>
              </a:ext>
            </a:extLst>
          </p:cNvPr>
          <p:cNvSpPr/>
          <p:nvPr/>
        </p:nvSpPr>
        <p:spPr bwMode="auto">
          <a:xfrm>
            <a:off x="3255603" y="2797397"/>
            <a:ext cx="2702086" cy="1605900"/>
          </a:xfrm>
          <a:prstGeom prst="ellipse">
            <a:avLst/>
          </a:prstGeom>
          <a:solidFill>
            <a:srgbClr val="D88306"/>
          </a:solidFill>
          <a:ln>
            <a:solidFill>
              <a:srgbClr val="A88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HROZBY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(vnější prostředí)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973AC201-5A33-4021-84F8-D41EF9BAADEE}"/>
              </a:ext>
            </a:extLst>
          </p:cNvPr>
          <p:cNvSpPr/>
          <p:nvPr/>
        </p:nvSpPr>
        <p:spPr bwMode="auto">
          <a:xfrm>
            <a:off x="3635897" y="1067538"/>
            <a:ext cx="2016224" cy="885861"/>
          </a:xfrm>
          <a:prstGeom prst="roundRect">
            <a:avLst/>
          </a:prstGeom>
          <a:ln>
            <a:solidFill>
              <a:srgbClr val="A88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Negativní demografická prognóza obyvatel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FC198BDA-4AEC-4E48-AF78-21BA50E85FF1}"/>
              </a:ext>
            </a:extLst>
          </p:cNvPr>
          <p:cNvSpPr/>
          <p:nvPr/>
        </p:nvSpPr>
        <p:spPr bwMode="auto">
          <a:xfrm>
            <a:off x="6383182" y="4584818"/>
            <a:ext cx="1974564" cy="1049624"/>
          </a:xfrm>
          <a:prstGeom prst="roundRect">
            <a:avLst/>
          </a:prstGeom>
          <a:ln>
            <a:solidFill>
              <a:srgbClr val="A88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Legislativní neprovázanost sociální a zdravotní oblasti </a:t>
            </a: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22564722-4DBF-45A0-B16F-F8985E34296B}"/>
              </a:ext>
            </a:extLst>
          </p:cNvPr>
          <p:cNvSpPr/>
          <p:nvPr/>
        </p:nvSpPr>
        <p:spPr bwMode="auto">
          <a:xfrm>
            <a:off x="507594" y="4145222"/>
            <a:ext cx="2240923" cy="1136506"/>
          </a:xfrm>
          <a:prstGeom prst="roundRect">
            <a:avLst/>
          </a:prstGeom>
          <a:ln>
            <a:solidFill>
              <a:srgbClr val="A88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Negativní prognóza v oblasti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ekonomického vývoje ČR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 návaznosti na pandemii COVID-19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Šipka: doprava 45">
            <a:extLst>
              <a:ext uri="{FF2B5EF4-FFF2-40B4-BE49-F238E27FC236}">
                <a16:creationId xmlns:a16="http://schemas.microsoft.com/office/drawing/2014/main" id="{C39C923E-33AA-42E6-B618-154B1A6BB31C}"/>
              </a:ext>
            </a:extLst>
          </p:cNvPr>
          <p:cNvSpPr/>
          <p:nvPr/>
        </p:nvSpPr>
        <p:spPr bwMode="auto">
          <a:xfrm>
            <a:off x="6100319" y="3524757"/>
            <a:ext cx="569409" cy="415307"/>
          </a:xfrm>
          <a:prstGeom prst="rightArrow">
            <a:avLst/>
          </a:prstGeom>
          <a:solidFill>
            <a:srgbClr val="D88306"/>
          </a:solidFill>
          <a:ln w="12700">
            <a:solidFill>
              <a:srgbClr val="A88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Šipka: doprava 47">
            <a:extLst>
              <a:ext uri="{FF2B5EF4-FFF2-40B4-BE49-F238E27FC236}">
                <a16:creationId xmlns:a16="http://schemas.microsoft.com/office/drawing/2014/main" id="{85098600-13AB-4B55-90F8-34E3DBDA2DA8}"/>
              </a:ext>
            </a:extLst>
          </p:cNvPr>
          <p:cNvSpPr/>
          <p:nvPr/>
        </p:nvSpPr>
        <p:spPr bwMode="auto">
          <a:xfrm rot="5400000">
            <a:off x="4321942" y="4588969"/>
            <a:ext cx="569409" cy="415307"/>
          </a:xfrm>
          <a:prstGeom prst="rightArrow">
            <a:avLst/>
          </a:prstGeom>
          <a:solidFill>
            <a:srgbClr val="D88306"/>
          </a:solidFill>
          <a:ln w="12700">
            <a:solidFill>
              <a:srgbClr val="A88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Šipka: doprava 49">
            <a:extLst>
              <a:ext uri="{FF2B5EF4-FFF2-40B4-BE49-F238E27FC236}">
                <a16:creationId xmlns:a16="http://schemas.microsoft.com/office/drawing/2014/main" id="{9C42C46D-958E-4CA9-9EBA-B1BCB3B0FA54}"/>
              </a:ext>
            </a:extLst>
          </p:cNvPr>
          <p:cNvSpPr/>
          <p:nvPr/>
        </p:nvSpPr>
        <p:spPr bwMode="auto">
          <a:xfrm rot="10800000">
            <a:off x="2553315" y="3513188"/>
            <a:ext cx="569409" cy="415307"/>
          </a:xfrm>
          <a:prstGeom prst="rightArrow">
            <a:avLst/>
          </a:prstGeom>
          <a:solidFill>
            <a:srgbClr val="D88306"/>
          </a:solidFill>
          <a:ln w="12700">
            <a:solidFill>
              <a:srgbClr val="A88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Šipka: doprava 51">
            <a:extLst>
              <a:ext uri="{FF2B5EF4-FFF2-40B4-BE49-F238E27FC236}">
                <a16:creationId xmlns:a16="http://schemas.microsoft.com/office/drawing/2014/main" id="{63FFB1CC-F4D6-4265-8276-F6B42F89E8AE}"/>
              </a:ext>
            </a:extLst>
          </p:cNvPr>
          <p:cNvSpPr/>
          <p:nvPr/>
        </p:nvSpPr>
        <p:spPr bwMode="auto">
          <a:xfrm rot="16200000">
            <a:off x="4321942" y="2220898"/>
            <a:ext cx="569409" cy="415307"/>
          </a:xfrm>
          <a:prstGeom prst="rightArrow">
            <a:avLst/>
          </a:prstGeom>
          <a:solidFill>
            <a:srgbClr val="D88306"/>
          </a:solidFill>
          <a:ln w="12700">
            <a:solidFill>
              <a:srgbClr val="A88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4D28C1CA-CFE2-4DBB-8E2D-6CA8F6B2703F}"/>
              </a:ext>
            </a:extLst>
          </p:cNvPr>
          <p:cNvSpPr/>
          <p:nvPr/>
        </p:nvSpPr>
        <p:spPr bwMode="auto">
          <a:xfrm>
            <a:off x="435731" y="2221178"/>
            <a:ext cx="2384648" cy="845153"/>
          </a:xfrm>
          <a:prstGeom prst="roundRect">
            <a:avLst/>
          </a:prstGeom>
          <a:ln>
            <a:solidFill>
              <a:srgbClr val="A88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Nárůst počtu pacientů s 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duševními onemocněními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AB852E0-8346-4373-9295-53E72C73299E}"/>
              </a:ext>
            </a:extLst>
          </p:cNvPr>
          <p:cNvSpPr/>
          <p:nvPr/>
        </p:nvSpPr>
        <p:spPr bwMode="auto">
          <a:xfrm>
            <a:off x="3379675" y="5219392"/>
            <a:ext cx="2384648" cy="966739"/>
          </a:xfrm>
          <a:prstGeom prst="roundRect">
            <a:avLst/>
          </a:prstGeom>
          <a:ln>
            <a:solidFill>
              <a:srgbClr val="A88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Další dílčí legislativní bariéry, které souvisí s podílem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neformálních pečovatelů na péči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4A6A607F-167E-4D96-A28E-BF56C0F6608A}"/>
              </a:ext>
            </a:extLst>
          </p:cNvPr>
          <p:cNvSpPr/>
          <p:nvPr/>
        </p:nvSpPr>
        <p:spPr bwMode="auto">
          <a:xfrm>
            <a:off x="6383182" y="1500051"/>
            <a:ext cx="2384648" cy="1041995"/>
          </a:xfrm>
          <a:prstGeom prst="roundRect">
            <a:avLst/>
          </a:prstGeom>
          <a:ln>
            <a:solidFill>
              <a:srgbClr val="A88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Omezené finanční zdroje v sociálním systému v návaznosti na postupné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ukončování projektů EU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8B85A209-2FED-4E13-9840-0183A44232B1}"/>
              </a:ext>
            </a:extLst>
          </p:cNvPr>
          <p:cNvSpPr/>
          <p:nvPr/>
        </p:nvSpPr>
        <p:spPr bwMode="auto">
          <a:xfrm>
            <a:off x="6755016" y="3119761"/>
            <a:ext cx="2332807" cy="1007158"/>
          </a:xfrm>
          <a:prstGeom prst="roundRect">
            <a:avLst/>
          </a:prstGeom>
          <a:ln>
            <a:solidFill>
              <a:srgbClr val="A88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Nižší odborná úroveň personálu, zvýšené náklady na proškolování a nábor</a:t>
            </a:r>
          </a:p>
        </p:txBody>
      </p:sp>
      <p:sp>
        <p:nvSpPr>
          <p:cNvPr id="19" name="Zástupný symbol pro číslo snímku 18">
            <a:extLst>
              <a:ext uri="{FF2B5EF4-FFF2-40B4-BE49-F238E27FC236}">
                <a16:creationId xmlns:a16="http://schemas.microsoft.com/office/drawing/2014/main" id="{B334E33D-4E4D-402F-9AFB-6B99B496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731A2432-12F5-48AE-9D46-87B633F0D0E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46571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556536"/>
            <a:ext cx="8906783" cy="412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543300" lvl="7" indent="-342900" algn="just">
              <a:lnSpc>
                <a:spcPct val="114000"/>
              </a:lnSpc>
              <a:spcAft>
                <a:spcPts val="6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okrese Havlíčkův Brod se zvýší kapacita o 40 lůžek, v okrese Žďár nad Sázavou se zvýší o 30 lůžek a v okrese Jihlava o 56 lůžek. </a:t>
            </a:r>
          </a:p>
          <a:p>
            <a:pPr marL="457200" marR="0" lvl="1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543300" lvl="7" indent="-342900" algn="just">
              <a:lnSpc>
                <a:spcPct val="114000"/>
              </a:lnSpc>
              <a:spcAft>
                <a:spcPts val="6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okrese Havlíčkův Brod se zvýší kapacita o 40 lůžek, v okrese Jihlava o 76 lůžek, v okrese Žďár nad Sázavou se zvýší o 163 lůžek a v okrese Pelhřimov o 42 lůžek. </a:t>
            </a:r>
          </a:p>
          <a:p>
            <a:pPr marL="457200" marR="0" lvl="1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rámci transformačních procesů dojde také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 změnám kapacit domovů pro osoby se zdravotním postižením a kapacit chráněného bydlení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základě zdůraznění principu subsidiarity v novele zákona v § 38 a na základě nepříznivé demografické projekce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AUGUR Consulting s.r.o. navrhuje posílit síť denních stacionářů a udržet síť asistenčních a pečovatelských služeb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1506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Návrh optimalizace sítě sociálních služeb v kraji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B8DA4F-9124-4940-B218-0E632411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33</a:t>
            </a:fld>
            <a:endParaRPr lang="cs-CZ" alt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ACF0599-97A3-4868-8246-63B9B2D0BBC4}"/>
              </a:ext>
            </a:extLst>
          </p:cNvPr>
          <p:cNvSpPr txBox="1"/>
          <p:nvPr/>
        </p:nvSpPr>
        <p:spPr>
          <a:xfrm>
            <a:off x="179512" y="993840"/>
            <a:ext cx="7128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000" b="1" cap="small" dirty="0">
                <a:solidFill>
                  <a:srgbClr val="C00000"/>
                </a:solidFill>
              </a:rPr>
              <a:t>Rozvojové záměry Kraje Vysočina v letech 2020–2023 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E9C45F14-B85D-43EF-AE20-05DF738B5316}"/>
              </a:ext>
            </a:extLst>
          </p:cNvPr>
          <p:cNvSpPr/>
          <p:nvPr/>
        </p:nvSpPr>
        <p:spPr bwMode="auto">
          <a:xfrm>
            <a:off x="467544" y="1772816"/>
            <a:ext cx="2520280" cy="890578"/>
          </a:xfrm>
          <a:prstGeom prst="roundRect">
            <a:avLst/>
          </a:prstGeom>
          <a:ln>
            <a:solidFill>
              <a:srgbClr val="197126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Předpoklad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navýšení kapacity domovů pro seniory o 126 lůžek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02D6670-DDBB-4F37-9626-1A232C614A4D}"/>
              </a:ext>
            </a:extLst>
          </p:cNvPr>
          <p:cNvSpPr/>
          <p:nvPr/>
        </p:nvSpPr>
        <p:spPr bwMode="auto">
          <a:xfrm>
            <a:off x="467544" y="2849978"/>
            <a:ext cx="2520280" cy="1011069"/>
          </a:xfrm>
          <a:prstGeom prst="roundRect">
            <a:avLst/>
          </a:prstGeom>
          <a:ln>
            <a:solidFill>
              <a:srgbClr val="197126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Předpoklad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navýšení kapacity domovů se zvláštním režimem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321 lůžek. </a:t>
            </a:r>
          </a:p>
        </p:txBody>
      </p:sp>
    </p:spTree>
    <p:extLst>
      <p:ext uri="{BB962C8B-B14F-4D97-AF65-F5344CB8AC3E}">
        <p14:creationId xmlns:p14="http://schemas.microsoft.com/office/powerpoint/2010/main" val="3138697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5CACE66-4EEB-43FF-8E02-94A60F39022A}"/>
              </a:ext>
            </a:extLst>
          </p:cNvPr>
          <p:cNvSpPr txBox="1"/>
          <p:nvPr/>
        </p:nvSpPr>
        <p:spPr>
          <a:xfrm>
            <a:off x="-11440" y="6019279"/>
            <a:ext cx="9155440" cy="838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52" y="6173667"/>
            <a:ext cx="1157414" cy="636468"/>
          </a:xfrm>
          <a:prstGeom prst="rect">
            <a:avLst/>
          </a:prstGeom>
        </p:spPr>
      </p:pic>
      <p:pic>
        <p:nvPicPr>
          <p:cNvPr id="14" name="Obrázek 16" descr="C:\Users\Veronika\Downloads\Logo OPZ barevné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2" y="6173667"/>
            <a:ext cx="2748917" cy="567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080738"/>
            <a:ext cx="1584176" cy="597866"/>
          </a:xfrm>
          <a:prstGeom prst="rect">
            <a:avLst/>
          </a:prstGeom>
          <a:noFill/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2348880"/>
            <a:ext cx="9144001" cy="2793072"/>
          </a:xfrm>
          <a:prstGeom prst="rect">
            <a:avLst/>
          </a:prstGeom>
          <a:ln w="6350"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Klíčová aktivita 2.1 </a:t>
            </a:r>
            <a:b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současného stavu personálního zabezpečení poskytování pobytových sociálních služeb a provozu zařízení (Vstupní analýza LZ) a návrh personálního standardu (Optimalizace LZ)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25A93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1718B3-4CF6-45FD-8869-6E681B166F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97C2EF-4DAA-47AF-B168-62A103DE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32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43DF23A-1D68-4033-82A1-A386ACFDE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C3BBB02-2CFF-4780-A5D1-13B43723D79D}"/>
              </a:ext>
            </a:extLst>
          </p:cNvPr>
          <p:cNvSpPr txBox="1"/>
          <p:nvPr/>
        </p:nvSpPr>
        <p:spPr>
          <a:xfrm>
            <a:off x="179511" y="1206350"/>
            <a:ext cx="878497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Fyzická návštěva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každé zřizované organizaci za účasti zástupce určeného zadavatelem.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stávajícího stavu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personálního zabezpečení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přímé péči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provozu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managementu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Popis personálního zajištění (včetně nastavení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kompetencí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provedení analýzy funkčních míst a pracovních náplní, vnitřní organizace práce atd.), popis systému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zařazování dle katalogu prací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odměňování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postupu zvyšování kvalifikace zaměstnanců, motivačních prvků a zavedených systémů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hodnocení zaměstnanců </a:t>
            </a:r>
            <a:b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jednotlivých organizacích.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Dílčím výstupem analytické části KA 2.1 byla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lidských zdrojů: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Vytvoření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obecného návrhu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optimalizace lidských zdrojů pro všechny zřizované organizace Kraje Vysočina.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Vytvoření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návrh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</a:t>
            </a:r>
            <a:r>
              <a:rPr kumimoji="0" lang="cs-CZ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ptimalizace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lidských zdrojů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 každou zřizovanou organizaci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(včetně návrhu optimalizace kompetencí, stanovení optimální „velikosti „stanice“ (oddělení), doporučení v katalogovém a platovém zařazování pracovníků s ohledem na vykonávané činnost, doporučení k formám uzavíraných pracovněprávních vztahů a výši úvazků, doporučení k systému odměňování, doporučené možnosti motivačních nástrojů s vyhodnocením  rozpočtových dopadů, doporučení k systému vzdělávání.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6B75760-30E5-4FB2-A610-6BCEA439B11E}"/>
              </a:ext>
            </a:extLst>
          </p:cNvPr>
          <p:cNvSpPr txBox="1"/>
          <p:nvPr/>
        </p:nvSpPr>
        <p:spPr>
          <a:xfrm>
            <a:off x="1763688" y="3645024"/>
            <a:ext cx="5904656" cy="669414"/>
          </a:xfrm>
          <a:prstGeom prst="rect">
            <a:avLst/>
          </a:prstGeom>
          <a:solidFill>
            <a:schemeClr val="bg1"/>
          </a:solidFill>
          <a:ln w="19050">
            <a:solidFill>
              <a:srgbClr val="25A9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Celkem </a:t>
            </a:r>
            <a:r>
              <a:rPr kumimoji="0" lang="cs-CZ" sz="12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 analýz </a:t>
            </a:r>
            <a:r>
              <a:rPr kumimoji="0" lang="cs-CZ" sz="12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 jednotlivé poskytovatele pobytových sociálních služeb zřizovaných Krajem Vysočina, </a:t>
            </a:r>
            <a:r>
              <a:rPr kumimoji="0" lang="cs-CZ" sz="12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analýzy</a:t>
            </a:r>
            <a:r>
              <a:rPr kumimoji="0" lang="cs-CZ" sz="12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vybrané nezřizované organizace </a:t>
            </a:r>
            <a:br>
              <a:rPr kumimoji="0" lang="cs-CZ" sz="12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2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cs-CZ" sz="12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komparativní analýza </a:t>
            </a:r>
            <a:r>
              <a:rPr kumimoji="0" lang="cs-CZ" sz="12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shrnující výsledky všech analyzovaných organizací.</a:t>
            </a:r>
            <a:endParaRPr kumimoji="0" lang="cs-CZ" sz="12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2F023E60-0D25-489B-BF9C-9E89572891C8}"/>
              </a:ext>
            </a:extLst>
          </p:cNvPr>
          <p:cNvSpPr/>
          <p:nvPr/>
        </p:nvSpPr>
        <p:spPr bwMode="auto">
          <a:xfrm>
            <a:off x="755576" y="3793870"/>
            <a:ext cx="648072" cy="400109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A83CC57-BFF5-4A9A-A269-B780AA0FFD2E}"/>
              </a:ext>
            </a:extLst>
          </p:cNvPr>
          <p:cNvSpPr txBox="1"/>
          <p:nvPr/>
        </p:nvSpPr>
        <p:spPr>
          <a:xfrm>
            <a:off x="3203848" y="1263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současného stavu personálního zabezpečení poskytování pobytových sociálních služeb a provozu zařízení a návrh personálního standardu</a:t>
            </a:r>
            <a:endParaRPr kumimoji="0" lang="cs-CZ" sz="14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E6BD3E9-0D99-4A8B-8D84-7B772A352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918"/>
            <a:ext cx="9144000" cy="636494"/>
          </a:xfrm>
          <a:prstGeom prst="rect">
            <a:avLst/>
          </a:prstGeom>
        </p:spPr>
      </p:pic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FD4E58CF-BF60-47E2-82B0-5C88F43B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180F440-AB87-4297-8DC4-6F5E417671C1}"/>
              </a:ext>
            </a:extLst>
          </p:cNvPr>
          <p:cNvSpPr txBox="1"/>
          <p:nvPr/>
        </p:nvSpPr>
        <p:spPr>
          <a:xfrm>
            <a:off x="179512" y="867436"/>
            <a:ext cx="7128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analytická a návrhová část klíčové aktivity zahrnovala:</a:t>
            </a:r>
          </a:p>
        </p:txBody>
      </p:sp>
    </p:spTree>
    <p:extLst>
      <p:ext uri="{BB962C8B-B14F-4D97-AF65-F5344CB8AC3E}">
        <p14:creationId xmlns:p14="http://schemas.microsoft.com/office/powerpoint/2010/main" val="4256699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46D1B0-B4EE-4C14-BA2D-DE62E46A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3918"/>
            <a:ext cx="9144000" cy="6364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3DF23A-1D68-4033-82A1-A386ACFDE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0"/>
            <a:ext cx="9144001" cy="75129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C3BBB02-2CFF-4780-A5D1-13B43723D79D}"/>
              </a:ext>
            </a:extLst>
          </p:cNvPr>
          <p:cNvSpPr txBox="1"/>
          <p:nvPr/>
        </p:nvSpPr>
        <p:spPr>
          <a:xfrm>
            <a:off x="179512" y="1814570"/>
            <a:ext cx="87849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Připravovaný „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Návrh novely zákona, kterým se bude měnit zákon č. 108/2006 Sb., o sociálních službách, ve znění pozdějších předpisů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a některé související zákony“.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Součástí je také problematika personálního zabezpečení jednotlivých sociálních služeb, tzv.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personální standard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(minimální vs. optimální personální standard).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Matematická aplikace personálního standardu vyjadřuje závislost počtu úvazků konkrétní specializace na garantované kapacitě služby.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5050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Při stanovení personálního standardu je zohledněna tzv.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dobrá praxe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výkonu sociální služby,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tedy kolik lůžek připadá na jednoho pracovníka (PSS či SP) ve směně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50505"/>
              </a:solidFill>
              <a:effectLst/>
              <a:uLnTx/>
              <a:uFillTx/>
              <a:latin typeface="Segoe UI Historic" panose="020B0502040204020203" pitchFamily="34" charset="0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B5BF2A-8F43-4682-9495-1E86E425656E}"/>
              </a:ext>
            </a:extLst>
          </p:cNvPr>
          <p:cNvSpPr txBox="1"/>
          <p:nvPr/>
        </p:nvSpPr>
        <p:spPr>
          <a:xfrm>
            <a:off x="3131840" y="164098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Obecný návrh personálního standardu – přímá péče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9AEA3F05-81C8-4C90-9A6C-1C115049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460E86B-F750-4104-8885-71148388DF14}"/>
              </a:ext>
            </a:extLst>
          </p:cNvPr>
          <p:cNvSpPr txBox="1"/>
          <p:nvPr/>
        </p:nvSpPr>
        <p:spPr>
          <a:xfrm>
            <a:off x="179512" y="867436"/>
            <a:ext cx="8208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Optimalizace lidských zdrojů – optimální personální standard:</a:t>
            </a:r>
          </a:p>
        </p:txBody>
      </p:sp>
    </p:spTree>
    <p:extLst>
      <p:ext uri="{BB962C8B-B14F-4D97-AF65-F5344CB8AC3E}">
        <p14:creationId xmlns:p14="http://schemas.microsoft.com/office/powerpoint/2010/main" val="1640072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46D1B0-B4EE-4C14-BA2D-DE62E46A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3918"/>
            <a:ext cx="9144000" cy="6364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3DF23A-1D68-4033-82A1-A386ACFDE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0"/>
            <a:ext cx="9144001" cy="75129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C3BBB02-2CFF-4780-A5D1-13B43723D79D}"/>
              </a:ext>
            </a:extLst>
          </p:cNvPr>
          <p:cNvSpPr txBox="1"/>
          <p:nvPr/>
        </p:nvSpPr>
        <p:spPr>
          <a:xfrm>
            <a:off x="107504" y="1523946"/>
            <a:ext cx="8579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Podkladem pro výpočet personálního standardu služby domov pro seniory byl návrh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dobré praxe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ze strany MPSV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5050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U služby 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domov pro seniory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byla stanovena dobrá praxe v počtu: </a:t>
            </a:r>
          </a:p>
          <a:p>
            <a:pPr marL="1657350" marR="0" lvl="3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20 klientů na 1 pracovníka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v sociálních službách ve směně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U služby 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domov se zvláštním režimem</a:t>
            </a:r>
            <a:r>
              <a:rPr kumimoji="0" lang="cs-CZ" sz="1600" b="0" i="0" u="sng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byla stanovena dobrá praxe v počtu: </a:t>
            </a:r>
          </a:p>
          <a:p>
            <a:pPr marL="1657350" marR="0" lvl="3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16 klientů na 1 pracovníka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v sociálních službách ve směně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U služby 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domov pro osoby se zdravotním postižením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byla s ohledem na stávající stav v rámci pobytových sociálních služeb zřizovaných Krajem Vysočina zvolena dobrá praxe v počtu: </a:t>
            </a:r>
          </a:p>
          <a:p>
            <a:pPr marL="1657350" marR="0" lvl="3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14 klientů na 1 pracovníka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v sociálních službách ve směně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Dobrá praxe pro všechny analyzované služby a specializaci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sociální pracovník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(SP) byla zvolena s ohledem na stávající stav v rámci pobytových sociálních služeb zřizovaných Krajem Vysočina v počtu:</a:t>
            </a:r>
          </a:p>
          <a:p>
            <a:pPr marL="1657350" marR="0" lvl="3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45 klientů na 1 sociálního pracovníka.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B5BF2A-8F43-4682-9495-1E86E425656E}"/>
              </a:ext>
            </a:extLst>
          </p:cNvPr>
          <p:cNvSpPr txBox="1"/>
          <p:nvPr/>
        </p:nvSpPr>
        <p:spPr>
          <a:xfrm>
            <a:off x="3131840" y="164098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Obecný návrh personálního standardu – přímá péče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88A11DE0-BCD4-4D26-8300-003ACCA3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C00AE62-1EA9-4E4A-AF9F-6027DD7935F2}"/>
              </a:ext>
            </a:extLst>
          </p:cNvPr>
          <p:cNvSpPr txBox="1"/>
          <p:nvPr/>
        </p:nvSpPr>
        <p:spPr>
          <a:xfrm>
            <a:off x="179512" y="867436"/>
            <a:ext cx="8208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Optimalizace lidských zdrojů – stanovení dobré praxe:</a:t>
            </a:r>
          </a:p>
        </p:txBody>
      </p:sp>
    </p:spTree>
    <p:extLst>
      <p:ext uri="{BB962C8B-B14F-4D97-AF65-F5344CB8AC3E}">
        <p14:creationId xmlns:p14="http://schemas.microsoft.com/office/powerpoint/2010/main" val="2034461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46D1B0-B4EE-4C14-BA2D-DE62E46A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3918"/>
            <a:ext cx="9144000" cy="6364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3DF23A-1D68-4033-82A1-A386ACFDE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0"/>
            <a:ext cx="9144001" cy="7512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FB5BF2A-8F43-4682-9495-1E86E425656E}"/>
              </a:ext>
            </a:extLst>
          </p:cNvPr>
          <p:cNvSpPr txBox="1"/>
          <p:nvPr/>
        </p:nvSpPr>
        <p:spPr>
          <a:xfrm>
            <a:off x="3131840" y="164098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Obecný návrh personálního standardu – přímá péče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0E9C830A-F325-4A79-AEA9-64C33AAE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A0E1471-8BB7-4C21-BFA8-F3CD62A700D8}"/>
              </a:ext>
            </a:extLst>
          </p:cNvPr>
          <p:cNvSpPr txBox="1"/>
          <p:nvPr/>
        </p:nvSpPr>
        <p:spPr>
          <a:xfrm>
            <a:off x="179512" y="867436"/>
            <a:ext cx="8784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Optimalizace lidských zdrojů – pracovník v sociálních službách v DS</a:t>
            </a: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179512" y="1418049"/>
          <a:ext cx="8808740" cy="4705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B896683E-E7A7-42FF-8541-A91ACC25389A}"/>
              </a:ext>
            </a:extLst>
          </p:cNvPr>
          <p:cNvSpPr txBox="1"/>
          <p:nvPr/>
        </p:nvSpPr>
        <p:spPr>
          <a:xfrm>
            <a:off x="2195736" y="1472631"/>
            <a:ext cx="5328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 i="0" u="none" strike="noStrike" kern="1200" cap="none" spc="0" normalizeH="0" baseline="0">
                <a:solidFill>
                  <a:srgbClr val="000000">
                    <a:lumMod val="50000"/>
                    <a:lumOff val="50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Odch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lka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od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personálního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standardu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 i="0" u="none" strike="noStrike" kern="1200" cap="none" spc="0" normalizeH="0" baseline="0">
                <a:solidFill>
                  <a:srgbClr val="000000">
                    <a:lumMod val="50000"/>
                    <a:lumOff val="50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domov pro seniory 2019 (pracovníci v sociálních službách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949B1410-65CA-44A7-8E5A-B530E9322CF1}"/>
              </a:ext>
            </a:extLst>
          </p:cNvPr>
          <p:cNvSpPr txBox="1"/>
          <p:nvPr/>
        </p:nvSpPr>
        <p:spPr>
          <a:xfrm>
            <a:off x="1619673" y="2458507"/>
            <a:ext cx="7200799" cy="1330533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421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46D1B0-B4EE-4C14-BA2D-DE62E46A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3918"/>
            <a:ext cx="9144000" cy="6364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3DF23A-1D68-4033-82A1-A386ACFDE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0"/>
            <a:ext cx="9144001" cy="75129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C3BBB02-2CFF-4780-A5D1-13B43723D79D}"/>
              </a:ext>
            </a:extLst>
          </p:cNvPr>
          <p:cNvSpPr txBox="1"/>
          <p:nvPr/>
        </p:nvSpPr>
        <p:spPr>
          <a:xfrm>
            <a:off x="162729" y="1418049"/>
            <a:ext cx="87849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Personální standard je dle připravované novely zákona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určen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výhradně pro poskytování přímé péče,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proto je kalkulován pro sociální pracovníky, odborné a specializované pracovníky a pracovníky v sociálních službách.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5050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 důvodu dosavadní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nepropojenosti systému pečovatelské a ošetřovatelské péče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není určen pro zdravotnický personál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5050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Základní faktory, které potřebnost zdravotnického personálu a jeho počet ovlivňují, jsou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marR="0" lvl="2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Individuální potřeby klientů vyplývající ze zdravotního stavu a rozsah zdravotnických úkonů.</a:t>
            </a: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marR="0" lvl="2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Počet klientů, kteří tuto péči potřebují.</a:t>
            </a:r>
          </a:p>
          <a:p>
            <a:pPr marL="1257300" marR="0" lvl="2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marR="0" lvl="2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Typ směnného provozu – jednosměnný, dvousměnný, nepřetržitý.</a:t>
            </a:r>
          </a:p>
          <a:p>
            <a:pPr marL="1257300" marR="0" lvl="2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Doporučujeme, aby optimalizace úvazků nelékařských zdravotnických pracovníků v rámci jednotlivých organizací byla provedena v přímé návaznosti na cílovou skupinu klientů příspěvkových organizací Kraje Vysočina, konkrétně na míru podpory poskytovanou cílové skupině ze strany NZP.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marR="0" lvl="2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+mj-lt"/>
              <a:buAutoNum type="arabicPeriod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B5BF2A-8F43-4682-9495-1E86E425656E}"/>
              </a:ext>
            </a:extLst>
          </p:cNvPr>
          <p:cNvSpPr txBox="1"/>
          <p:nvPr/>
        </p:nvSpPr>
        <p:spPr>
          <a:xfrm>
            <a:off x="3131840" y="164098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Obecný návrh personálního standardu – přímá péče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C55906F2-ECCF-4029-9D77-4155BF64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6FEA6B0-2895-4B8F-AD87-47D737FA2125}"/>
              </a:ext>
            </a:extLst>
          </p:cNvPr>
          <p:cNvSpPr txBox="1"/>
          <p:nvPr/>
        </p:nvSpPr>
        <p:spPr>
          <a:xfrm>
            <a:off x="179512" y="86743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Optimalizace lidských zdrojů – nelékařský zdravotnický personál:</a:t>
            </a:r>
          </a:p>
        </p:txBody>
      </p:sp>
    </p:spTree>
    <p:extLst>
      <p:ext uri="{BB962C8B-B14F-4D97-AF65-F5344CB8AC3E}">
        <p14:creationId xmlns:p14="http://schemas.microsoft.com/office/powerpoint/2010/main" val="183512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5CACE66-4EEB-43FF-8E02-94A60F39022A}"/>
              </a:ext>
            </a:extLst>
          </p:cNvPr>
          <p:cNvSpPr txBox="1"/>
          <p:nvPr/>
        </p:nvSpPr>
        <p:spPr>
          <a:xfrm>
            <a:off x="-11440" y="6019279"/>
            <a:ext cx="9155440" cy="838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05" y="6061934"/>
            <a:ext cx="1438726" cy="791163"/>
          </a:xfrm>
          <a:prstGeom prst="rect">
            <a:avLst/>
          </a:prstGeom>
        </p:spPr>
      </p:pic>
      <p:pic>
        <p:nvPicPr>
          <p:cNvPr id="14" name="Obrázek 16" descr="C:\Users\Veronika\Downloads\Logo OPZ barevné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2" y="6173667"/>
            <a:ext cx="2748917" cy="567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080738"/>
            <a:ext cx="1584176" cy="597866"/>
          </a:xfrm>
          <a:prstGeom prst="rect">
            <a:avLst/>
          </a:prstGeom>
          <a:noFill/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-11440" y="2499927"/>
            <a:ext cx="9144001" cy="1931298"/>
          </a:xfrm>
          <a:prstGeom prst="rect">
            <a:avLst/>
          </a:prstGeom>
          <a:ln w="6350"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Klíčová aktivita 1.1 </a:t>
            </a:r>
            <a:b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stávajícího stavu budov a navržení opatření </a:t>
            </a:r>
            <a:b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 dosažení materiálně-technického standardu 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25A93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1718B3-4CF6-45FD-8869-6E681B166F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2D1F60-6C52-470F-9A8F-1B561EA9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46D1B0-B4EE-4C14-BA2D-DE62E46A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3918"/>
            <a:ext cx="9144000" cy="6364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3DF23A-1D68-4033-82A1-A386ACFDE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0"/>
            <a:ext cx="9144001" cy="7512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FB5BF2A-8F43-4682-9495-1E86E425656E}"/>
              </a:ext>
            </a:extLst>
          </p:cNvPr>
          <p:cNvSpPr txBox="1"/>
          <p:nvPr/>
        </p:nvSpPr>
        <p:spPr>
          <a:xfrm>
            <a:off x="3131840" y="164098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Obecný návrh personálního standardu – přímá péče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5350CFBF-8A9B-48C4-A3AE-6E694F8C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14933CF-AD29-42C5-B560-352842C964D8}"/>
              </a:ext>
            </a:extLst>
          </p:cNvPr>
          <p:cNvSpPr txBox="1"/>
          <p:nvPr/>
        </p:nvSpPr>
        <p:spPr>
          <a:xfrm>
            <a:off x="179512" y="86743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Optimalizace lidských zdrojů – nelékařský zdravotnický personál: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179512" y="1418048"/>
          <a:ext cx="8712968" cy="4741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0EFAA235-FA55-4500-86F1-285F83885A49}"/>
              </a:ext>
            </a:extLst>
          </p:cNvPr>
          <p:cNvSpPr txBox="1"/>
          <p:nvPr/>
        </p:nvSpPr>
        <p:spPr>
          <a:xfrm>
            <a:off x="1115616" y="1556792"/>
            <a:ext cx="7272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srgbClr val="000000">
                    <a:lumMod val="50000"/>
                    <a:lumOff val="50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Rozdíl mezi příjmy z fondů zdravotních pojišťoven a průměrnými mzdami SZP na 1 úvazek SZP –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domov pro seniory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419181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9531" y="1291816"/>
            <a:ext cx="8424935" cy="500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Na základě získaných poznatků v rámci projektu Optimalizace sítě pobytových sociálních služeb v Kraji Vysočina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nedoporučujeme rozdělení žádné z příspěvkových organizací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Kraje Vysočina. Po konzultaci s Krajem Vysočina se naopak jako vhodné jeví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sloučení příspěvkových organizací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Domov Kopretina Černovice, p. o.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Domov Lidmaň, p. o.</a:t>
            </a: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srgbClr val="1971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25A9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25A9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25A9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25A9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Obě organizace mají shodnou cílovou skupinu klientů sociálních služeb domov pro osoby se zdravotním postižením, chráněné bydlení.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Obě organizace se vyznačují středním stupněm decentralizace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Geografická blízkost organizací – méně než 10 km, okres Pelhřimov.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Efektivnější provoz z hlediska ekonomických dopadů (nákladovost v nepřímé péči, obslužné služby).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Možnost zapojení organizace do transformačního procesu.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E559D97-74DC-40C0-813B-E99E03F90FAA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Návrh sloučení příspěvkových organizací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F29A7953-9878-4215-97E9-D603EA5B63D0}"/>
              </a:ext>
            </a:extLst>
          </p:cNvPr>
          <p:cNvSpPr/>
          <p:nvPr/>
        </p:nvSpPr>
        <p:spPr bwMode="auto">
          <a:xfrm>
            <a:off x="689285" y="2384883"/>
            <a:ext cx="3431555" cy="2088234"/>
          </a:xfrm>
          <a:prstGeom prst="roundRect">
            <a:avLst/>
          </a:prstGeom>
          <a:ln>
            <a:solidFill>
              <a:srgbClr val="197126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Lidmaň, p. o.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DOZP (97 lůžek)                       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19 let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CHB     (6 lůžek)                       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27–80 let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s mentálním a kombinovaným postižením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AB3B158D-CE11-44F0-B08A-0E5291E44387}"/>
              </a:ext>
            </a:extLst>
          </p:cNvPr>
          <p:cNvSpPr/>
          <p:nvPr/>
        </p:nvSpPr>
        <p:spPr bwMode="auto">
          <a:xfrm>
            <a:off x="5073466" y="2368911"/>
            <a:ext cx="3431557" cy="2104205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Domov Kopretina Černovice, p. o.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br>
              <a:rPr kumimoji="0" lang="cs-CZ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cs-CZ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DOZP                   (149 lůžek)      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3–80 let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CHB                         (5 lůžek)     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19–64 let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týdenní stacionář    (12 lůžek)      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3–64 let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odlehčovací služba (10 lůžek)      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1–64 let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denní stacionář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sociálně-terapeutická dílna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osoby s mentálním a kombinovaným postižením</a:t>
            </a:r>
          </a:p>
        </p:txBody>
      </p:sp>
      <p:sp>
        <p:nvSpPr>
          <p:cNvPr id="4" name="Znak plus 3">
            <a:extLst>
              <a:ext uri="{FF2B5EF4-FFF2-40B4-BE49-F238E27FC236}">
                <a16:creationId xmlns:a16="http://schemas.microsoft.com/office/drawing/2014/main" id="{17D06BF1-98E7-4EA2-A4A7-161308894E58}"/>
              </a:ext>
            </a:extLst>
          </p:cNvPr>
          <p:cNvSpPr/>
          <p:nvPr/>
        </p:nvSpPr>
        <p:spPr bwMode="auto">
          <a:xfrm>
            <a:off x="4381129" y="3317694"/>
            <a:ext cx="432048" cy="432048"/>
          </a:xfrm>
          <a:prstGeom prst="mathPlus">
            <a:avLst/>
          </a:prstGeom>
          <a:solidFill>
            <a:srgbClr val="25A939"/>
          </a:solidFill>
          <a:ln w="19050" cap="flat" cmpd="sng" algn="ctr">
            <a:solidFill>
              <a:srgbClr val="3438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2653EE-D3C9-4697-82D6-08F628D5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7E8CEBC-5058-4C9F-B62A-568F1AF4C1AC}"/>
              </a:ext>
            </a:extLst>
          </p:cNvPr>
          <p:cNvSpPr txBox="1"/>
          <p:nvPr/>
        </p:nvSpPr>
        <p:spPr>
          <a:xfrm>
            <a:off x="222926" y="852452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Návrh sloučení příspěvkových organizací Kraje Vysočina</a:t>
            </a:r>
          </a:p>
        </p:txBody>
      </p:sp>
    </p:spTree>
    <p:extLst>
      <p:ext uri="{BB962C8B-B14F-4D97-AF65-F5344CB8AC3E}">
        <p14:creationId xmlns:p14="http://schemas.microsoft.com/office/powerpoint/2010/main" val="2921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E559D97-74DC-40C0-813B-E99E03F90FAA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Návrh sloučení příspěvkových organizací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2653EE-D3C9-4697-82D6-08F628D5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E7E7982-5508-4D1C-B5D6-D7E14DF82F49}"/>
              </a:ext>
            </a:extLst>
          </p:cNvPr>
          <p:cNvSpPr txBox="1"/>
          <p:nvPr/>
        </p:nvSpPr>
        <p:spPr>
          <a:xfrm>
            <a:off x="143508" y="1139739"/>
            <a:ext cx="87849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sng" strike="noStrike" kern="1200" cap="small" spc="0" normalizeH="0" baseline="0" noProof="0" dirty="0">
              <a:ln>
                <a:noFill/>
              </a:ln>
              <a:solidFill>
                <a:srgbClr val="25A939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Konkrétní vyčíslení snížení personálních nákladů při sloučení těchto dvou organizací je možné orientačně, jelikož bylo pracováno pouze s omezenými datovými vstupy a není možné uskutečnit podrobnější rozbor nákladů u organizace po sloučení.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5050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ersonální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kapacita bude snížena v oblasti nepřímé péče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, konkrétně u manažerských a provozních pracovních pozic jako jsou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ředitel, účetní, mzdová účetní/personalistka, údržbář, pradlena a řidič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V návaznosti na měsíční průměrné mzdy u jednotlivých skupin pracovníků na jeden celý úvazek si dovolujeme predikovat, že při redukci jednotlivých skupin pracovníků, tak jak uvádíme, by mohlo dojít k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úsporám v personální oblasti v částce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cca 3 000 0000 Kč ročně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Nicméně je zřejmé, že k této personální obměně by nemělo dojít skokovým způsobem, ale ideálně postupně formou přirozeného odchodu zaměstnanců.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Do budoucna organizaci doporučujeme také nahrazení pedagogických pracovníků pracovníky v sociálních službách (ZVNČ), případně řešení zaměstnávání těchto pracovníků na DPP/DPČ. Tyto pracovníky lze nahradit pozicí pracovník v sociálních službách. V případě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náhrady pedagogických pracovníků pracovníky v sociálních službách by došlo k finanční úspoře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zhruba 114 000 Kč za měsíc a tedy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cca 1 368 000 Kč ročně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Finanční úspory jsou předpokládány také v souvislosti se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zajištěním obslužných služeb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0E1ADD-A0BF-4EF7-B132-E09A788898F9}"/>
              </a:ext>
            </a:extLst>
          </p:cNvPr>
          <p:cNvSpPr txBox="1"/>
          <p:nvPr/>
        </p:nvSpPr>
        <p:spPr>
          <a:xfrm>
            <a:off x="222926" y="852452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Návrh sloučení příspěvkových organizací Kraje Vysočina</a:t>
            </a:r>
          </a:p>
        </p:txBody>
      </p:sp>
    </p:spTree>
    <p:extLst>
      <p:ext uri="{BB962C8B-B14F-4D97-AF65-F5344CB8AC3E}">
        <p14:creationId xmlns:p14="http://schemas.microsoft.com/office/powerpoint/2010/main" val="1275621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5CACE66-4EEB-43FF-8E02-94A60F39022A}"/>
              </a:ext>
            </a:extLst>
          </p:cNvPr>
          <p:cNvSpPr txBox="1"/>
          <p:nvPr/>
        </p:nvSpPr>
        <p:spPr>
          <a:xfrm>
            <a:off x="-11440" y="6019279"/>
            <a:ext cx="9155440" cy="838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67" y="5901247"/>
            <a:ext cx="2174602" cy="1195826"/>
          </a:xfrm>
          <a:prstGeom prst="rect">
            <a:avLst/>
          </a:prstGeom>
        </p:spPr>
      </p:pic>
      <p:pic>
        <p:nvPicPr>
          <p:cNvPr id="14" name="Obrázek 16" descr="C:\Users\Veronika\Downloads\Logo OPZ barevné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2" y="6173667"/>
            <a:ext cx="2748917" cy="567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080738"/>
            <a:ext cx="1584176" cy="597866"/>
          </a:xfrm>
          <a:prstGeom prst="rect">
            <a:avLst/>
          </a:prstGeom>
          <a:noFill/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-11440" y="2471045"/>
            <a:ext cx="9144001" cy="1915909"/>
          </a:xfrm>
          <a:prstGeom prst="rect">
            <a:avLst/>
          </a:prstGeom>
          <a:ln w="6350"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Klíčová aktivita 3.1 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Analýza a návrh optimalizace organizačních struktur a systémů řízení a vykonávaných činností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25A9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1718B3-4CF6-45FD-8869-6E681B166F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9CBFAF-ECCD-4969-AEF4-E8D71C83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491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46D1B0-B4EE-4C14-BA2D-DE62E46A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3918"/>
            <a:ext cx="9144000" cy="6364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3DF23A-1D68-4033-82A1-A386ACFDE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C3BBB02-2CFF-4780-A5D1-13B43723D79D}"/>
              </a:ext>
            </a:extLst>
          </p:cNvPr>
          <p:cNvSpPr txBox="1"/>
          <p:nvPr/>
        </p:nvSpPr>
        <p:spPr>
          <a:xfrm>
            <a:off x="153470" y="1257440"/>
            <a:ext cx="8667002" cy="40934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Provedení analýzy a zhodnocení 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stávajících organizačních struktur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systémů řízení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 zřizovaných organizacích.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Provedení analýzy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hlavní a doplňkové činnosti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zřizovaných organizací s vyhodnocením provozních a ekonomických aspektů, právních omezení a rizik s provozem souvisejících.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A83CC57-BFF5-4A9A-A269-B780AA0FFD2E}"/>
              </a:ext>
            </a:extLst>
          </p:cNvPr>
          <p:cNvSpPr txBox="1"/>
          <p:nvPr/>
        </p:nvSpPr>
        <p:spPr>
          <a:xfrm>
            <a:off x="3203848" y="114038"/>
            <a:ext cx="584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a návrh optimalizace organizačních struktur a systémů řízení, a vykonávaných činností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4E74615-66C2-4C16-9AE0-BBB2E0C9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9D172B2E-8656-4E19-8A59-A200ABFF5F52}"/>
              </a:ext>
            </a:extLst>
          </p:cNvPr>
          <p:cNvSpPr/>
          <p:nvPr/>
        </p:nvSpPr>
        <p:spPr bwMode="auto">
          <a:xfrm>
            <a:off x="2045023" y="2417488"/>
            <a:ext cx="720080" cy="438848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3FAA91E-33C3-4F97-A969-063D765771AF}"/>
              </a:ext>
            </a:extLst>
          </p:cNvPr>
          <p:cNvSpPr txBox="1"/>
          <p:nvPr/>
        </p:nvSpPr>
        <p:spPr>
          <a:xfrm>
            <a:off x="222926" y="852452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Analytická a návrhová část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8ED5C74-61FD-4814-8EED-822EA75C04CB}"/>
              </a:ext>
            </a:extLst>
          </p:cNvPr>
          <p:cNvSpPr/>
          <p:nvPr/>
        </p:nvSpPr>
        <p:spPr bwMode="auto">
          <a:xfrm>
            <a:off x="3407046" y="2167160"/>
            <a:ext cx="3416926" cy="939504"/>
          </a:xfrm>
          <a:prstGeom prst="rect">
            <a:avLst/>
          </a:prstGeom>
          <a:ln>
            <a:solidFill>
              <a:srgbClr val="197126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Návrh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standardu organizační struktury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způsobu a stylu řízení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pro srovnatelné skupiny zřizovaných organizací.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7E5A37B-0EAF-420A-B19B-CAC12282411F}"/>
              </a:ext>
            </a:extLst>
          </p:cNvPr>
          <p:cNvSpPr/>
          <p:nvPr/>
        </p:nvSpPr>
        <p:spPr bwMode="auto">
          <a:xfrm>
            <a:off x="3401128" y="4938027"/>
            <a:ext cx="3416926" cy="72008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Vyhodnocení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vhodnosti provádění doplňkové činnosti u zřizovaných organizací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307ACEB1-DD29-4E69-9F26-2C584AEAEE53}"/>
              </a:ext>
            </a:extLst>
          </p:cNvPr>
          <p:cNvSpPr/>
          <p:nvPr/>
        </p:nvSpPr>
        <p:spPr bwMode="auto">
          <a:xfrm>
            <a:off x="2045023" y="5065640"/>
            <a:ext cx="720080" cy="438848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72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7523" y="898982"/>
            <a:ext cx="8568951" cy="147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Byla provedena analýza organizačních struktur a stylů řízení dle organizačních řádů, organigramů a dalších interních dokumentů jednotlivých příspěvkových organizací. Konkrétní specifika organizací byla zjišťována také u příležitosti místních šetření v jednotlivých zařízeních poskytovatelů.  </a:t>
            </a: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br>
              <a:rPr kumimoji="0" lang="cs-CZ" sz="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Schéma ilustrující nejzásadnější poznatky, které z analýzy vyplynuly: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E559D97-74DC-40C0-813B-E99E03F90FAA}"/>
              </a:ext>
            </a:extLst>
          </p:cNvPr>
          <p:cNvSpPr txBox="1"/>
          <p:nvPr/>
        </p:nvSpPr>
        <p:spPr>
          <a:xfrm>
            <a:off x="3214336" y="10111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analýza a zhodnocení stávajících organizačních struktur a stylů řízení a hlavní a doplňkové činnosti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3CA2FE0-3A67-408F-A956-434CD5EE84DF}"/>
              </a:ext>
            </a:extLst>
          </p:cNvPr>
          <p:cNvSpPr/>
          <p:nvPr/>
        </p:nvSpPr>
        <p:spPr bwMode="auto">
          <a:xfrm>
            <a:off x="3347183" y="3525367"/>
            <a:ext cx="2304256" cy="1296144"/>
          </a:xfrm>
          <a:prstGeom prst="ellipse">
            <a:avLst/>
          </a:prstGeom>
          <a:ln>
            <a:solidFill>
              <a:srgbClr val="535794"/>
            </a:solidFill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3438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organizační struktury a styly řízení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BA4FECED-46FD-433A-8229-AF900D1C615F}"/>
              </a:ext>
            </a:extLst>
          </p:cNvPr>
          <p:cNvSpPr/>
          <p:nvPr/>
        </p:nvSpPr>
        <p:spPr bwMode="auto">
          <a:xfrm rot="1236231">
            <a:off x="5509230" y="4718377"/>
            <a:ext cx="605863" cy="372326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F1DFF1EC-6073-475A-B8F3-B7F627F61D87}"/>
              </a:ext>
            </a:extLst>
          </p:cNvPr>
          <p:cNvSpPr/>
          <p:nvPr/>
        </p:nvSpPr>
        <p:spPr bwMode="auto">
          <a:xfrm rot="5400000">
            <a:off x="4229458" y="4998021"/>
            <a:ext cx="549254" cy="372326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94A28B8A-6672-4A62-9DE8-E7624D77C222}"/>
              </a:ext>
            </a:extLst>
          </p:cNvPr>
          <p:cNvSpPr/>
          <p:nvPr/>
        </p:nvSpPr>
        <p:spPr bwMode="auto">
          <a:xfrm rot="13411915">
            <a:off x="2974390" y="3290571"/>
            <a:ext cx="574508" cy="372326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4885828D-3F4D-4C4F-BA42-BC10307DAF5C}"/>
              </a:ext>
            </a:extLst>
          </p:cNvPr>
          <p:cNvSpPr/>
          <p:nvPr/>
        </p:nvSpPr>
        <p:spPr bwMode="auto">
          <a:xfrm rot="8652286">
            <a:off x="2954508" y="4718377"/>
            <a:ext cx="639688" cy="372326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E1BBCFF5-7391-4A2D-8060-C9AAFB89C627}"/>
              </a:ext>
            </a:extLst>
          </p:cNvPr>
          <p:cNvSpPr/>
          <p:nvPr/>
        </p:nvSpPr>
        <p:spPr bwMode="auto">
          <a:xfrm rot="19614793">
            <a:off x="5495037" y="3282150"/>
            <a:ext cx="599068" cy="372326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BCDDA41F-4384-4913-97B4-6F0BF4D7AD57}"/>
              </a:ext>
            </a:extLst>
          </p:cNvPr>
          <p:cNvSpPr/>
          <p:nvPr/>
        </p:nvSpPr>
        <p:spPr bwMode="auto">
          <a:xfrm rot="16200000">
            <a:off x="4225640" y="2943626"/>
            <a:ext cx="556890" cy="372326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B2702254-2DCC-4583-8346-699E09E92339}"/>
              </a:ext>
            </a:extLst>
          </p:cNvPr>
          <p:cNvSpPr/>
          <p:nvPr/>
        </p:nvSpPr>
        <p:spPr bwMode="auto">
          <a:xfrm>
            <a:off x="6247053" y="2891495"/>
            <a:ext cx="2475334" cy="1056812"/>
          </a:xfrm>
          <a:prstGeom prst="roundRect">
            <a:avLst/>
          </a:prstGeom>
          <a:solidFill>
            <a:srgbClr val="CBE9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br>
              <a:rPr kumimoji="0" lang="cs-CZ" sz="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spojení / rozdělení úseků sociální (přímé obslužné) 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zdravotní (ošetřovatelské) péče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B11D4D47-4155-4AB9-AFE7-7B46FF60EAFE}"/>
              </a:ext>
            </a:extLst>
          </p:cNvPr>
          <p:cNvSpPr/>
          <p:nvPr/>
        </p:nvSpPr>
        <p:spPr bwMode="auto">
          <a:xfrm>
            <a:off x="3261644" y="5588236"/>
            <a:ext cx="2475334" cy="513930"/>
          </a:xfrm>
          <a:prstGeom prst="roundRect">
            <a:avLst/>
          </a:prstGeom>
          <a:solidFill>
            <a:srgbClr val="F1F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kumulace funkcí vedoucích pracovníků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CF035E7F-CE70-4934-84F7-DAC882FAE4E0}"/>
              </a:ext>
            </a:extLst>
          </p:cNvPr>
          <p:cNvSpPr/>
          <p:nvPr/>
        </p:nvSpPr>
        <p:spPr bwMode="auto">
          <a:xfrm>
            <a:off x="3282065" y="2191289"/>
            <a:ext cx="2475334" cy="556890"/>
          </a:xfrm>
          <a:prstGeom prst="roundRect">
            <a:avLst/>
          </a:prstGeom>
          <a:solidFill>
            <a:srgbClr val="BAE1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br>
              <a:rPr kumimoji="0" lang="cs-CZ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řada specifických pozic</a:t>
            </a: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51DB611A-6733-40CD-BF7E-FD0D8FD31E4B}"/>
              </a:ext>
            </a:extLst>
          </p:cNvPr>
          <p:cNvSpPr/>
          <p:nvPr/>
        </p:nvSpPr>
        <p:spPr bwMode="auto">
          <a:xfrm>
            <a:off x="6284677" y="4483530"/>
            <a:ext cx="2475334" cy="1056812"/>
          </a:xfrm>
          <a:prstGeom prst="roundRect">
            <a:avLst/>
          </a:prstGeom>
          <a:solidFill>
            <a:srgbClr val="E3F3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specifické způsoby přenosu informací mezi pracovníky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různorodost porad i jejich četnost </a:t>
            </a: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FDDF0C24-3000-40F7-80FD-483783F85C68}"/>
              </a:ext>
            </a:extLst>
          </p:cNvPr>
          <p:cNvSpPr/>
          <p:nvPr/>
        </p:nvSpPr>
        <p:spPr bwMode="auto">
          <a:xfrm>
            <a:off x="409651" y="2963038"/>
            <a:ext cx="2475334" cy="1056812"/>
          </a:xfrm>
          <a:prstGeom prst="roundRect">
            <a:avLst/>
          </a:prstGeom>
          <a:solidFill>
            <a:srgbClr val="CBE9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br>
              <a:rPr kumimoji="0" lang="cs-CZ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výrazné odlišnosti mezi PO 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 rámci nastavení organizačních struktur </a:t>
            </a:r>
            <a:endParaRPr kumimoji="0" lang="cs-CZ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274F2A65-B3A3-4BF8-A172-26CA7D212BBD}"/>
              </a:ext>
            </a:extLst>
          </p:cNvPr>
          <p:cNvSpPr/>
          <p:nvPr/>
        </p:nvSpPr>
        <p:spPr bwMode="auto">
          <a:xfrm>
            <a:off x="409651" y="4483530"/>
            <a:ext cx="2475334" cy="1056812"/>
          </a:xfrm>
          <a:prstGeom prst="roundRect">
            <a:avLst/>
          </a:prstGeom>
          <a:solidFill>
            <a:srgbClr val="E3F3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rozdíly ve vymezení zastupitelnosti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problematika zastupování PSS z jiných oddělení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E20238-A523-4357-B85A-6B05D32A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335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9" y="952187"/>
            <a:ext cx="8568951" cy="11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Byla provedena analýza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hlavních činností (včetně fakultativních činností) a doplňkových činností jednotlivých příspěvkových organizací poskytujících pobytové sociální služby. Současně byly vyhodnoceny provozní a ekonomické aspekty, právní omezení a rizika s provozem související.</a:t>
            </a: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br>
              <a:rPr kumimoji="0" lang="cs-CZ" sz="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Schéma ilustrující poznatky, které z analýzy vyplynuly: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E559D97-74DC-40C0-813B-E99E03F90FAA}"/>
              </a:ext>
            </a:extLst>
          </p:cNvPr>
          <p:cNvSpPr txBox="1"/>
          <p:nvPr/>
        </p:nvSpPr>
        <p:spPr>
          <a:xfrm>
            <a:off x="3214336" y="10111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analýza a zhodnocení stávajících organizačních struktur a stylů řízení a hlavní a doplňkové činnosti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3CA2FE0-3A67-408F-A956-434CD5EE84DF}"/>
              </a:ext>
            </a:extLst>
          </p:cNvPr>
          <p:cNvSpPr/>
          <p:nvPr/>
        </p:nvSpPr>
        <p:spPr bwMode="auto">
          <a:xfrm>
            <a:off x="3386409" y="3633885"/>
            <a:ext cx="2304256" cy="1276373"/>
          </a:xfrm>
          <a:prstGeom prst="ellipse">
            <a:avLst/>
          </a:prstGeom>
          <a:ln>
            <a:solidFill>
              <a:srgbClr val="535794"/>
            </a:solidFill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3438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hlavní a doplňková činnost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BA4FECED-46FD-433A-8229-AF900D1C615F}"/>
              </a:ext>
            </a:extLst>
          </p:cNvPr>
          <p:cNvSpPr/>
          <p:nvPr/>
        </p:nvSpPr>
        <p:spPr bwMode="auto">
          <a:xfrm rot="1236231">
            <a:off x="5549105" y="4742377"/>
            <a:ext cx="605863" cy="372326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F1DFF1EC-6073-475A-B8F3-B7F627F61D87}"/>
              </a:ext>
            </a:extLst>
          </p:cNvPr>
          <p:cNvSpPr/>
          <p:nvPr/>
        </p:nvSpPr>
        <p:spPr bwMode="auto">
          <a:xfrm rot="5400000">
            <a:off x="4231310" y="5138192"/>
            <a:ext cx="549254" cy="372326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94A28B8A-6672-4A62-9DE8-E7624D77C222}"/>
              </a:ext>
            </a:extLst>
          </p:cNvPr>
          <p:cNvSpPr/>
          <p:nvPr/>
        </p:nvSpPr>
        <p:spPr bwMode="auto">
          <a:xfrm rot="13411915">
            <a:off x="2840236" y="3500655"/>
            <a:ext cx="574508" cy="372326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4885828D-3F4D-4C4F-BA42-BC10307DAF5C}"/>
              </a:ext>
            </a:extLst>
          </p:cNvPr>
          <p:cNvSpPr/>
          <p:nvPr/>
        </p:nvSpPr>
        <p:spPr bwMode="auto">
          <a:xfrm rot="8652286">
            <a:off x="2909964" y="4784004"/>
            <a:ext cx="639688" cy="372326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E1BBCFF5-7391-4A2D-8060-C9AAFB89C627}"/>
              </a:ext>
            </a:extLst>
          </p:cNvPr>
          <p:cNvSpPr/>
          <p:nvPr/>
        </p:nvSpPr>
        <p:spPr bwMode="auto">
          <a:xfrm rot="19614793">
            <a:off x="5623766" y="3451641"/>
            <a:ext cx="599068" cy="372326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BCDDA41F-4384-4913-97B4-6F0BF4D7AD57}"/>
              </a:ext>
            </a:extLst>
          </p:cNvPr>
          <p:cNvSpPr/>
          <p:nvPr/>
        </p:nvSpPr>
        <p:spPr bwMode="auto">
          <a:xfrm rot="16200000">
            <a:off x="4260092" y="3026836"/>
            <a:ext cx="556890" cy="372326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B2702254-2DCC-4583-8346-699E09E92339}"/>
              </a:ext>
            </a:extLst>
          </p:cNvPr>
          <p:cNvSpPr/>
          <p:nvPr/>
        </p:nvSpPr>
        <p:spPr bwMode="auto">
          <a:xfrm>
            <a:off x="6382102" y="3119367"/>
            <a:ext cx="2475334" cy="1056812"/>
          </a:xfrm>
          <a:prstGeom prst="roundRect">
            <a:avLst/>
          </a:prstGeom>
          <a:solidFill>
            <a:srgbClr val="B7B7E7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Zákon č. 455/1991 Sb., 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 živnostenském podnikání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Zákon č. 89/2012 Sb., občanský zákoník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B11D4D47-4155-4AB9-AFE7-7B46FF60EAFE}"/>
              </a:ext>
            </a:extLst>
          </p:cNvPr>
          <p:cNvSpPr/>
          <p:nvPr/>
        </p:nvSpPr>
        <p:spPr bwMode="auto">
          <a:xfrm>
            <a:off x="3133992" y="5683884"/>
            <a:ext cx="2743889" cy="513930"/>
          </a:xfrm>
          <a:prstGeom prst="roundRect">
            <a:avLst/>
          </a:prstGeom>
          <a:solidFill>
            <a:srgbClr val="F0F2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vazba na standardy kvality poskytování sociálních služeb 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CF035E7F-CE70-4934-84F7-DAC882FAE4E0}"/>
              </a:ext>
            </a:extLst>
          </p:cNvPr>
          <p:cNvSpPr/>
          <p:nvPr/>
        </p:nvSpPr>
        <p:spPr bwMode="auto">
          <a:xfrm>
            <a:off x="3200054" y="2152245"/>
            <a:ext cx="2743890" cy="684960"/>
          </a:xfrm>
          <a:prstGeom prst="roundRect">
            <a:avLst/>
          </a:prstGeom>
          <a:solidFill>
            <a:srgbClr val="9797D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problematické vymezení základních, doplňkových a fakultativních činností</a:t>
            </a: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51DB611A-6733-40CD-BF7E-FD0D8FD31E4B}"/>
              </a:ext>
            </a:extLst>
          </p:cNvPr>
          <p:cNvSpPr/>
          <p:nvPr/>
        </p:nvSpPr>
        <p:spPr bwMode="auto">
          <a:xfrm>
            <a:off x="6374779" y="4711402"/>
            <a:ext cx="2475334" cy="1056812"/>
          </a:xfrm>
          <a:prstGeom prst="roundRect">
            <a:avLst/>
          </a:prstGeom>
          <a:solidFill>
            <a:srgbClr val="CCD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17 z 19 analyzovaných organizací poskytuje fakultativní činnosti - nejčastěji dopravu klientů </a:t>
            </a: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FDDF0C24-3000-40F7-80FD-483783F85C68}"/>
              </a:ext>
            </a:extLst>
          </p:cNvPr>
          <p:cNvSpPr/>
          <p:nvPr/>
        </p:nvSpPr>
        <p:spPr bwMode="auto">
          <a:xfrm>
            <a:off x="286564" y="3145091"/>
            <a:ext cx="2475334" cy="1056812"/>
          </a:xfrm>
          <a:prstGeom prst="roundRect">
            <a:avLst/>
          </a:prstGeom>
          <a:solidFill>
            <a:srgbClr val="B7B7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br>
              <a:rPr kumimoji="0" lang="cs-CZ" sz="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 z 19 analyzovaných organizací vykonává doplňkové činnosti – nejčastěji hostinská činnost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274F2A65-B3A3-4BF8-A172-26CA7D212BBD}"/>
              </a:ext>
            </a:extLst>
          </p:cNvPr>
          <p:cNvSpPr/>
          <p:nvPr/>
        </p:nvSpPr>
        <p:spPr bwMode="auto">
          <a:xfrm>
            <a:off x="250980" y="4743509"/>
            <a:ext cx="2475334" cy="1056812"/>
          </a:xfrm>
          <a:prstGeom prst="roundRect">
            <a:avLst/>
          </a:prstGeom>
          <a:solidFill>
            <a:srgbClr val="CCD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br>
              <a:rPr kumimoji="0" lang="cs-CZ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riziko platby DPH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b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cs-CZ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nutnost odděleného účetnictví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38625C9-758D-4475-91AD-D235D400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094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825028"/>
            <a:ext cx="8568951" cy="5563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11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cs-CZ" sz="11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cs-CZ" sz="6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Níže uvádíme návrh velikosti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úseků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oddělení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Vedoucí pracovník je schopen efektivně „uřídit“ omezený počet osob &gt; faktory jako velikost organizace, schopnosti jednotlivých pracovníků, druh a složitost práce, lůžková kapacita oddělení, cílová skupina klientů i jejich míra podpory aj. 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Konečné rozhodnutí jsou vždy v kompetenci vrcholového managementu organizace.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endParaRPr kumimoji="0" lang="cs-CZ" sz="1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Oddělení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pracovníci přímé péče směnující</a:t>
            </a:r>
          </a:p>
          <a:p>
            <a:pPr marL="628650" marR="0" lvl="1" indent="-17145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minimálně v počtu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7 pracovníků </a:t>
            </a:r>
          </a:p>
          <a:p>
            <a:pPr marL="628650" marR="0" lvl="1" indent="-17145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maximálně v počtu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26 pracovníků </a:t>
            </a:r>
          </a:p>
          <a:p>
            <a:pPr marL="628650" marR="0" lvl="1" indent="-17145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Oddělení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pracovníci nepřímé péče a pracovníci přímé péče nesměnující</a:t>
            </a:r>
          </a:p>
          <a:p>
            <a:pPr marL="628650" marR="0" lvl="1" indent="-17145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minimálně v počtu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4 pracovníků </a:t>
            </a:r>
          </a:p>
          <a:p>
            <a:pPr marL="628650" marR="0" lvl="1" indent="-17145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maximálně v počtu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16 pracovníků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endParaRPr kumimoji="0" lang="cs-CZ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Úsek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pracovníci přímé péče směnující</a:t>
            </a:r>
          </a:p>
          <a:p>
            <a:pPr marL="628650" marR="0" lvl="1" indent="-17145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minimálně v počtu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10 pracovníků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Úsek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pracovníci nepřímé péče a pracovníci přímé péče nesměnující </a:t>
            </a:r>
          </a:p>
          <a:p>
            <a:pPr marL="628650" marR="0" lvl="1" indent="-17145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minimálně v počtu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8 pracovníků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E559D97-74DC-40C0-813B-E99E03F90FAA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 návrh standardu organizační struktury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4970FF1F-914B-4522-B6BB-8A90EC40A5B3}"/>
              </a:ext>
            </a:extLst>
          </p:cNvPr>
          <p:cNvSpPr/>
          <p:nvPr/>
        </p:nvSpPr>
        <p:spPr bwMode="auto">
          <a:xfrm>
            <a:off x="5101763" y="2828640"/>
            <a:ext cx="3734001" cy="1179621"/>
          </a:xfrm>
          <a:prstGeom prst="roundRect">
            <a:avLst/>
          </a:prstGeom>
          <a:ln>
            <a:solidFill>
              <a:srgbClr val="25A939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Pracovníci musí být schopni pokrýt veškeré směny na oddělení, aby nedocházelo k pravidelné výpomoci ze strany kolegů z jiných oddělení.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b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Každý pracovník oddělení by měl být v přímé řídící působnosti pouze jednoho vedoucího pracovníka.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6846BE98-7DF6-4E4D-95E3-B533123EB481}"/>
              </a:ext>
            </a:extLst>
          </p:cNvPr>
          <p:cNvSpPr/>
          <p:nvPr/>
        </p:nvSpPr>
        <p:spPr bwMode="auto">
          <a:xfrm>
            <a:off x="5127405" y="4851230"/>
            <a:ext cx="3713534" cy="677685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 případě, že je úsek tvořen více než 30 pracovníky, doporučujeme v rámci úseku vytvořit oddělení.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A888EC4D-BBD8-4675-8531-6EBE7EFC6999}"/>
              </a:ext>
            </a:extLst>
          </p:cNvPr>
          <p:cNvSpPr/>
          <p:nvPr/>
        </p:nvSpPr>
        <p:spPr bwMode="auto">
          <a:xfrm>
            <a:off x="4427984" y="3232287"/>
            <a:ext cx="455052" cy="372326"/>
          </a:xfrm>
          <a:prstGeom prst="rightArrow">
            <a:avLst/>
          </a:prstGeom>
          <a:solidFill>
            <a:srgbClr val="CCD8F8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6DEB5193-86F3-4205-8408-F2CC23857653}"/>
              </a:ext>
            </a:extLst>
          </p:cNvPr>
          <p:cNvSpPr/>
          <p:nvPr/>
        </p:nvSpPr>
        <p:spPr bwMode="auto">
          <a:xfrm>
            <a:off x="4379068" y="5003909"/>
            <a:ext cx="455052" cy="372326"/>
          </a:xfrm>
          <a:prstGeom prst="rightArrow">
            <a:avLst/>
          </a:prstGeom>
          <a:solidFill>
            <a:srgbClr val="CCD8F8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01EBE2-D891-4513-B1B9-7C99FBB9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0B1878D-0200-47C2-977F-481AE522101A}"/>
              </a:ext>
            </a:extLst>
          </p:cNvPr>
          <p:cNvSpPr txBox="1"/>
          <p:nvPr/>
        </p:nvSpPr>
        <p:spPr>
          <a:xfrm>
            <a:off x="215515" y="939889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Návrh definice a velikosti organizačních jednotek</a:t>
            </a:r>
          </a:p>
        </p:txBody>
      </p:sp>
    </p:spTree>
    <p:extLst>
      <p:ext uri="{BB962C8B-B14F-4D97-AF65-F5344CB8AC3E}">
        <p14:creationId xmlns:p14="http://schemas.microsoft.com/office/powerpoint/2010/main" val="3041472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7523" y="868090"/>
            <a:ext cx="8568951" cy="54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Sjednocení názvosloví organizačních jednotek a pracovních pozic:</a:t>
            </a:r>
            <a:br>
              <a:rPr kumimoji="0" lang="cs-CZ" sz="11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cs-CZ" sz="11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E559D97-74DC-40C0-813B-E99E03F90FAA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 návrh standardu organizační struktury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770337F0-6EC8-47CE-BFF9-44922A5DDA00}"/>
              </a:ext>
            </a:extLst>
          </p:cNvPr>
          <p:cNvSpPr/>
          <p:nvPr/>
        </p:nvSpPr>
        <p:spPr bwMode="auto">
          <a:xfrm>
            <a:off x="755576" y="1765257"/>
            <a:ext cx="3456384" cy="4119125"/>
          </a:xfrm>
          <a:prstGeom prst="roundRect">
            <a:avLst/>
          </a:prstGeom>
          <a:solidFill>
            <a:srgbClr val="E3F3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Úsek sociální péče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Úsek zdravotní péče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Úsek zdravotně sociální péče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Úsek pobytových služeb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Úsek pobytových a ambulantních služeb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Úsek provozní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Oddělení ekonomické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Oddělení provozně ekonomické 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Oddělení sociálně aktivizační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Oddělení stravování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6B6D2C8A-D425-4E19-9CB9-1DAC8401FC8D}"/>
              </a:ext>
            </a:extLst>
          </p:cNvPr>
          <p:cNvSpPr/>
          <p:nvPr/>
        </p:nvSpPr>
        <p:spPr bwMode="auto">
          <a:xfrm>
            <a:off x="4716016" y="1754980"/>
            <a:ext cx="3456384" cy="4119125"/>
          </a:xfrm>
          <a:prstGeom prst="roundRect">
            <a:avLst/>
          </a:prstGeom>
          <a:solidFill>
            <a:srgbClr val="E5E5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Pracovník/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ice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v sociálních službách – přímá obslužná péče (příp. POP)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Pracovník/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ice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v sociálních službách – základní výchovná nepedagogická činnost (příp. ZVNČ)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Všeobecná sestra 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Personalista/tka – (mzdový/á) účetní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Účetní – mzdový/á účetní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Administrativní a spisový/á pracovník/ice  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Technický/á pracovník/ice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Pracovník/ice úklidu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/prádelny/údržby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6468F5-BF5E-44B6-A537-59890B5F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8F6C9B1-7C48-4F99-9A2A-F3393AE0A1CE}"/>
              </a:ext>
            </a:extLst>
          </p:cNvPr>
          <p:cNvSpPr txBox="1"/>
          <p:nvPr/>
        </p:nvSpPr>
        <p:spPr>
          <a:xfrm>
            <a:off x="323528" y="1295042"/>
            <a:ext cx="82089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Níže uvádíme návrh sjednoceného názvosloví organizačních jednotek i pracovních pozic.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271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952187"/>
            <a:ext cx="8568951" cy="537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Společnost AUGUR Consulting rozdělila příspěvkové organizace do srovnatelných skupin, v rámci kterých byly vytvořeny návrhy organizačních struktur.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Příspěvkové organizace s vysokým stupněm centralizace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(netransformované organizace)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pro seniory Velké Meziříčí, p. o.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pro seniory Humpolec, p. o.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pro seniory </a:t>
            </a:r>
            <a:r>
              <a:rPr kumimoji="0" lang="cs-CZ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Mitrov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o.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Nové Syrovice, p. o.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ve Věži, p. o.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Ždírec, p. o.</a:t>
            </a:r>
          </a:p>
          <a:p>
            <a:pPr marL="285750" marR="0" lvl="0" indent="-2857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Příspěvkové organizace se středním stupněm decentralizace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(dosud netransformované organizace)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Kopretina Černovice, p. o.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Lidmaň, p. o.</a:t>
            </a:r>
          </a:p>
          <a:p>
            <a:pPr marL="285750" marR="0" lvl="0" indent="-2857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Příspěvkové organizace se středním stupněm decentralizace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(částečně transformované organizace)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Kamélie Křižanov, p. o.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ve Zboží, p. o.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Háj, p. o.</a:t>
            </a:r>
          </a:p>
          <a:p>
            <a:pPr marL="285750" marR="0" lvl="0" indent="-2857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Příspěvkové organizace s vysokým stupněm decentralizace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(transformované organizace) 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bez zámku Náměšť nad Oslavou, p. o.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Jeřabina Pelhřimov, p. o.</a:t>
            </a:r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E559D97-74DC-40C0-813B-E99E03F90FAA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 návrh standardu organizační struktury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38C7A2C-2291-49D3-96B0-56EDB6AA3DF8}"/>
              </a:ext>
            </a:extLst>
          </p:cNvPr>
          <p:cNvSpPr txBox="1"/>
          <p:nvPr/>
        </p:nvSpPr>
        <p:spPr>
          <a:xfrm>
            <a:off x="3945601" y="1990508"/>
            <a:ext cx="4277133" cy="1618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pro seniory Třebíč, Koutkova – Kubešova, p. o. 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pro seniory Třebíč –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Manž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Curieových, p. o.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pro seniory Náměšť nad Oslavou, p. o. 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důchodců Proseč – Obořiště, p. o.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pro seniory Havlíčkův Brod, p. o.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důchodců Proseč u Pošné, p. o.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B56468-FF6A-4921-93BC-0E13CB06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401E0C4-D065-471C-B033-4340A487F487}"/>
              </a:ext>
            </a:extLst>
          </p:cNvPr>
          <p:cNvSpPr txBox="1"/>
          <p:nvPr/>
        </p:nvSpPr>
        <p:spPr>
          <a:xfrm>
            <a:off x="172114" y="778981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Návrhy organizačních struktur dle čtyř skupin organizací </a:t>
            </a:r>
          </a:p>
        </p:txBody>
      </p:sp>
    </p:spTree>
    <p:extLst>
      <p:ext uri="{BB962C8B-B14F-4D97-AF65-F5344CB8AC3E}">
        <p14:creationId xmlns:p14="http://schemas.microsoft.com/office/powerpoint/2010/main" val="3891512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43DF23A-1D68-4033-82A1-A386ACFDE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C3BBB02-2CFF-4780-A5D1-13B43723D79D}"/>
              </a:ext>
            </a:extLst>
          </p:cNvPr>
          <p:cNvSpPr txBox="1"/>
          <p:nvPr/>
        </p:nvSpPr>
        <p:spPr>
          <a:xfrm>
            <a:off x="179512" y="1010336"/>
            <a:ext cx="864096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25A9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buClr>
                <a:srgbClr val="25A939"/>
              </a:buClr>
              <a:defRPr/>
            </a:pPr>
            <a:endParaRPr lang="cs-CZ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25A939"/>
              </a:buClr>
              <a:defRPr/>
            </a:pPr>
            <a:endParaRPr lang="cs-CZ" sz="11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25A939"/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srgbClr val="000000"/>
                </a:solidFill>
                <a:cs typeface="Arial" panose="020B0604020202020204" pitchFamily="34" charset="0"/>
              </a:rPr>
              <a:t>Posouzení M-T standardu dle doporučeného postupu MPSV č. 2/2016 </a:t>
            </a:r>
            <a:r>
              <a:rPr lang="cs-CZ" sz="1600" b="1" dirty="0">
                <a:solidFill>
                  <a:srgbClr val="000000"/>
                </a:solidFill>
                <a:cs typeface="Arial" panose="020B0604020202020204" pitchFamily="34" charset="0"/>
              </a:rPr>
              <a:t>Materiálně-technický standard pro služby sociální péče poskytované pobytovou formou.</a:t>
            </a:r>
            <a:endParaRPr lang="cs-CZ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25A939"/>
              </a:buClr>
              <a:buFont typeface="Wingdings" panose="05000000000000000000" pitchFamily="2" charset="2"/>
              <a:buChar char="§"/>
              <a:defRPr/>
            </a:pPr>
            <a:endParaRPr lang="cs-CZ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Provedení osobní inspekce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 vybraných nemovitostech využívaných k poskytování sociálních služeb ve vlastnictví Kraje Vysočina.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Vyhodnocení vybraných parametrů materiálně-technického standardu pro daný druh služby u jednotlivých objektů.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6B75760-30E5-4FB2-A610-6BCEA439B11E}"/>
              </a:ext>
            </a:extLst>
          </p:cNvPr>
          <p:cNvSpPr txBox="1"/>
          <p:nvPr/>
        </p:nvSpPr>
        <p:spPr>
          <a:xfrm>
            <a:off x="1835696" y="4575453"/>
            <a:ext cx="6768752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25A9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Celkem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bylo vypracováno 14 analýz </a:t>
            </a:r>
            <a:r>
              <a:rPr lang="cs-CZ" sz="1600" b="1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cs-CZ" sz="1600" dirty="0">
                <a:solidFill>
                  <a:srgbClr val="000000"/>
                </a:solidFill>
                <a:cs typeface="Arial" panose="020B0604020202020204" pitchFamily="34" charset="0"/>
              </a:rPr>
              <a:t>které se vztahují k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objektům pobytových sociálních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služeb zřizovaných Krajem Vysočina. 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2F023E60-0D25-489B-BF9C-9E89572891C8}"/>
              </a:ext>
            </a:extLst>
          </p:cNvPr>
          <p:cNvSpPr/>
          <p:nvPr/>
        </p:nvSpPr>
        <p:spPr bwMode="auto">
          <a:xfrm>
            <a:off x="323528" y="4644053"/>
            <a:ext cx="1224136" cy="472659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A83CC57-BFF5-4A9A-A269-B780AA0FFD2E}"/>
              </a:ext>
            </a:extLst>
          </p:cNvPr>
          <p:cNvSpPr txBox="1"/>
          <p:nvPr/>
        </p:nvSpPr>
        <p:spPr>
          <a:xfrm>
            <a:off x="3195531" y="70269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stávajícího stavu budov a navržení opatření </a:t>
            </a:r>
            <a:b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 dosažení materiálně-technického standardu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E6BD3E9-0D99-4A8B-8D84-7B772A352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918"/>
            <a:ext cx="9144000" cy="63649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D99C996-3651-4B61-9EED-34965E72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CFB2DFE-498A-4CEF-8AE0-95ED4B85F6E0}"/>
              </a:ext>
            </a:extLst>
          </p:cNvPr>
          <p:cNvSpPr txBox="1"/>
          <p:nvPr/>
        </p:nvSpPr>
        <p:spPr>
          <a:xfrm>
            <a:off x="90736" y="914073"/>
            <a:ext cx="6462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000" b="1" cap="small" dirty="0">
                <a:solidFill>
                  <a:srgbClr val="C00000"/>
                </a:solidFill>
              </a:rPr>
              <a:t>Analytická část klíčové aktivity zahrnovala:</a:t>
            </a:r>
          </a:p>
        </p:txBody>
      </p:sp>
    </p:spTree>
    <p:extLst>
      <p:ext uri="{BB962C8B-B14F-4D97-AF65-F5344CB8AC3E}">
        <p14:creationId xmlns:p14="http://schemas.microsoft.com/office/powerpoint/2010/main" val="2367462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9317" y="1363196"/>
            <a:ext cx="8424935" cy="246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2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Níže je uveden návrh možných pracovních týmů v organizacích.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Dle zákona č. 262/2006 Sb., Zákoník práce,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zaměstnanci, který není vedoucím zaměstnancem, avšak je podle organizačního předpisu oprávněn organizovat, řídit a kontrolovat práci jiných zaměstnanců a dávat jim k tomu účelu závazné pokyny, přísluší podle náročnosti řídící práce příplatek za vedení v rámci rozpětí 5 až 15 % platového tarifu nejvyššího platového stupně v platové třídě, do které je zaměstnanec zařazen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Oprávnění musí vyplývat z organizačního předpisu.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Nutnost přímého vedení pracovníků (nejedná se pouze o metodické vedení).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E559D97-74DC-40C0-813B-E99E03F90FAA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Návrhy způsobů a stylů řízení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F8DAC6C-4A98-4D87-83ED-D31AA27047FB}"/>
              </a:ext>
            </a:extLst>
          </p:cNvPr>
          <p:cNvSpPr/>
          <p:nvPr/>
        </p:nvSpPr>
        <p:spPr bwMode="auto">
          <a:xfrm>
            <a:off x="4248022" y="3278897"/>
            <a:ext cx="3959538" cy="930398"/>
          </a:xfrm>
          <a:prstGeom prst="roundRect">
            <a:avLst/>
          </a:prstGeom>
          <a:solidFill>
            <a:srgbClr val="E3F3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Pracovní tým tvořený zaměstnanci provozu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Údržba / prádelna / úklid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Nízký počet pracovníků, nižší úroveň náročnosti práce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Stravování v samostatném oddělení</a:t>
            </a: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9BDEAFD2-5064-4EBD-8641-16791E7D0834}"/>
              </a:ext>
            </a:extLst>
          </p:cNvPr>
          <p:cNvSpPr/>
          <p:nvPr/>
        </p:nvSpPr>
        <p:spPr bwMode="auto">
          <a:xfrm rot="19983391">
            <a:off x="3018528" y="3640366"/>
            <a:ext cx="792087" cy="372326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5E453AC2-AC3B-45FB-945B-0FA03BB03C1D}"/>
              </a:ext>
            </a:extLst>
          </p:cNvPr>
          <p:cNvSpPr/>
          <p:nvPr/>
        </p:nvSpPr>
        <p:spPr bwMode="auto">
          <a:xfrm rot="1455799">
            <a:off x="3018680" y="5386036"/>
            <a:ext cx="792087" cy="372326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D4A03E10-B814-4EDB-9089-40B8FF41D85E}"/>
              </a:ext>
            </a:extLst>
          </p:cNvPr>
          <p:cNvSpPr/>
          <p:nvPr/>
        </p:nvSpPr>
        <p:spPr bwMode="auto">
          <a:xfrm>
            <a:off x="3455935" y="4459003"/>
            <a:ext cx="792087" cy="372326"/>
          </a:xfrm>
          <a:prstGeom prst="rightArrow">
            <a:avLst/>
          </a:prstGeom>
          <a:solidFill>
            <a:srgbClr val="25A939"/>
          </a:solidFill>
          <a:ln w="19050" cap="rnd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FD822541-B4CF-451A-B70E-6B4A6ACCC503}"/>
              </a:ext>
            </a:extLst>
          </p:cNvPr>
          <p:cNvSpPr/>
          <p:nvPr/>
        </p:nvSpPr>
        <p:spPr bwMode="auto">
          <a:xfrm>
            <a:off x="827584" y="4304437"/>
            <a:ext cx="1772121" cy="89732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Návrhy možných pracovních týmů v organizacích  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E9CDFB36-8BB4-4807-A4D9-36ACA61123D5}"/>
              </a:ext>
            </a:extLst>
          </p:cNvPr>
          <p:cNvSpPr/>
          <p:nvPr/>
        </p:nvSpPr>
        <p:spPr bwMode="auto">
          <a:xfrm>
            <a:off x="4581785" y="4305899"/>
            <a:ext cx="3959538" cy="897327"/>
          </a:xfrm>
          <a:prstGeom prst="roundRect">
            <a:avLst/>
          </a:prstGeom>
          <a:solidFill>
            <a:srgbClr val="E3F3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Multidisciplinární pracovní tým – paliativní péče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Specializovaný kurz, zaškolení, supervize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Týdenní porady o stavu klienta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Plán péče (rozsah péče, medikace, krizové situace)</a:t>
            </a: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5AB37355-56E2-4E73-B699-0C0A6D9B1DE1}"/>
              </a:ext>
            </a:extLst>
          </p:cNvPr>
          <p:cNvSpPr/>
          <p:nvPr/>
        </p:nvSpPr>
        <p:spPr bwMode="auto">
          <a:xfrm>
            <a:off x="4248022" y="5274231"/>
            <a:ext cx="3929843" cy="897326"/>
          </a:xfrm>
          <a:prstGeom prst="roundRect">
            <a:avLst/>
          </a:prstGeom>
          <a:solidFill>
            <a:srgbClr val="E3F3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Pracovní tým pro individuální plánování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Pravidelné setkávání, porady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Různorodost pracovních pozic v týmu – kompetence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Klíčoví pracovníci 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BE6A26-0DE1-477E-8396-A1196C98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A12FE1-13F5-48CE-A1BE-B9C725424344}"/>
              </a:ext>
            </a:extLst>
          </p:cNvPr>
          <p:cNvSpPr txBox="1"/>
          <p:nvPr/>
        </p:nvSpPr>
        <p:spPr>
          <a:xfrm>
            <a:off x="251520" y="806357"/>
            <a:ext cx="8712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Pracovní týmy – organizované skupiny na pracovišti zaměřené na společný pracovní úkol: </a:t>
            </a:r>
          </a:p>
        </p:txBody>
      </p:sp>
    </p:spTree>
    <p:extLst>
      <p:ext uri="{BB962C8B-B14F-4D97-AF65-F5344CB8AC3E}">
        <p14:creationId xmlns:p14="http://schemas.microsoft.com/office/powerpoint/2010/main" val="1121058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5CACE66-4EEB-43FF-8E02-94A60F39022A}"/>
              </a:ext>
            </a:extLst>
          </p:cNvPr>
          <p:cNvSpPr txBox="1"/>
          <p:nvPr/>
        </p:nvSpPr>
        <p:spPr>
          <a:xfrm>
            <a:off x="-11440" y="6019279"/>
            <a:ext cx="9155440" cy="838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67" y="5901247"/>
            <a:ext cx="2174602" cy="1195826"/>
          </a:xfrm>
          <a:prstGeom prst="rect">
            <a:avLst/>
          </a:prstGeom>
        </p:spPr>
      </p:pic>
      <p:pic>
        <p:nvPicPr>
          <p:cNvPr id="14" name="Obrázek 16" descr="C:\Users\Veronika\Downloads\Logo OPZ barevné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2" y="6173667"/>
            <a:ext cx="2748917" cy="567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080738"/>
            <a:ext cx="1584176" cy="597866"/>
          </a:xfrm>
          <a:prstGeom prst="rect">
            <a:avLst/>
          </a:prstGeom>
          <a:noFill/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-11440" y="2471045"/>
            <a:ext cx="9144001" cy="1731243"/>
          </a:xfrm>
          <a:prstGeom prst="rect">
            <a:avLst/>
          </a:prstGeom>
          <a:ln w="6350"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Klíčová aktivita 3.2 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5A9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Návrh standardu smluv, manuál pro uzavírání smluv a standard pravidel pro příjímání klienta</a:t>
            </a:r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25A9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1718B3-4CF6-45FD-8869-6E681B166F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9CBFAF-ECCD-4969-AEF4-E8D71C83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074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46D1B0-B4EE-4C14-BA2D-DE62E46A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3918"/>
            <a:ext cx="9144000" cy="6364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3DF23A-1D68-4033-82A1-A386ACFDE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C3BBB02-2CFF-4780-A5D1-13B43723D79D}"/>
              </a:ext>
            </a:extLst>
          </p:cNvPr>
          <p:cNvSpPr txBox="1"/>
          <p:nvPr/>
        </p:nvSpPr>
        <p:spPr>
          <a:xfrm>
            <a:off x="179511" y="1096812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615499F-1B91-447A-A630-0C25CCE8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D5E47A0-E802-48D5-B99A-8DFE3B91E763}"/>
              </a:ext>
            </a:extLst>
          </p:cNvPr>
          <p:cNvSpPr txBox="1"/>
          <p:nvPr/>
        </p:nvSpPr>
        <p:spPr>
          <a:xfrm>
            <a:off x="3131840" y="4754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Návrh standardu smluv, manuál pro uzavírání smluv a standard pravidel pro příjímání klienta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CCEC7824-8BDA-4DF7-A79D-ECA7C5465554}"/>
              </a:ext>
            </a:extLst>
          </p:cNvPr>
          <p:cNvSpPr/>
          <p:nvPr/>
        </p:nvSpPr>
        <p:spPr bwMode="auto">
          <a:xfrm>
            <a:off x="683568" y="1299072"/>
            <a:ext cx="8003232" cy="636494"/>
          </a:xfrm>
          <a:prstGeom prst="roundRect">
            <a:avLst/>
          </a:prstGeom>
          <a:solidFill>
            <a:srgbClr val="EBEBF9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VZOR SMLOUVY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ZŘIZOVANÉ ORGANIZACE S KLIENTEM NA POSKYTOVÁNÍ POBYTOVÉ SOCIÁLNÍ SLUŽBY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8FE862A5-2805-45FE-AE41-535C0B77EB45}"/>
              </a:ext>
            </a:extLst>
          </p:cNvPr>
          <p:cNvSpPr/>
          <p:nvPr/>
        </p:nvSpPr>
        <p:spPr bwMode="auto">
          <a:xfrm>
            <a:off x="683567" y="2398468"/>
            <a:ext cx="8003232" cy="390779"/>
          </a:xfrm>
          <a:prstGeom prst="roundRect">
            <a:avLst/>
          </a:prstGeom>
          <a:solidFill>
            <a:srgbClr val="EBEBF9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MANUÁL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PRO UZAVÍRÁNÍ SMLUV S KLIENTY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637A78C7-181E-4A80-BB82-4839C2EA2884}"/>
              </a:ext>
            </a:extLst>
          </p:cNvPr>
          <p:cNvSpPr/>
          <p:nvPr/>
        </p:nvSpPr>
        <p:spPr bwMode="auto">
          <a:xfrm>
            <a:off x="683568" y="3264920"/>
            <a:ext cx="8003232" cy="913611"/>
          </a:xfrm>
          <a:prstGeom prst="roundRect">
            <a:avLst/>
          </a:prstGeom>
          <a:solidFill>
            <a:srgbClr val="EBEBF9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NÁVRH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STANDARDU PRAVIDEL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PRO PŘIJÍMÁNÍ KLIENTŮ SE ZŘETELEM NA SPECIFIKA CÍLOVÝCH SKUPIN VČETNĚ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PŘÍKLADU PRAVIDEL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PRO PŘIJÍMÁNÍ KLIENTŮ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25431FE0-4722-4200-9975-B9E3E299A209}"/>
              </a:ext>
            </a:extLst>
          </p:cNvPr>
          <p:cNvSpPr/>
          <p:nvPr/>
        </p:nvSpPr>
        <p:spPr bwMode="auto">
          <a:xfrm>
            <a:off x="683567" y="4481683"/>
            <a:ext cx="8003232" cy="1155931"/>
          </a:xfrm>
          <a:prstGeom prst="roundRect">
            <a:avLst/>
          </a:prstGeom>
          <a:solidFill>
            <a:srgbClr val="EBEBF9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PŘEDEVŠÍM PRO TRANSFORMOVANÁ ZAŘÍZENÍ JE SOUČÁSTÍ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METODIKA ZAŘAZOVÁNÍ KLIENTŮ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DO JEDNOTLIVÝCH DOMÁCNOSTÍ A NASTAVENÍ SYSTÉMU MONITORINGU KOMPETENCÍ KLIENTŮ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NA JEDNOTLIVÝCH DOMÁCNOSTECH.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430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8067" y="1277597"/>
            <a:ext cx="8640959" cy="500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2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</a:t>
            </a: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osoba, která má o poskytovanou sociální službu </a:t>
            </a: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zájem a vyplnila žádost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zařazení do služby.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Čekatel</a:t>
            </a: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osoba, u níž bylo na základě </a:t>
            </a: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místního sociálního šetření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shledáno, že se jedná o osobu, která je již </a:t>
            </a: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ohrožena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či jí </a:t>
            </a: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reálně hrozí vyčlenění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mimo běžný život společnosti a nemožnost se do něj zapojit v důsledku nepříznivé sociální situace, a proto byla </a:t>
            </a: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zařazena do pořadníku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evidence čekatelů.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Nepříznivá sociální situace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 definována v § 3 zákona č. 108/2006, o sociálních službách, a rozumí se jí oslabení nebo ztráta schopnosti z důvodu věku, nepříznivého zdravotního stavu, pro krizovou sociální situaci, životní návyky a způsob života vedoucí ke konfliktu se společností, sociálně znevýhodňující prostředí nebo z jiných závažných důvodů, řešit vzniklou situaci tak, aby toto řešení podporovalo sociální začlenění a ochranu před sociálním vyloučením.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Sociální šetření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je zjištění, zda žadatel splňuje </a:t>
            </a: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zákonem stanovené požadavky pro přijetí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 sociální služby.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Základní sociální </a:t>
            </a:r>
            <a:r>
              <a:rPr kumimoji="0" lang="cs-CZ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poradenství</a:t>
            </a: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1F8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(§ 37 odst. 2 dle zákona č. 108/2006) o možnostech řešení nepříznivé sociální situace nebo jejího předcházení. </a:t>
            </a: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2908E30-A648-4F46-B547-74AF62EE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965B1E2-1CEA-41D4-81FC-B1F0FF234387}"/>
              </a:ext>
            </a:extLst>
          </p:cNvPr>
          <p:cNvSpPr txBox="1"/>
          <p:nvPr/>
        </p:nvSpPr>
        <p:spPr>
          <a:xfrm>
            <a:off x="171694" y="863853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Počty žadatelů a čekatelů v pobytových službách sociální péče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1A62796-E39C-4A1F-AE93-EC51D4C2AA3A}"/>
              </a:ext>
            </a:extLst>
          </p:cNvPr>
          <p:cNvSpPr txBox="1"/>
          <p:nvPr/>
        </p:nvSpPr>
        <p:spPr>
          <a:xfrm>
            <a:off x="3131840" y="4754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Návrh standardu pravidel pro příjímání klientů do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227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6150" y="842527"/>
            <a:ext cx="8640959" cy="531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Počty </a:t>
            </a:r>
            <a:r>
              <a:rPr kumimoji="0" lang="cs-CZ" alt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žadatelů</a:t>
            </a:r>
            <a:r>
              <a:rPr kumimoji="0" lang="cs-CZ" alt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 pobytových službách sociální péče k datu 15. 5. 2019 </a:t>
            </a:r>
            <a:endParaRPr kumimoji="0" lang="pl-PL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Téměř jedna pětina žadatelů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zařazení do služby je na základě zkušenosti z jiných krajů tzv.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 duplicitní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Tzn. že podal žádost minimálně do jednoho dalšího zařízení. </a:t>
            </a: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Až 30 % žadatelů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zařazení do služby je po prověření na nepříznivou sociální situaci schopno minimálně po omezenou dobu řešit svou situaci s využitím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terénních nebo ambulantních služeb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645DD27-0B3E-49A7-B585-AD324BF9625A}"/>
              </a:ext>
            </a:extLst>
          </p:cNvPr>
          <p:cNvGraphicFramePr/>
          <p:nvPr/>
        </p:nvGraphicFramePr>
        <p:xfrm>
          <a:off x="686189" y="1600841"/>
          <a:ext cx="7920880" cy="337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Ovál 4">
            <a:extLst>
              <a:ext uri="{FF2B5EF4-FFF2-40B4-BE49-F238E27FC236}">
                <a16:creationId xmlns:a16="http://schemas.microsoft.com/office/drawing/2014/main" id="{D85AB365-7233-48BD-AA4E-68567FB3137B}"/>
              </a:ext>
            </a:extLst>
          </p:cNvPr>
          <p:cNvSpPr/>
          <p:nvPr/>
        </p:nvSpPr>
        <p:spPr bwMode="auto">
          <a:xfrm>
            <a:off x="2123727" y="2276872"/>
            <a:ext cx="677379" cy="43204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769A533-66EE-4E0B-BEE3-B352D720C989}"/>
              </a:ext>
            </a:extLst>
          </p:cNvPr>
          <p:cNvSpPr/>
          <p:nvPr/>
        </p:nvSpPr>
        <p:spPr bwMode="auto">
          <a:xfrm>
            <a:off x="3059832" y="3068960"/>
            <a:ext cx="720080" cy="43204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02F231-C180-4EF5-BF71-A93DB99E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B7BF297-D12A-40D2-8D5D-EF58257D68D4}"/>
              </a:ext>
            </a:extLst>
          </p:cNvPr>
          <p:cNvSpPr txBox="1"/>
          <p:nvPr/>
        </p:nvSpPr>
        <p:spPr>
          <a:xfrm>
            <a:off x="3131840" y="4754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Návrh standardu pravidel pro příjímání klientů do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189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9" y="854069"/>
            <a:ext cx="8640959" cy="519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Počty </a:t>
            </a:r>
            <a:r>
              <a:rPr kumimoji="0" lang="cs-CZ" alt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čekatelů</a:t>
            </a:r>
            <a:r>
              <a:rPr kumimoji="0" lang="cs-CZ" altLang="cs-CZ" sz="18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 pobytových službách sociální péče k datu 15. 5. 2019 </a:t>
            </a:r>
            <a:endParaRPr kumimoji="0" lang="pl-PL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25A939"/>
              </a:buClr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Téměř 13 až 14 % čekatelů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zařazení do služby je na základě zkušenosti z jiných krajů tzv.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čekatel duplicitní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9D95C432-D7F9-45CD-9ED2-330D8605FA01}"/>
              </a:ext>
            </a:extLst>
          </p:cNvPr>
          <p:cNvGraphicFramePr/>
          <p:nvPr/>
        </p:nvGraphicFramePr>
        <p:xfrm>
          <a:off x="683568" y="1553498"/>
          <a:ext cx="7920880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Ovál 3">
            <a:extLst>
              <a:ext uri="{FF2B5EF4-FFF2-40B4-BE49-F238E27FC236}">
                <a16:creationId xmlns:a16="http://schemas.microsoft.com/office/drawing/2014/main" id="{C4AA3C4E-620B-42DE-BCAB-45A2049AC487}"/>
              </a:ext>
            </a:extLst>
          </p:cNvPr>
          <p:cNvSpPr/>
          <p:nvPr/>
        </p:nvSpPr>
        <p:spPr bwMode="auto">
          <a:xfrm>
            <a:off x="2050645" y="2381180"/>
            <a:ext cx="792088" cy="39604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D5742F45-228C-463E-B8EA-566E4D06626E}"/>
              </a:ext>
            </a:extLst>
          </p:cNvPr>
          <p:cNvSpPr/>
          <p:nvPr/>
        </p:nvSpPr>
        <p:spPr bwMode="auto">
          <a:xfrm>
            <a:off x="3059832" y="3151535"/>
            <a:ext cx="792088" cy="42148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7FD978F-0899-4036-B693-BC6764798206}"/>
              </a:ext>
            </a:extLst>
          </p:cNvPr>
          <p:cNvSpPr txBox="1"/>
          <p:nvPr/>
        </p:nvSpPr>
        <p:spPr>
          <a:xfrm>
            <a:off x="2987824" y="2489192"/>
            <a:ext cx="547260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Reálný počet čekatelů po redukci koeficientem tzv. duplicitních čekatelů                             </a:t>
            </a: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680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5894BF71-2E4A-4445-80C7-89EFC26926FD}"/>
              </a:ext>
            </a:extLst>
          </p:cNvPr>
          <p:cNvCxnSpPr/>
          <p:nvPr/>
        </p:nvCxnSpPr>
        <p:spPr bwMode="auto">
          <a:xfrm>
            <a:off x="7092280" y="2636912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E770A99-595A-4971-80A4-67AB370B5DAB}"/>
              </a:ext>
            </a:extLst>
          </p:cNvPr>
          <p:cNvSpPr txBox="1"/>
          <p:nvPr/>
        </p:nvSpPr>
        <p:spPr>
          <a:xfrm>
            <a:off x="3439815" y="2908294"/>
            <a:ext cx="547260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Reálný počet čekatelů po redukci koeficientem tzv. duplicitních čekatelů                             </a:t>
            </a: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307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7B293237-703A-4B72-9D99-B3DA97200A73}"/>
              </a:ext>
            </a:extLst>
          </p:cNvPr>
          <p:cNvCxnSpPr/>
          <p:nvPr/>
        </p:nvCxnSpPr>
        <p:spPr bwMode="auto">
          <a:xfrm>
            <a:off x="7524328" y="3030027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ástupný symbol pro číslo snímku 6">
            <a:extLst>
              <a:ext uri="{FF2B5EF4-FFF2-40B4-BE49-F238E27FC236}">
                <a16:creationId xmlns:a16="http://schemas.microsoft.com/office/drawing/2014/main" id="{65BAED08-4932-4ECD-A705-22B4B8B3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4EA961B-9D79-4960-8051-58E12AB8A382}"/>
              </a:ext>
            </a:extLst>
          </p:cNvPr>
          <p:cNvSpPr txBox="1"/>
          <p:nvPr/>
        </p:nvSpPr>
        <p:spPr>
          <a:xfrm>
            <a:off x="3131840" y="4754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Návrh standardu pravidel pro příjímání klientů do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359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4EA19241-9EA7-4A3A-8936-954EDFCE8391}"/>
              </a:ext>
            </a:extLst>
          </p:cNvPr>
          <p:cNvSpPr txBox="1"/>
          <p:nvPr/>
        </p:nvSpPr>
        <p:spPr>
          <a:xfrm>
            <a:off x="223758" y="1017358"/>
            <a:ext cx="5628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Sociální šetření </a:t>
            </a:r>
            <a:endParaRPr kumimoji="0" lang="cs-CZ" sz="2000" b="0" i="0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8A1C037-1DE6-46EA-8696-86CF277B1260}"/>
              </a:ext>
            </a:extLst>
          </p:cNvPr>
          <p:cNvSpPr txBox="1"/>
          <p:nvPr/>
        </p:nvSpPr>
        <p:spPr>
          <a:xfrm>
            <a:off x="246785" y="1683528"/>
            <a:ext cx="86456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9712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Sociální šetření proběhne:</a:t>
            </a:r>
          </a:p>
          <a:p>
            <a:pPr marL="1200150" marR="0" lvl="2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9712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Bez zbytečného odkladu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(ideálně do 30 dnů po obdržení podepsané žádosti o poskytování pobytové sociální služby včetně přílohy).</a:t>
            </a:r>
          </a:p>
          <a:p>
            <a:pPr marL="1200150" marR="0" lvl="2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9712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 ojedinělých případech alternativně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např. telefonicky nebo pomocí zjišťovacího formuláře, který si pro tento případ poskytovatel připraví.</a:t>
            </a: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97126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9712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197126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Regionální karty potřebnosti sociálních služeb </a:t>
            </a: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kritérium pro zařazení klienta do sociální služby.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9712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9712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Při sociálním šetření pověřený pracovník zjišťuje vedle celkové sociální anamnézy zájemce i jeho požadavky, očekávání a osobní cíle.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9712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9712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 zařazení čekatele do sociální služby rozhoduje ředitel/</a:t>
            </a:r>
            <a:r>
              <a:rPr kumimoji="0" lang="cs-CZ" sz="1600" b="1" i="0" u="none" strike="noStrike" kern="1200" cap="sm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</a:t>
            </a: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organizace na základě porady o klientech.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F860109-84E7-4120-B7C4-E6F528443ADE}"/>
              </a:ext>
            </a:extLst>
          </p:cNvPr>
          <p:cNvSpPr txBox="1"/>
          <p:nvPr/>
        </p:nvSpPr>
        <p:spPr>
          <a:xfrm>
            <a:off x="3131840" y="4754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Návrh standardu pravidel pro příjímání klientů do sociálních služeb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Zástupný symbol pro číslo snímku 1">
            <a:extLst>
              <a:ext uri="{FF2B5EF4-FFF2-40B4-BE49-F238E27FC236}">
                <a16:creationId xmlns:a16="http://schemas.microsoft.com/office/drawing/2014/main" id="{F6512165-7FE8-458C-AAB9-7190AC6F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80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56A3BA9-B6E9-4723-B710-565EE67F809A}"/>
              </a:ext>
            </a:extLst>
          </p:cNvPr>
          <p:cNvSpPr txBox="1"/>
          <p:nvPr/>
        </p:nvSpPr>
        <p:spPr>
          <a:xfrm>
            <a:off x="4355976" y="4794720"/>
            <a:ext cx="4572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AUGUR Consulting s.r.o.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Vinařská 5a, 603 00 Brno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tel.: +420 543 242 595</a:t>
            </a:r>
            <a:br>
              <a:rPr kumimoji="0" lang="cs-CZ" alt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</a:br>
            <a:r>
              <a:rPr kumimoji="0" lang="cs-CZ" alt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tel.: +420</a:t>
            </a:r>
            <a:r>
              <a:rPr kumimoji="0" lang="en-US" alt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</a:t>
            </a:r>
            <a:r>
              <a:rPr kumimoji="0" lang="cs-CZ" alt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605 276 722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svoboda@augur-consulting.cz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www.augur-consulting.cz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B72A998-2C8E-4C43-833B-67E6D89E2631}"/>
              </a:ext>
            </a:extLst>
          </p:cNvPr>
          <p:cNvSpPr txBox="1"/>
          <p:nvPr/>
        </p:nvSpPr>
        <p:spPr>
          <a:xfrm>
            <a:off x="359024" y="2251593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Děkujeme Vám za pozornost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 AUGUR Consulting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Marián Svoboda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1453AA2-E19F-4FCE-B301-E4C65A35D256}"/>
              </a:ext>
            </a:extLst>
          </p:cNvPr>
          <p:cNvSpPr txBox="1"/>
          <p:nvPr/>
        </p:nvSpPr>
        <p:spPr>
          <a:xfrm>
            <a:off x="-11440" y="6019279"/>
            <a:ext cx="9155440" cy="838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7" name="Obrázek 16" descr="C:\Users\Veronika\Downloads\Logo OPZ barevné.jpg">
            <a:extLst>
              <a:ext uri="{FF2B5EF4-FFF2-40B4-BE49-F238E27FC236}">
                <a16:creationId xmlns:a16="http://schemas.microsoft.com/office/drawing/2014/main" id="{AD6F1252-7C25-47DE-AC63-575E70FDE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2" y="6173667"/>
            <a:ext cx="2748917" cy="567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CC65EB7B-CCE7-42EB-80C8-CEFD84D794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080738"/>
            <a:ext cx="1584176" cy="597866"/>
          </a:xfrm>
          <a:prstGeom prst="rect">
            <a:avLst/>
          </a:prstGeom>
          <a:noFill/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5BA12C42-98B5-4ACE-9400-62233081CE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67" y="5901247"/>
            <a:ext cx="2174602" cy="119582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F1680C3-D2EF-4824-8330-8F6E2C1F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61C61CB-3DFB-4CC2-9F97-EFAADB568449}"/>
              </a:ext>
            </a:extLst>
          </p:cNvPr>
          <p:cNvSpPr txBox="1"/>
          <p:nvPr/>
        </p:nvSpPr>
        <p:spPr>
          <a:xfrm>
            <a:off x="3203848" y="78567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Optimalizace sítě pobytových sociálních služeb </a:t>
            </a:r>
            <a:b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Kraji Vysočina</a:t>
            </a:r>
            <a:endParaRPr kumimoji="0" lang="cs-CZ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044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06E2C93-6D4E-4D4C-BD88-F40A3ADF8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6279"/>
            <a:ext cx="9144000" cy="63649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5FC835F-0DCA-4C17-A8D8-4211C094DF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263FFDAF-5E71-4B68-863E-70A675B34E5B}"/>
              </a:ext>
            </a:extLst>
          </p:cNvPr>
          <p:cNvSpPr txBox="1"/>
          <p:nvPr/>
        </p:nvSpPr>
        <p:spPr>
          <a:xfrm>
            <a:off x="3203848" y="18859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Poskytovatelé zapojení do klíčové aktivity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4ABD8FAD-CC35-4AB0-9595-32ED428F3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51541"/>
              </p:ext>
            </p:extLst>
          </p:nvPr>
        </p:nvGraphicFramePr>
        <p:xfrm>
          <a:off x="287523" y="966480"/>
          <a:ext cx="8568951" cy="4693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508613">
                  <a:extLst>
                    <a:ext uri="{9D8B030D-6E8A-4147-A177-3AD203B41FA5}">
                      <a16:colId xmlns:a16="http://schemas.microsoft.com/office/drawing/2014/main" val="2614006360"/>
                    </a:ext>
                  </a:extLst>
                </a:gridCol>
                <a:gridCol w="1476163">
                  <a:extLst>
                    <a:ext uri="{9D8B030D-6E8A-4147-A177-3AD203B41FA5}">
                      <a16:colId xmlns:a16="http://schemas.microsoft.com/office/drawing/2014/main" val="387834344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373823868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/>
                      <a:r>
                        <a:rPr lang="cs-CZ" sz="1400" cap="smal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Poskytovatelé zapojení do klíčové aktivity 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4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cap="smal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druh pobytové soc. služby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4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cap="smal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 místního šetření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4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533027"/>
                  </a:ext>
                </a:extLst>
              </a:tr>
              <a:tr h="298002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+mn-lt"/>
                          <a:cs typeface="Arial" panose="020B0604020202020204" pitchFamily="34" charset="0"/>
                        </a:rPr>
                        <a:t>Domov pro seniory Havlíčkův Brod, p. o. </a:t>
                      </a:r>
                      <a:r>
                        <a:rPr lang="cs-CZ" sz="1400" b="0" dirty="0">
                          <a:latin typeface="+mn-lt"/>
                          <a:cs typeface="Arial" panose="020B0604020202020204" pitchFamily="34" charset="0"/>
                        </a:rPr>
                        <a:t>(Středisko Břevnice)</a:t>
                      </a:r>
                      <a:endParaRPr lang="cs-CZ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  <a:cs typeface="Arial" panose="020B0604020202020204" pitchFamily="34" charset="0"/>
                        </a:rPr>
                        <a:t>DZR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+mn-lt"/>
                          <a:cs typeface="Arial" panose="020B0604020202020204" pitchFamily="34" charset="0"/>
                        </a:rPr>
                        <a:t>  31. 7. 2018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022550"/>
                  </a:ext>
                </a:extLst>
              </a:tr>
              <a:tr h="298002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+mn-lt"/>
                          <a:cs typeface="Arial" panose="020B0604020202020204" pitchFamily="34" charset="0"/>
                        </a:rPr>
                        <a:t>Domov důchodců Onšov, p. o. 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  <a:cs typeface="Arial" panose="020B0604020202020204" pitchFamily="34" charset="0"/>
                        </a:rPr>
                        <a:t>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  <a:cs typeface="Arial" panose="020B0604020202020204" pitchFamily="34" charset="0"/>
                        </a:rPr>
                        <a:t>    7. 8. 2018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9379605"/>
                  </a:ext>
                </a:extLst>
              </a:tr>
              <a:tr h="298002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+mn-lt"/>
                          <a:cs typeface="Arial" panose="020B0604020202020204" pitchFamily="34" charset="0"/>
                        </a:rPr>
                        <a:t>Domov pro seniory Humpolec, p. o. 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  <a:cs typeface="Arial" panose="020B0604020202020204" pitchFamily="34" charset="0"/>
                        </a:rPr>
                        <a:t>DS, DZR, 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+mn-lt"/>
                          <a:cs typeface="Arial" panose="020B0604020202020204" pitchFamily="34" charset="0"/>
                        </a:rPr>
                        <a:t>    7. 8. 2018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35585"/>
                  </a:ext>
                </a:extLst>
              </a:tr>
              <a:tr h="298002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+mn-lt"/>
                          <a:cs typeface="Arial" panose="020B0604020202020204" pitchFamily="34" charset="0"/>
                        </a:rPr>
                        <a:t>Domov Kamélie Křižanov, p. o. </a:t>
                      </a:r>
                      <a:r>
                        <a:rPr lang="cs-CZ" sz="1400" b="0" dirty="0">
                          <a:latin typeface="+mn-lt"/>
                          <a:cs typeface="Arial" panose="020B0604020202020204" pitchFamily="34" charset="0"/>
                        </a:rPr>
                        <a:t>(budova zámku)</a:t>
                      </a:r>
                      <a:endParaRPr lang="cs-CZ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+mn-lt"/>
                          <a:cs typeface="Arial" panose="020B0604020202020204" pitchFamily="34" charset="0"/>
                        </a:rPr>
                        <a:t>DOZP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  <a:cs typeface="Arial" panose="020B0604020202020204" pitchFamily="34" charset="0"/>
                        </a:rPr>
                        <a:t>10. 8. 2018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970229"/>
                  </a:ext>
                </a:extLst>
              </a:tr>
              <a:tr h="298002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+mn-lt"/>
                          <a:cs typeface="Arial" panose="020B0604020202020204" pitchFamily="34" charset="0"/>
                        </a:rPr>
                        <a:t>Domov ve Věži, p. o. 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+mn-lt"/>
                          <a:cs typeface="Arial" panose="020B0604020202020204" pitchFamily="34" charset="0"/>
                        </a:rPr>
                        <a:t>DZR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  <a:cs typeface="Arial" panose="020B0604020202020204" pitchFamily="34" charset="0"/>
                        </a:rPr>
                        <a:t>  18. 9. 2018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158493"/>
                  </a:ext>
                </a:extLst>
              </a:tr>
              <a:tr h="298002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+mn-lt"/>
                          <a:cs typeface="Arial" panose="020B0604020202020204" pitchFamily="34" charset="0"/>
                        </a:rPr>
                        <a:t>Domov Ždírec, p. o. 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  <a:cs typeface="Arial" panose="020B0604020202020204" pitchFamily="34" charset="0"/>
                        </a:rPr>
                        <a:t>DS, DZR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+mn-lt"/>
                          <a:cs typeface="Arial" panose="020B0604020202020204" pitchFamily="34" charset="0"/>
                        </a:rPr>
                        <a:t>  18. 9. 2018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905286"/>
                  </a:ext>
                </a:extLst>
              </a:tr>
              <a:tr h="298002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+mn-lt"/>
                        </a:rPr>
                        <a:t>Domov pro seniory Mitrov, p. o. </a:t>
                      </a:r>
                      <a:endParaRPr lang="cs-CZ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</a:rPr>
                        <a:t>DS, DZR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</a:rPr>
                        <a:t>  25. 9. 2018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391230"/>
                  </a:ext>
                </a:extLst>
              </a:tr>
              <a:tr h="298002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+mn-lt"/>
                        </a:rPr>
                        <a:t>Domov pro seniory Velké Meziříčí, p. o.</a:t>
                      </a:r>
                      <a:endParaRPr lang="cs-CZ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</a:rPr>
                        <a:t>DS, DZR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</a:rPr>
                        <a:t>  25. 9. 2018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10841"/>
                  </a:ext>
                </a:extLst>
              </a:tr>
              <a:tr h="298002"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+mn-lt"/>
                          <a:cs typeface="Arial" panose="020B0604020202020204" pitchFamily="34" charset="0"/>
                        </a:rPr>
                        <a:t>Domov důchodců Proseč-Obořiště, p. o. 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  <a:cs typeface="Arial" panose="020B0604020202020204" pitchFamily="34" charset="0"/>
                        </a:rPr>
                        <a:t>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latin typeface="+mn-lt"/>
                          <a:cs typeface="Arial" panose="020B0604020202020204" pitchFamily="34" charset="0"/>
                        </a:rPr>
                        <a:t>31. 10. 2018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604275"/>
                  </a:ext>
                </a:extLst>
              </a:tr>
              <a:tr h="298002"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+mn-lt"/>
                          <a:cs typeface="Arial" panose="020B0604020202020204" pitchFamily="34" charset="0"/>
                        </a:rPr>
                        <a:t>Domov důchodců Proseč u Pošné, p. o. 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  <a:cs typeface="Arial" panose="020B0604020202020204" pitchFamily="34" charset="0"/>
                        </a:rPr>
                        <a:t>DZR, DOZP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latin typeface="+mn-lt"/>
                          <a:cs typeface="Arial" panose="020B0604020202020204" pitchFamily="34" charset="0"/>
                        </a:rPr>
                        <a:t>31. 10. 2018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823129"/>
                  </a:ext>
                </a:extLst>
              </a:tr>
              <a:tr h="298002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+mn-lt"/>
                          <a:cs typeface="Arial" panose="020B0604020202020204" pitchFamily="34" charset="0"/>
                        </a:rPr>
                        <a:t>Domov pro seniory Náměšť nad Oslavou, p. o. 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+mn-lt"/>
                        </a:rPr>
                        <a:t>DS, DZR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  <a:cs typeface="Arial" panose="020B0604020202020204" pitchFamily="34" charset="0"/>
                        </a:rPr>
                        <a:t>13. 11. 2018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603720"/>
                  </a:ext>
                </a:extLst>
              </a:tr>
              <a:tr h="298002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+mn-lt"/>
                        </a:rPr>
                        <a:t>Domov pro seniory Třebíč - </a:t>
                      </a:r>
                      <a:r>
                        <a:rPr lang="cs-CZ" sz="1400" b="1" dirty="0" err="1">
                          <a:latin typeface="+mn-lt"/>
                        </a:rPr>
                        <a:t>Manž</a:t>
                      </a:r>
                      <a:r>
                        <a:rPr lang="cs-CZ" sz="1400" b="1" dirty="0">
                          <a:latin typeface="+mn-lt"/>
                        </a:rPr>
                        <a:t>. Curieových, p. o. </a:t>
                      </a:r>
                      <a:endParaRPr lang="cs-CZ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</a:rPr>
                        <a:t>DS, 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</a:rPr>
                        <a:t>13. 11. 2018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883001"/>
                  </a:ext>
                </a:extLst>
              </a:tr>
              <a:tr h="298002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+mn-lt"/>
                        </a:rPr>
                        <a:t>Domov pro seniory Třebíč, Koutkova - Kubešova, p. o. </a:t>
                      </a:r>
                      <a:r>
                        <a:rPr lang="cs-CZ" sz="1400" b="0" dirty="0">
                          <a:latin typeface="+mn-lt"/>
                        </a:rPr>
                        <a:t>(obě budovy)</a:t>
                      </a:r>
                      <a:endParaRPr lang="cs-CZ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</a:rPr>
                        <a:t>DS, DZR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+mn-lt"/>
                        </a:rPr>
                        <a:t>20. 11. 2018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73804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A443A911-607C-48E3-8878-BE57DEAC7F05}"/>
              </a:ext>
            </a:extLst>
          </p:cNvPr>
          <p:cNvSpPr txBox="1"/>
          <p:nvPr/>
        </p:nvSpPr>
        <p:spPr>
          <a:xfrm>
            <a:off x="1259632" y="572958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DS – domov pro seniory</a:t>
            </a:r>
          </a:p>
          <a:p>
            <a:r>
              <a:rPr lang="cs-CZ" sz="1200" dirty="0"/>
              <a:t>DZR – domov se zvláštním režimem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674AC8F-CFBE-4987-B878-E21A5B24649C}"/>
              </a:ext>
            </a:extLst>
          </p:cNvPr>
          <p:cNvSpPr txBox="1"/>
          <p:nvPr/>
        </p:nvSpPr>
        <p:spPr>
          <a:xfrm>
            <a:off x="4499992" y="5712507"/>
            <a:ext cx="392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DOZP – domov pro osoby se zdravotním postižením</a:t>
            </a:r>
          </a:p>
          <a:p>
            <a:r>
              <a:rPr lang="cs-CZ" sz="1200" dirty="0"/>
              <a:t>OS – odlehčovací služba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F244B9-4412-43FB-8FD1-D9B9C825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2432-12F5-48AE-9D46-87B633F0D0EF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8327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7031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Hodnocení M-T standardu </a:t>
            </a:r>
            <a:b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(domov pro seniory, domov se zvláštním režimem)      </a:t>
            </a: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(1/3)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29C7C2D7-FB9F-49ED-9562-69396CC55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292263"/>
              </p:ext>
            </p:extLst>
          </p:nvPr>
        </p:nvGraphicFramePr>
        <p:xfrm>
          <a:off x="269775" y="908721"/>
          <a:ext cx="8694713" cy="5112568"/>
        </p:xfrm>
        <a:graphic>
          <a:graphicData uri="http://schemas.openxmlformats.org/drawingml/2006/table">
            <a:tbl>
              <a:tblPr firstRow="1" firstCol="1" bandRow="1"/>
              <a:tblGrid>
                <a:gridCol w="677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56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43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37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25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Objekt </a:t>
                      </a:r>
                      <a:br>
                        <a:rPr lang="cs-CZ" sz="1100" b="1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8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9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12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13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200">
                <a:tc gridSpan="13"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spcAft>
                          <a:spcPts val="600"/>
                        </a:spcAft>
                        <a:buClr>
                          <a:srgbClr val="25A939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cs-CZ" sz="1100" b="1" dirty="0"/>
                        <a:t>Jednolůžkové pokoje a dvoulůžkové pokoje nesmí být průchozí.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812173"/>
                  </a:ext>
                </a:extLst>
              </a:tr>
              <a:tr h="218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318532"/>
                  </a:ext>
                </a:extLst>
              </a:tr>
              <a:tr h="347141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Jednolůžkový pokoj: min. velikost pokoje 12 m</a:t>
                      </a:r>
                      <a:r>
                        <a:rPr lang="cs-CZ" sz="1100" b="1" baseline="30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438135"/>
                  </a:ext>
                </a:extLst>
              </a:tr>
              <a:tr h="216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endParaRPr lang="cs-CZ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946994"/>
                  </a:ext>
                </a:extLst>
              </a:tr>
              <a:tr h="604306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Dvoulůžkový pokoj: min. velikost pokoje 20 m</a:t>
                      </a:r>
                      <a:r>
                        <a:rPr lang="cs-CZ" sz="1100" b="1" baseline="30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pro osoby těžce pohybově postižené min. velikost pokoje 25 m</a:t>
                      </a:r>
                      <a:r>
                        <a:rPr lang="cs-CZ" sz="1100" b="1" baseline="30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objem místnosti min. 50 m</a:t>
                      </a:r>
                      <a:r>
                        <a:rPr lang="cs-CZ" sz="1100" b="1" baseline="30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pro těžce pohybově postižené osoby přístup k lůžku ze tří stran.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304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Pokud je předsíň pokoje, musí mít min. průchozí šířku 900 mm, u pokojů určených k ubytování osob s omezenou schopností pohybu a orientace musí být průchozí šířka předsíně min. 1 500 mm a délka min. 2 200 mm, nemusí být od pokoje oddělena dveřmi.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304">
                <a:tc grid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Světlá výška místností musí být alespoň 2 600 mm v obytných a pobytových místnostech, 2 300 mm v obytných a pobytových místnostech v podkroví (místnosti se zkosenými stropy musí mít tuto světlou výšku nejméně nad polovinou podlahové plochy místnosti).</a:t>
                      </a:r>
                      <a:endParaRPr lang="cs-CZ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671124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308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Zajištěna společenská místnost splňující technické a hygienické normy, min. plocha místnosti 18 m</a:t>
                      </a:r>
                      <a:r>
                        <a:rPr lang="cs-CZ" sz="11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lze za tuto místnost považovat běžnou jídelnu pro všechny uživatele.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786656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129190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108C43-AA4E-4AD9-B460-FE6A1203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691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7031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Hodnocení M-T standardu </a:t>
            </a:r>
            <a:b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(domov pro seniory, domov se zvláštním režimem)      </a:t>
            </a: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(2/3)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29C7C2D7-FB9F-49ED-9562-69396CC55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880798"/>
              </p:ext>
            </p:extLst>
          </p:nvPr>
        </p:nvGraphicFramePr>
        <p:xfrm>
          <a:off x="269775" y="908721"/>
          <a:ext cx="8694713" cy="5040558"/>
        </p:xfrm>
        <a:graphic>
          <a:graphicData uri="http://schemas.openxmlformats.org/drawingml/2006/table">
            <a:tbl>
              <a:tblPr firstRow="1" firstCol="1" bandRow="1"/>
              <a:tblGrid>
                <a:gridCol w="677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56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43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37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84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Objekt </a:t>
                      </a:r>
                      <a:br>
                        <a:rPr lang="cs-CZ" sz="1100" b="1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8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9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12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13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148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Úložné prostory pro uskladnění kompenzačních pomůcek a materiál k úklidu, výlevka.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812173"/>
                  </a:ext>
                </a:extLst>
              </a:tr>
              <a:tr h="201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318532"/>
                  </a:ext>
                </a:extLst>
              </a:tr>
              <a:tr h="320403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Zázemí zdravotní péče, pokud je péče vykonávána vlastními zaměstnanci.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438135"/>
                  </a:ext>
                </a:extLst>
              </a:tr>
              <a:tr h="199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946994"/>
                  </a:ext>
                </a:extLst>
              </a:tr>
              <a:tr h="333917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Na 6 uživatelů minimálně 1 oddělené WC.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 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888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Na 6 uživatelů minimálně 1 koupelna.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endParaRPr lang="cs-CZ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746">
                <a:tc grid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Dveře u toalet a koupelny se otevírají vždy ven a mají možnost nouzového otevření zvenku.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671124"/>
                  </a:ext>
                </a:extLst>
              </a:tr>
              <a:tr h="235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552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Sprcha min. rozměry 900 mm x 900 mm, vedle místo pro odložení vozíku, šířka vstupu do místnosti min. 800 mm.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786656"/>
                  </a:ext>
                </a:extLst>
              </a:tr>
              <a:tr h="235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129190"/>
                  </a:ext>
                </a:extLst>
              </a:tr>
              <a:tr h="399528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Bezbariérovost dle vyhlášky č. 398/2009 Sb., o obecných technických požadavcích zabezpečujících bezbariérové používání staveb.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120862"/>
                  </a:ext>
                </a:extLst>
              </a:tr>
              <a:tr h="235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052820"/>
                  </a:ext>
                </a:extLst>
              </a:tr>
              <a:tr h="342079">
                <a:tc gridSpan="1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Velikost vnitřních dveří musí být větší než šířka lůžek používaných v daném zařízení.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727011"/>
                  </a:ext>
                </a:extLst>
              </a:tr>
              <a:tr h="235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endParaRPr lang="cs-CZ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571219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0FC7D8-8AEB-4336-B2B5-442BE0E7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50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8"/>
          <p:cNvSpPr>
            <a:spLocks noChangeArrowheads="1"/>
          </p:cNvSpPr>
          <p:nvPr/>
        </p:nvSpPr>
        <p:spPr bwMode="auto">
          <a:xfrm>
            <a:off x="240506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B988F-2A35-4D1B-8446-DFF31881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591"/>
            <a:ext cx="9144000" cy="6364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E6DA4E-5100-4566-A404-18719201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1"/>
          <a:stretch/>
        </p:blipFill>
        <p:spPr>
          <a:xfrm>
            <a:off x="-1" y="-1"/>
            <a:ext cx="9144001" cy="7512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3904B0-3C06-4EC7-A64C-7423380D371B}"/>
              </a:ext>
            </a:extLst>
          </p:cNvPr>
          <p:cNvSpPr txBox="1"/>
          <p:nvPr/>
        </p:nvSpPr>
        <p:spPr>
          <a:xfrm>
            <a:off x="3203848" y="7031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Hodnocení M-T standardu </a:t>
            </a:r>
            <a:b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(domov pro seniory, domov se zvláštním režimem)      </a:t>
            </a:r>
            <a:r>
              <a:rPr kumimoji="0" lang="cs-CZ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(3/3)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29C7C2D7-FB9F-49ED-9562-69396CC55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92346"/>
              </p:ext>
            </p:extLst>
          </p:nvPr>
        </p:nvGraphicFramePr>
        <p:xfrm>
          <a:off x="269775" y="908720"/>
          <a:ext cx="8694713" cy="3312368"/>
        </p:xfrm>
        <a:graphic>
          <a:graphicData uri="http://schemas.openxmlformats.org/drawingml/2006/table">
            <a:tbl>
              <a:tblPr firstRow="1" firstCol="1" bandRow="1"/>
              <a:tblGrid>
                <a:gridCol w="677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56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43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37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827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Objekt </a:t>
                      </a:r>
                      <a:br>
                        <a:rPr lang="cs-CZ" sz="1100" b="1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8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9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</a:t>
                      </a:r>
                      <a:b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12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Objekt 13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43C7A">
                            <a:shade val="30000"/>
                            <a:satMod val="115000"/>
                          </a:srgbClr>
                        </a:gs>
                        <a:gs pos="50000">
                          <a:srgbClr val="343C7A">
                            <a:shade val="67500"/>
                            <a:satMod val="115000"/>
                          </a:srgbClr>
                        </a:gs>
                        <a:gs pos="100000">
                          <a:srgbClr val="343C7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950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Zajištění dostupnosti veřejných prostranství a občanského vybavení.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812173"/>
                  </a:ext>
                </a:extLst>
              </a:tr>
              <a:tr h="34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318532"/>
                  </a:ext>
                </a:extLst>
              </a:tr>
              <a:tr h="876175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 teplém období 24°C (-2°C).</a:t>
                      </a: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V chladném 22°C (-2°C) - za chladný den se považuje den, kdy nejnižší teplota venkovního vzduchu dosáhla hodnoty nižší než -15°C a za teplý, kdy je teplota vyšší než 30°C. 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5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438135"/>
                  </a:ext>
                </a:extLst>
              </a:tr>
              <a:tr h="321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946994"/>
                  </a:ext>
                </a:extLst>
              </a:tr>
              <a:tr h="368430">
                <a:tc gridSpan="1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Celkem 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splněno /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nesplněno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C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10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981020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956444A-9E2C-4E4F-AA8B-19801530A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887414"/>
              </p:ext>
            </p:extLst>
          </p:nvPr>
        </p:nvGraphicFramePr>
        <p:xfrm>
          <a:off x="269774" y="4221088"/>
          <a:ext cx="8694713" cy="1296144"/>
        </p:xfrm>
        <a:graphic>
          <a:graphicData uri="http://schemas.openxmlformats.org/drawingml/2006/table">
            <a:tbl>
              <a:tblPr firstRow="1" firstCol="1" bandRow="1"/>
              <a:tblGrid>
                <a:gridCol w="677893">
                  <a:extLst>
                    <a:ext uri="{9D8B030D-6E8A-4147-A177-3AD203B41FA5}">
                      <a16:colId xmlns:a16="http://schemas.microsoft.com/office/drawing/2014/main" val="340259110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4109721752"/>
                    </a:ext>
                  </a:extLst>
                </a:gridCol>
                <a:gridCol w="714370">
                  <a:extLst>
                    <a:ext uri="{9D8B030D-6E8A-4147-A177-3AD203B41FA5}">
                      <a16:colId xmlns:a16="http://schemas.microsoft.com/office/drawing/2014/main" val="3847247557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2994535520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985285351"/>
                    </a:ext>
                  </a:extLst>
                </a:gridCol>
                <a:gridCol w="714370">
                  <a:extLst>
                    <a:ext uri="{9D8B030D-6E8A-4147-A177-3AD203B41FA5}">
                      <a16:colId xmlns:a16="http://schemas.microsoft.com/office/drawing/2014/main" val="3847250482"/>
                    </a:ext>
                  </a:extLst>
                </a:gridCol>
                <a:gridCol w="714370">
                  <a:extLst>
                    <a:ext uri="{9D8B030D-6E8A-4147-A177-3AD203B41FA5}">
                      <a16:colId xmlns:a16="http://schemas.microsoft.com/office/drawing/2014/main" val="3749886558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1162832605"/>
                    </a:ext>
                  </a:extLst>
                </a:gridCol>
                <a:gridCol w="555620">
                  <a:extLst>
                    <a:ext uri="{9D8B030D-6E8A-4147-A177-3AD203B41FA5}">
                      <a16:colId xmlns:a16="http://schemas.microsoft.com/office/drawing/2014/main" val="2571313503"/>
                    </a:ext>
                  </a:extLst>
                </a:gridCol>
                <a:gridCol w="714370">
                  <a:extLst>
                    <a:ext uri="{9D8B030D-6E8A-4147-A177-3AD203B41FA5}">
                      <a16:colId xmlns:a16="http://schemas.microsoft.com/office/drawing/2014/main" val="1988045433"/>
                    </a:ext>
                  </a:extLst>
                </a:gridCol>
                <a:gridCol w="793744">
                  <a:extLst>
                    <a:ext uri="{9D8B030D-6E8A-4147-A177-3AD203B41FA5}">
                      <a16:colId xmlns:a16="http://schemas.microsoft.com/office/drawing/2014/main" val="1803939687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4046691462"/>
                    </a:ext>
                  </a:extLst>
                </a:gridCol>
                <a:gridCol w="634996">
                  <a:extLst>
                    <a:ext uri="{9D8B030D-6E8A-4147-A177-3AD203B41FA5}">
                      <a16:colId xmlns:a16="http://schemas.microsoft.com/office/drawing/2014/main" val="3197065048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ANO</a:t>
                      </a:r>
                      <a:b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ANO</a:t>
                      </a:r>
                      <a:b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b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ANO</a:t>
                      </a:r>
                      <a:b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b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ANO</a:t>
                      </a:r>
                      <a:b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b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ANO</a:t>
                      </a:r>
                      <a:b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cs-CZ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cs-CZ" sz="10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br>
                        <a:rPr lang="cs-CZ" sz="10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0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0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ANO</a:t>
                      </a:r>
                      <a:b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b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11 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  <a:b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C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ANO</a:t>
                      </a:r>
                      <a:b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41316" marR="41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56012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173EFC-5812-4889-A9DB-35C8E7F9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A2432-12F5-48AE-9D46-87B633F0D0E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172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13541</TotalTime>
  <Words>7540</Words>
  <Application>Microsoft Office PowerPoint</Application>
  <PresentationFormat>Předvádění na obrazovce (4:3)</PresentationFormat>
  <Paragraphs>1217</Paragraphs>
  <Slides>57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57</vt:i4>
      </vt:variant>
    </vt:vector>
  </HeadingPairs>
  <TitlesOfParts>
    <vt:vector size="68" baseType="lpstr">
      <vt:lpstr>Arial</vt:lpstr>
      <vt:lpstr>Arial</vt:lpstr>
      <vt:lpstr>Arial Narrow</vt:lpstr>
      <vt:lpstr>Arial Nova Light</vt:lpstr>
      <vt:lpstr>Bahnschrift</vt:lpstr>
      <vt:lpstr>Calibri</vt:lpstr>
      <vt:lpstr>Segoe UI Historic</vt:lpstr>
      <vt:lpstr>Tahoma</vt:lpstr>
      <vt:lpstr>Wingdings</vt:lpstr>
      <vt:lpstr>Výchozí návrh</vt:lpstr>
      <vt:lpstr>1_Výchozí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holmie</dc:creator>
  <cp:lastModifiedBy>Kristýna Drápalová</cp:lastModifiedBy>
  <cp:revision>1014</cp:revision>
  <cp:lastPrinted>2020-11-10T15:59:14Z</cp:lastPrinted>
  <dcterms:created xsi:type="dcterms:W3CDTF">2004-05-19T15:00:43Z</dcterms:created>
  <dcterms:modified xsi:type="dcterms:W3CDTF">2020-11-10T16:01:03Z</dcterms:modified>
</cp:coreProperties>
</file>