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5" r:id="rId3"/>
    <p:sldId id="274" r:id="rId4"/>
    <p:sldId id="276" r:id="rId5"/>
    <p:sldId id="277" r:id="rId6"/>
    <p:sldId id="278" r:id="rId7"/>
    <p:sldId id="27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cs-CZ"/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2BB05705-4705-484F-BE28-17B073EE1080}" type="datetime1">
              <a:rPr lang="cs-CZ"/>
              <a:pPr lvl="0"/>
              <a:t>27.06.2022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Zástupný symbol pro poznámky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2EA36498-D715-4422-B1BD-6A4EB4BC619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965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05606B4-D356-46D1-A5B1-601AE91D00CE}" type="slidenum">
              <a:t>1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>
          <a:xfrm>
            <a:off x="142847" y="1428731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>
          <a:xfrm>
            <a:off x="142847" y="3857625"/>
            <a:ext cx="6400800" cy="1752603"/>
          </a:xfrm>
        </p:spPr>
        <p:txBody>
          <a:bodyPr/>
          <a:lstStyle>
            <a:lvl1pPr marL="0" indent="0">
              <a:buNone/>
              <a:defRPr>
                <a:solidFill>
                  <a:srgbClr val="00A9E2"/>
                </a:solidFill>
              </a:defRPr>
            </a:lvl1pPr>
          </a:lstStyle>
          <a:p>
            <a:pPr lvl="0"/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>
          <a:xfrm>
            <a:off x="142875" y="6357942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FF4DCEF-13C6-4A81-B267-858F205261F5}" type="datetime1">
              <a:rPr lang="cs-CZ"/>
              <a:pPr lvl="0"/>
              <a:t>27.06.2022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36464D-6CCA-4A6D-9A6B-14A3D1AD0FA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82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857490" y="274640"/>
            <a:ext cx="5829309" cy="11430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>
          <a:xfrm>
            <a:off x="285722" y="1600200"/>
            <a:ext cx="8401077" cy="452595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9883B0-CB90-4A47-BB2F-983EFC2E4D1A}" type="datetime1">
              <a:rPr lang="cs-CZ"/>
              <a:pPr lvl="0"/>
              <a:t>27.06.2022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E75783-A477-4FFF-A46F-51E04E033D1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094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>
          <a:xfrm>
            <a:off x="285722" y="1285856"/>
            <a:ext cx="6191283" cy="484030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BBE7F4-74AC-45F5-8C97-A9F7D18162EA}" type="datetime1">
              <a:rPr lang="cs-CZ"/>
              <a:pPr lvl="0"/>
              <a:t>27.06.2022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473BB7-2159-4153-880E-6D28BD7ECC4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203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857490" y="274640"/>
            <a:ext cx="5829309" cy="11430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214280" y="1600200"/>
            <a:ext cx="8472519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D74946-84A9-4373-8358-8D80981D9DA0}" type="datetime1">
              <a:rPr lang="cs-CZ"/>
              <a:pPr lvl="0"/>
              <a:t>27.06.2022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C40C16-AC38-4EBE-B9EF-D55D824E33C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14280" y="4357692"/>
            <a:ext cx="7772400" cy="1362071"/>
          </a:xfrm>
        </p:spPr>
        <p:txBody>
          <a:bodyPr anchor="t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214280" y="2857500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2B516B-C8B0-4EAC-B9B5-B505B5BF683D}" type="datetime1">
              <a:rPr lang="cs-CZ"/>
              <a:pPr lvl="0"/>
              <a:t>27.06.2022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020871-5834-479F-AB9D-783598476CD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76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857490" y="274640"/>
            <a:ext cx="5829309" cy="11430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214280" y="1571615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BCD1D5-8E1E-4DDC-A415-508846983FAB}" type="datetime1">
              <a:rPr lang="cs-CZ"/>
              <a:pPr lvl="0"/>
              <a:t>27.06.2022</a:t>
            </a:fld>
            <a:endParaRPr lang="cs-CZ"/>
          </a:p>
        </p:txBody>
      </p:sp>
      <p:sp>
        <p:nvSpPr>
          <p:cNvPr id="6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DADB03-4F40-4700-85A0-43C4292637D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8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857490" y="274640"/>
            <a:ext cx="5829309" cy="11430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214280" y="1503355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2"/>
          </p:nvPr>
        </p:nvSpPr>
        <p:spPr>
          <a:xfrm>
            <a:off x="214280" y="2143115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 txBox="1">
            <a:spLocks noGrp="1"/>
          </p:cNvSpPr>
          <p:nvPr>
            <p:ph type="dt" sz="half" idx="7"/>
          </p:nvPr>
        </p:nvSpPr>
        <p:spPr>
          <a:xfrm>
            <a:off x="214317" y="6324603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EB48035B-0D83-4950-B4C6-C1D690D00E9E}" type="datetime1">
              <a:rPr lang="cs-CZ"/>
              <a:pPr lvl="0"/>
              <a:t>27.06.2022</a:t>
            </a:fld>
            <a:endParaRPr lang="cs-CZ"/>
          </a:p>
        </p:txBody>
      </p:sp>
      <p:sp>
        <p:nvSpPr>
          <p:cNvPr id="8" name="Zástupný symbol pro zápatí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60554D-0FD3-4074-A018-B199C30A5B8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857490" y="274640"/>
            <a:ext cx="5829309" cy="11430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3463A7-9106-4B40-BC1A-60E3A7F87C64}" type="datetime1">
              <a:rPr lang="cs-CZ"/>
              <a:pPr lvl="0"/>
              <a:t>27.06.2022</a:t>
            </a:fld>
            <a:endParaRPr lang="cs-CZ"/>
          </a:p>
        </p:txBody>
      </p:sp>
      <p:sp>
        <p:nvSpPr>
          <p:cNvPr id="4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63FA61-F8B5-4EB4-988B-CF78E8C3326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DDCE55-988F-49CC-8689-B12A8790190E}" type="datetime1">
              <a:rPr lang="cs-CZ"/>
              <a:pPr lvl="0"/>
              <a:t>27.06.2022</a:t>
            </a:fld>
            <a:endParaRPr lang="cs-CZ"/>
          </a:p>
        </p:txBody>
      </p:sp>
      <p:sp>
        <p:nvSpPr>
          <p:cNvPr id="3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E82D0D-5954-4C0D-B252-174001C32DC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8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14280" y="1142981"/>
            <a:ext cx="3294061" cy="1285884"/>
          </a:xfrm>
        </p:spPr>
        <p:txBody>
          <a:bodyPr anchor="b"/>
          <a:lstStyle>
            <a:lvl1pPr>
              <a:defRPr sz="28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214280" y="2500307"/>
            <a:ext cx="3251231" cy="3625861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24AF73-FE28-45E6-809E-03988596CD32}" type="datetime1">
              <a:rPr lang="cs-CZ"/>
              <a:pPr lvl="0"/>
              <a:t>27.06.2022</a:t>
            </a:fld>
            <a:endParaRPr lang="cs-CZ"/>
          </a:p>
        </p:txBody>
      </p:sp>
      <p:sp>
        <p:nvSpPr>
          <p:cNvPr id="6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C1E61C-2D38-4858-8F46-2EE00E09D0C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654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/>
          <a:lstStyle>
            <a:lvl1pPr>
              <a:defRPr sz="2000" b="1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11CDC7-2FD8-4B65-9A3F-8D76CEFD1BA3}" type="datetime1">
              <a:rPr lang="cs-CZ"/>
              <a:pPr lvl="0"/>
              <a:t>27.06.2022</a:t>
            </a:fld>
            <a:endParaRPr lang="cs-CZ"/>
          </a:p>
        </p:txBody>
      </p:sp>
      <p:sp>
        <p:nvSpPr>
          <p:cNvPr id="6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319077-2978-4A01-B045-6AC3637FB4F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16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7" descr="malybubli_CJ_1502_1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1591"/>
            <a:ext cx="9144000" cy="68548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nadpis 1"/>
          <p:cNvSpPr txBox="1">
            <a:spLocks noGrp="1"/>
          </p:cNvSpPr>
          <p:nvPr>
            <p:ph type="title"/>
          </p:nvPr>
        </p:nvSpPr>
        <p:spPr>
          <a:xfrm>
            <a:off x="2857500" y="274640"/>
            <a:ext cx="58293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4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214317" y="1571625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 txBox="1">
            <a:spLocks noGrp="1"/>
          </p:cNvSpPr>
          <p:nvPr>
            <p:ph type="dt" sz="half" idx="2"/>
          </p:nvPr>
        </p:nvSpPr>
        <p:spPr>
          <a:xfrm>
            <a:off x="214317" y="6357942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fld id="{CBA45E47-3467-47BE-A467-764C1FD85AE3}" type="datetime1">
              <a:rPr lang="cs-CZ"/>
              <a:pPr lvl="0"/>
              <a:t>27.06.2022</a:t>
            </a:fld>
            <a:endParaRPr lang="cs-CZ"/>
          </a:p>
        </p:txBody>
      </p:sp>
      <p:sp>
        <p:nvSpPr>
          <p:cNvPr id="6" name="Zástupný symbol pro zápatí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EFB08422-BB5B-417E-85CE-E0734A1A839F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3600" b="0" i="0" u="none" strike="noStrike" kern="1200" cap="none" spc="0" baseline="0">
          <a:solidFill>
            <a:srgbClr val="00A9E2"/>
          </a:solidFill>
          <a:uFillTx/>
          <a:latin typeface="Arial" pitchFamily="34"/>
          <a:cs typeface="Arial" pitchFamily="34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cs-CZ" sz="3200" b="0" i="0" u="none" strike="noStrike" kern="1200" cap="none" spc="0" baseline="0">
          <a:solidFill>
            <a:srgbClr val="000000"/>
          </a:solidFill>
          <a:uFillTx/>
          <a:latin typeface="Arial" pitchFamily="34"/>
          <a:cs typeface="Arial" pitchFamily="34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cs-CZ" sz="2800" b="0" i="0" u="none" strike="noStrike" kern="1200" cap="none" spc="0" baseline="0">
          <a:solidFill>
            <a:srgbClr val="000000"/>
          </a:solidFill>
          <a:uFillTx/>
          <a:latin typeface="Arial" pitchFamily="34"/>
          <a:cs typeface="Arial" pitchFamily="34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Arial" pitchFamily="34"/>
          <a:cs typeface="Arial" pitchFamily="34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Arial" pitchFamily="34"/>
          <a:cs typeface="Arial" pitchFamily="34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Arial" pitchFamily="34"/>
          <a:cs typeface="Arial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jan.potmesil@mvcr.cz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4"/>
          <p:cNvSpPr txBox="1">
            <a:spLocks noGrp="1"/>
          </p:cNvSpPr>
          <p:nvPr>
            <p:ph idx="1"/>
          </p:nvPr>
        </p:nvSpPr>
        <p:spPr>
          <a:xfrm>
            <a:off x="214280" y="1591408"/>
            <a:ext cx="8472519" cy="4534751"/>
          </a:xfrm>
        </p:spPr>
        <p:txBody>
          <a:bodyPr anchorCtr="1"/>
          <a:lstStyle/>
          <a:p>
            <a:pPr marL="0" lvl="0" indent="0" algn="ctr">
              <a:buNone/>
            </a:pPr>
            <a:endParaRPr lang="cs-CZ" sz="4000" dirty="0">
              <a:solidFill>
                <a:srgbClr val="00B0F0"/>
              </a:solidFill>
            </a:endParaRPr>
          </a:p>
          <a:p>
            <a:pPr marL="0" lvl="0" indent="0" algn="ctr">
              <a:buNone/>
            </a:pPr>
            <a:r>
              <a:rPr lang="cs-CZ" sz="4000" dirty="0" smtClean="0">
                <a:solidFill>
                  <a:srgbClr val="00B0F0"/>
                </a:solidFill>
              </a:rPr>
              <a:t>Pořizování nahrávek průběhu jednání a </a:t>
            </a:r>
            <a:r>
              <a:rPr lang="cs-CZ" sz="4000" dirty="0" err="1" smtClean="0">
                <a:solidFill>
                  <a:srgbClr val="00B0F0"/>
                </a:solidFill>
              </a:rPr>
              <a:t>šikanózní</a:t>
            </a:r>
            <a:r>
              <a:rPr lang="cs-CZ" sz="4000" dirty="0" smtClean="0">
                <a:solidFill>
                  <a:srgbClr val="00B0F0"/>
                </a:solidFill>
              </a:rPr>
              <a:t> praktiky</a:t>
            </a:r>
          </a:p>
          <a:p>
            <a:pPr marL="0" lvl="0" indent="0" algn="ctr">
              <a:buNone/>
            </a:pPr>
            <a:endParaRPr lang="cs-CZ" sz="4000" dirty="0">
              <a:solidFill>
                <a:srgbClr val="00B0F0"/>
              </a:solidFill>
            </a:endParaRPr>
          </a:p>
          <a:p>
            <a:pPr marL="0" lvl="0" indent="0" algn="ctr">
              <a:buNone/>
            </a:pPr>
            <a:r>
              <a:rPr lang="cs-CZ" sz="2400" dirty="0" smtClean="0">
                <a:solidFill>
                  <a:srgbClr val="00B0F0"/>
                </a:solidFill>
              </a:rPr>
              <a:t>Jan Potměšil</a:t>
            </a:r>
          </a:p>
          <a:p>
            <a:pPr marL="0" lvl="0" indent="0" algn="ctr">
              <a:buNone/>
            </a:pPr>
            <a:r>
              <a:rPr lang="cs-CZ" sz="2400" dirty="0" smtClean="0">
                <a:solidFill>
                  <a:srgbClr val="00B0F0"/>
                </a:solidFill>
              </a:rPr>
              <a:t>odbor bezpečnostní politiky</a:t>
            </a:r>
          </a:p>
          <a:p>
            <a:pPr marL="0" lvl="0" indent="0" algn="ctr">
              <a:buNone/>
            </a:pPr>
            <a:r>
              <a:rPr lang="cs-CZ" sz="2400" dirty="0" smtClean="0">
                <a:solidFill>
                  <a:srgbClr val="00B0F0"/>
                </a:solidFill>
              </a:rPr>
              <a:t>Ministerstva vnitra</a:t>
            </a:r>
            <a:endParaRPr lang="cs-CZ" sz="2400" dirty="0">
              <a:solidFill>
                <a:srgbClr val="00B0F0"/>
              </a:solidFill>
            </a:endParaRPr>
          </a:p>
        </p:txBody>
      </p:sp>
      <p:sp>
        <p:nvSpPr>
          <p:cNvPr id="3" name="Nadpis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Osobnostní práva, slušnost, zvyk a veřejná kontrola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0" y="1565031"/>
            <a:ext cx="8472519" cy="4941277"/>
          </a:xfrm>
        </p:spPr>
        <p:txBody>
          <a:bodyPr/>
          <a:lstStyle/>
          <a:p>
            <a:r>
              <a:rPr lang="cs-CZ" sz="1900" dirty="0" smtClean="0"/>
              <a:t>V běžném občanském životě pořizování záznamu vnímáno jako citlivý útok, </a:t>
            </a:r>
            <a:r>
              <a:rPr lang="cs-CZ" sz="1900" b="1" dirty="0" smtClean="0"/>
              <a:t>neslušnost</a:t>
            </a:r>
            <a:r>
              <a:rPr lang="cs-CZ" sz="1900" dirty="0" smtClean="0"/>
              <a:t>, nevychovanost, zákeřnost, prostředek pomsty atd.</a:t>
            </a:r>
          </a:p>
          <a:p>
            <a:r>
              <a:rPr lang="cs-CZ" sz="1900" dirty="0" smtClean="0"/>
              <a:t>Kulturně podmíněná otázka (různá míra tolerance zásahů do soukromí a osobnostních práv obecně, odlišný přístup k autoritě veřejné moci)</a:t>
            </a:r>
          </a:p>
          <a:p>
            <a:r>
              <a:rPr lang="cs-CZ" sz="1900" dirty="0" smtClean="0"/>
              <a:t>V českém kontextu vnímáno jako </a:t>
            </a:r>
            <a:r>
              <a:rPr lang="cs-CZ" sz="1900" b="1" dirty="0" smtClean="0"/>
              <a:t>důležitý prostředek veřejné kontroly</a:t>
            </a:r>
            <a:r>
              <a:rPr lang="cs-CZ" sz="1900" dirty="0" smtClean="0"/>
              <a:t>, zejména vůči policii, strážníkům, příp. úředníkům (byť ve společnosti citlivé na soukromí a zásahy do něj, viz výše); v EU ne-samozřejmé</a:t>
            </a:r>
          </a:p>
          <a:p>
            <a:r>
              <a:rPr lang="cs-CZ" sz="1900" b="1" dirty="0" smtClean="0"/>
              <a:t>Nevyhnutelnost střetů</a:t>
            </a:r>
            <a:r>
              <a:rPr lang="cs-CZ" sz="1900" dirty="0" smtClean="0"/>
              <a:t>; problém i s neférovým přístupem moci úřední v některých případech (popření excesu, krytí pochybení apod.)</a:t>
            </a:r>
          </a:p>
          <a:p>
            <a:r>
              <a:rPr lang="cs-CZ" sz="1900" dirty="0" smtClean="0"/>
              <a:t>Nové způsoby zneužití technologií, nové </a:t>
            </a:r>
            <a:r>
              <a:rPr lang="cs-CZ" sz="1900" dirty="0" err="1" smtClean="0"/>
              <a:t>kverulační</a:t>
            </a:r>
            <a:r>
              <a:rPr lang="cs-CZ" sz="1900" dirty="0" smtClean="0"/>
              <a:t> praktiky, anebo „boj“ s úřední mocí jako „show“; míjení se myšlenkových světů (neporozumění pravidlům a jejich účelu, </a:t>
            </a:r>
            <a:r>
              <a:rPr lang="cs-CZ" sz="1900" b="1" dirty="0" smtClean="0"/>
              <a:t>nepochopení</a:t>
            </a:r>
            <a:r>
              <a:rPr lang="cs-CZ" sz="1900" dirty="0" smtClean="0"/>
              <a:t> kontextu, demokracie jako právo silnějšího / drzejšího, anebo zábava)</a:t>
            </a:r>
          </a:p>
          <a:p>
            <a:r>
              <a:rPr lang="cs-CZ" sz="1900" dirty="0" smtClean="0"/>
              <a:t>Otázka </a:t>
            </a:r>
            <a:r>
              <a:rPr lang="cs-CZ" sz="1900" b="1" dirty="0" smtClean="0"/>
              <a:t>nalezení rovnováhy </a:t>
            </a:r>
            <a:r>
              <a:rPr lang="cs-CZ" sz="1900" dirty="0" smtClean="0"/>
              <a:t>mezi právy občanů a osob vykonávajících veřejnou moc, resp. zájmy (legitimními i nelegitimní) a veřejnými zájmy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178091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Pořizování záznamů policistů, strážníků a úředníků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0" y="1485900"/>
            <a:ext cx="8472519" cy="4976446"/>
          </a:xfrm>
        </p:spPr>
        <p:txBody>
          <a:bodyPr/>
          <a:lstStyle/>
          <a:p>
            <a:r>
              <a:rPr lang="cs-CZ" sz="1900" dirty="0" smtClean="0"/>
              <a:t>Ve vztahu k </a:t>
            </a:r>
            <a:r>
              <a:rPr lang="cs-CZ" sz="1900" b="1" dirty="0" smtClean="0"/>
              <a:t>policii</a:t>
            </a:r>
            <a:r>
              <a:rPr lang="cs-CZ" sz="1900" dirty="0" smtClean="0"/>
              <a:t>, strážníkům apod. – zásadně bez omezení, s oporou v § 88 OZ; výjimkou bránění v úkonu, naschvály, nepřiměřený zásah do osobnostních práv (nesouvisející s účelem), viz „</a:t>
            </a:r>
            <a:r>
              <a:rPr lang="cs-CZ" sz="1900" i="1" dirty="0" smtClean="0"/>
              <a:t>Stanovisko odboru bezpečnostní politiky k pořizování záznamů policistů při výkonu služby</a:t>
            </a:r>
            <a:r>
              <a:rPr lang="cs-CZ" sz="1900" dirty="0" smtClean="0"/>
              <a:t>“ ze dne 30.8.2019</a:t>
            </a:r>
          </a:p>
          <a:p>
            <a:r>
              <a:rPr lang="cs-CZ" sz="1900" dirty="0" smtClean="0"/>
              <a:t>Problematické, že jen v minimu případů jde o postup dle § 88, 89 OZ, slouží spíše jako prostředek nátlaku, příp. „vyrovnání zbraní“</a:t>
            </a:r>
          </a:p>
          <a:p>
            <a:r>
              <a:rPr lang="cs-CZ" sz="1900" dirty="0" smtClean="0"/>
              <a:t>Ve vztahu k dalším </a:t>
            </a:r>
            <a:r>
              <a:rPr lang="cs-CZ" sz="1900" b="1" dirty="0" smtClean="0"/>
              <a:t>úředním osobám </a:t>
            </a:r>
            <a:r>
              <a:rPr lang="cs-CZ" sz="1900" dirty="0" smtClean="0"/>
              <a:t>– nejedná se již o postup v terénu, kde je vysoká asymetrie moci, nulové opravné prostředky, žádné formalizované řízení atd. – možné širší restrikce </a:t>
            </a:r>
            <a:r>
              <a:rPr lang="cs-CZ" sz="1900" dirty="0" err="1" smtClean="0"/>
              <a:t>šikanózního</a:t>
            </a:r>
            <a:r>
              <a:rPr lang="cs-CZ" sz="1900" dirty="0" smtClean="0"/>
              <a:t> jednání, prostřednictvím zajišťovacích prostředků (reálně vykázání dle § 63 SŘ), viz „</a:t>
            </a:r>
            <a:r>
              <a:rPr lang="cs-CZ" sz="1900" i="1" dirty="0" smtClean="0"/>
              <a:t>Stanovisko k otázce pořizování záznamů ústního jednání v nestandardních případech</a:t>
            </a:r>
            <a:r>
              <a:rPr lang="cs-CZ" sz="1900" dirty="0" smtClean="0"/>
              <a:t>“ ze dne 24.2.2021</a:t>
            </a:r>
          </a:p>
          <a:p>
            <a:r>
              <a:rPr lang="cs-CZ" sz="1900" dirty="0" smtClean="0"/>
              <a:t>Podmínkou </a:t>
            </a:r>
            <a:r>
              <a:rPr lang="cs-CZ" sz="1900" b="1" i="1" dirty="0" smtClean="0"/>
              <a:t>rušení</a:t>
            </a:r>
            <a:r>
              <a:rPr lang="cs-CZ" sz="1900" i="1" dirty="0" smtClean="0"/>
              <a:t> pořádku </a:t>
            </a:r>
            <a:r>
              <a:rPr lang="cs-CZ" sz="1900" b="1" i="1" dirty="0" smtClean="0"/>
              <a:t>nepřístojným</a:t>
            </a:r>
            <a:r>
              <a:rPr lang="cs-CZ" sz="1900" i="1" dirty="0" smtClean="0"/>
              <a:t> chováním</a:t>
            </a:r>
            <a:r>
              <a:rPr lang="cs-CZ" sz="1900" dirty="0" smtClean="0"/>
              <a:t>, což samo nahrávání bez dalšího není, nutné další okolnosti</a:t>
            </a:r>
          </a:p>
          <a:p>
            <a:pPr marL="0" indent="0">
              <a:buNone/>
            </a:pP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379371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Pořádková opatření dle jiných předpisů, jejich účel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0" y="1354015"/>
            <a:ext cx="8472519" cy="5363307"/>
          </a:xfrm>
        </p:spPr>
        <p:txBody>
          <a:bodyPr/>
          <a:lstStyle/>
          <a:p>
            <a:pPr>
              <a:spcBef>
                <a:spcPts val="700"/>
              </a:spcBef>
            </a:pPr>
            <a:r>
              <a:rPr lang="cs-CZ" sz="1900" dirty="0" smtClean="0"/>
              <a:t>§ 53, 54 </a:t>
            </a:r>
            <a:r>
              <a:rPr lang="cs-CZ" sz="1900" b="1" dirty="0" smtClean="0"/>
              <a:t>OSŘ</a:t>
            </a:r>
            <a:r>
              <a:rPr lang="cs-CZ" sz="1900" dirty="0" smtClean="0"/>
              <a:t> – možnost vykázání, podmínkou </a:t>
            </a:r>
            <a:r>
              <a:rPr lang="cs-CZ" sz="1900" i="1" dirty="0" smtClean="0"/>
              <a:t>hrubé rušení pořádku</a:t>
            </a:r>
          </a:p>
          <a:p>
            <a:pPr>
              <a:spcBef>
                <a:spcPts val="700"/>
              </a:spcBef>
            </a:pPr>
            <a:r>
              <a:rPr lang="cs-CZ" sz="1900" dirty="0" smtClean="0"/>
              <a:t>§ 204 odst. 1, 2 </a:t>
            </a:r>
            <a:r>
              <a:rPr lang="cs-CZ" sz="1900" b="1" dirty="0" smtClean="0"/>
              <a:t>TŘ</a:t>
            </a:r>
            <a:r>
              <a:rPr lang="cs-CZ" sz="1900" dirty="0" smtClean="0"/>
              <a:t> – možnost vykázání po výstraze, podmínkou </a:t>
            </a:r>
            <a:r>
              <a:rPr lang="cs-CZ" sz="1900" i="1" dirty="0" smtClean="0"/>
              <a:t>rušení pořádku</a:t>
            </a:r>
            <a:r>
              <a:rPr lang="cs-CZ" sz="1900" dirty="0" smtClean="0"/>
              <a:t>, obžalovaný právo seznámit se ex post s důkazy</a:t>
            </a:r>
          </a:p>
          <a:p>
            <a:pPr>
              <a:spcBef>
                <a:spcPts val="700"/>
              </a:spcBef>
            </a:pPr>
            <a:r>
              <a:rPr lang="cs-CZ" sz="1900" dirty="0" smtClean="0"/>
              <a:t>§ 6 odst. 3 zákona </a:t>
            </a:r>
            <a:r>
              <a:rPr lang="cs-CZ" sz="1900" b="1" dirty="0" smtClean="0"/>
              <a:t>o soudech a soudcích </a:t>
            </a:r>
            <a:r>
              <a:rPr lang="cs-CZ" sz="1900" dirty="0" smtClean="0"/>
              <a:t>– zvukový či obrazový </a:t>
            </a:r>
            <a:r>
              <a:rPr lang="cs-CZ" sz="1900" i="1" dirty="0" smtClean="0"/>
              <a:t>přenos</a:t>
            </a:r>
            <a:r>
              <a:rPr lang="cs-CZ" sz="1900" dirty="0" smtClean="0"/>
              <a:t> jen se souhlasem soudu </a:t>
            </a:r>
            <a:r>
              <a:rPr lang="cs-CZ" sz="1900" dirty="0" smtClean="0"/>
              <a:t>(to soud </a:t>
            </a:r>
            <a:r>
              <a:rPr lang="cs-CZ" sz="1900" dirty="0" smtClean="0"/>
              <a:t>je </a:t>
            </a:r>
            <a:r>
              <a:rPr lang="cs-CZ" sz="1900" i="1" dirty="0" err="1" smtClean="0"/>
              <a:t>dominus</a:t>
            </a:r>
            <a:r>
              <a:rPr lang="cs-CZ" sz="1900" i="1" dirty="0" smtClean="0"/>
              <a:t> </a:t>
            </a:r>
            <a:r>
              <a:rPr lang="cs-CZ" sz="1900" i="1" dirty="0" err="1" smtClean="0"/>
              <a:t>litis</a:t>
            </a:r>
            <a:r>
              <a:rPr lang="cs-CZ" sz="1900" dirty="0" smtClean="0"/>
              <a:t>), obrazový </a:t>
            </a:r>
            <a:r>
              <a:rPr lang="cs-CZ" sz="1900" i="1" dirty="0" smtClean="0"/>
              <a:t>záznam</a:t>
            </a:r>
            <a:r>
              <a:rPr lang="cs-CZ" sz="1900" dirty="0" smtClean="0"/>
              <a:t> jen se souhlasem; pouhý zvukový záznam s vědomím (oznamuje se, nepovoluje); pokud by způsob provádění mohl narušit průběh nebo důstojnost jednání, lze také zakázat</a:t>
            </a:r>
          </a:p>
          <a:p>
            <a:pPr>
              <a:spcBef>
                <a:spcPts val="700"/>
              </a:spcBef>
            </a:pPr>
            <a:r>
              <a:rPr lang="cs-CZ" sz="1900" dirty="0" smtClean="0"/>
              <a:t>SŘ, TŘ, OSŘ, ZSS – klíčový pořádek, rušení pořádku apod., roli hraje i důstojnost jednání – úřední jednání na určité úrovni, s vážností (srov. 5 As 37/2009 – 94); veřejnost či neveřejnost zpravidla nehraje roli (jiný účel), rovněž ale může sloužit k nátlaku (mj. i na svědky) či k rušení jednání</a:t>
            </a:r>
          </a:p>
          <a:p>
            <a:pPr>
              <a:spcBef>
                <a:spcPts val="700"/>
              </a:spcBef>
            </a:pPr>
            <a:r>
              <a:rPr lang="cs-CZ" sz="1900" dirty="0" smtClean="0"/>
              <a:t>Otázka </a:t>
            </a:r>
            <a:r>
              <a:rPr lang="cs-CZ" sz="1900" b="1" dirty="0" smtClean="0"/>
              <a:t>teleologického výkladu </a:t>
            </a:r>
            <a:r>
              <a:rPr lang="cs-CZ" sz="1900" dirty="0" smtClean="0"/>
              <a:t>– čemu pořizování záznamu slouží: neslouží k natáčení reklamy, show, chlubení se před kamarády, zastrašování apod. (mj. i proto bývá zásadně nepřípustný přímý přenos – srov. </a:t>
            </a:r>
            <a:r>
              <a:rPr lang="cs-CZ" sz="1900" dirty="0" smtClean="0"/>
              <a:t>též ESLP, </a:t>
            </a:r>
            <a:r>
              <a:rPr lang="cs-CZ" sz="1900" i="1" dirty="0" err="1" smtClean="0"/>
              <a:t>Radio</a:t>
            </a:r>
            <a:r>
              <a:rPr lang="cs-CZ" sz="1900" i="1" dirty="0" smtClean="0"/>
              <a:t> Hele </a:t>
            </a:r>
            <a:r>
              <a:rPr lang="cs-CZ" sz="1900" i="1" dirty="0" err="1" smtClean="0"/>
              <a:t>Norge</a:t>
            </a:r>
            <a:r>
              <a:rPr lang="cs-CZ" sz="1900" i="1" dirty="0" smtClean="0"/>
              <a:t> </a:t>
            </a:r>
            <a:r>
              <a:rPr lang="cs-CZ" sz="1900" i="1" dirty="0" err="1" smtClean="0"/>
              <a:t>Asa</a:t>
            </a:r>
            <a:r>
              <a:rPr lang="cs-CZ" sz="1900" i="1" dirty="0" smtClean="0"/>
              <a:t> proti Norsku</a:t>
            </a:r>
            <a:r>
              <a:rPr lang="cs-CZ" sz="1900" dirty="0" smtClean="0"/>
              <a:t>, č. stížnosti 76682/01 – lidé se před kamerou chovají jinak atd.)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326272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Ochrana osobnostních práv, soukromí a osobních údajů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0" y="1600200"/>
            <a:ext cx="8472519" cy="4914900"/>
          </a:xfrm>
        </p:spPr>
        <p:txBody>
          <a:bodyPr/>
          <a:lstStyle/>
          <a:p>
            <a:r>
              <a:rPr lang="cs-CZ" sz="1900" dirty="0" smtClean="0"/>
              <a:t>Komparativně není pořizování záznamů pravidlem (ovlivňování soudu či poroty, zajištění bezpečí policistů atd.)</a:t>
            </a:r>
          </a:p>
          <a:p>
            <a:r>
              <a:rPr lang="cs-CZ" sz="1900" dirty="0" smtClean="0"/>
              <a:t>V ČR připuštěna </a:t>
            </a:r>
            <a:r>
              <a:rPr lang="cs-CZ" sz="1900" b="1" dirty="0" smtClean="0"/>
              <a:t>ochrana osobnostních práv </a:t>
            </a:r>
            <a:r>
              <a:rPr lang="cs-CZ" sz="1900" dirty="0" smtClean="0"/>
              <a:t>(i) úředních osob, </a:t>
            </a:r>
            <a:r>
              <a:rPr lang="cs-CZ" sz="1900" dirty="0" smtClean="0"/>
              <a:t>omezeně </a:t>
            </a:r>
            <a:r>
              <a:rPr lang="cs-CZ" sz="1900" dirty="0" smtClean="0"/>
              <a:t>však </a:t>
            </a:r>
            <a:r>
              <a:rPr lang="cs-CZ" sz="1900" dirty="0" smtClean="0"/>
              <a:t>cestou </a:t>
            </a:r>
            <a:r>
              <a:rPr lang="cs-CZ" sz="1900" dirty="0" smtClean="0"/>
              <a:t>veřejného práva (odkazy na civilní řízení...). Byť policie může řešit znevážení i cestou BP, možný i postih ublížení na cti – otázka míry ochrany autority státu (samozřejmost, nebo stát jako nepřítel)</a:t>
            </a:r>
          </a:p>
          <a:p>
            <a:r>
              <a:rPr lang="cs-CZ" sz="1900" dirty="0" smtClean="0"/>
              <a:t>U některých osob zároveň zřejmé, že účel pořizování záznamu je (a to i od počátku) jiný, a to pravidelně</a:t>
            </a:r>
          </a:p>
          <a:p>
            <a:r>
              <a:rPr lang="cs-CZ" sz="1900" dirty="0" smtClean="0"/>
              <a:t>Zejména u </a:t>
            </a:r>
            <a:r>
              <a:rPr lang="cs-CZ" sz="1900" dirty="0" err="1" smtClean="0"/>
              <a:t>streamování</a:t>
            </a:r>
            <a:r>
              <a:rPr lang="cs-CZ" sz="1900" dirty="0" smtClean="0"/>
              <a:t> apod. jde o zpracování</a:t>
            </a:r>
            <a:r>
              <a:rPr lang="cs-CZ" sz="1900" b="1" dirty="0" smtClean="0"/>
              <a:t> osobních údajů </a:t>
            </a:r>
            <a:r>
              <a:rPr lang="cs-CZ" sz="1900" dirty="0" smtClean="0"/>
              <a:t>dle GDPR, kde </a:t>
            </a:r>
            <a:r>
              <a:rPr lang="cs-CZ" sz="1900" dirty="0" smtClean="0"/>
              <a:t>vždy nutný </a:t>
            </a:r>
            <a:r>
              <a:rPr lang="cs-CZ" sz="1900" b="1" dirty="0" smtClean="0"/>
              <a:t>zákonný titul pro zpracování </a:t>
            </a:r>
            <a:r>
              <a:rPr lang="cs-CZ" sz="1900" dirty="0" smtClean="0"/>
              <a:t>– a to od počátku</a:t>
            </a:r>
          </a:p>
          <a:p>
            <a:r>
              <a:rPr lang="cs-CZ" sz="1900" dirty="0" smtClean="0"/>
              <a:t>Z hlediska ochrany </a:t>
            </a:r>
            <a:r>
              <a:rPr lang="cs-CZ" sz="1900" dirty="0" err="1" smtClean="0"/>
              <a:t>oú</a:t>
            </a:r>
            <a:r>
              <a:rPr lang="cs-CZ" sz="1900" dirty="0" smtClean="0"/>
              <a:t> proto nelze argumentovat možnostmi dodatečné (např. civilní) ochrany, byť v legitimních případech může být oporou čl. 6 odst. 1 písm. f) </a:t>
            </a:r>
            <a:r>
              <a:rPr lang="cs-CZ" sz="1900" dirty="0" smtClean="0"/>
              <a:t>GDPR (oprávněný zájem, což koresponduje i s OZ)</a:t>
            </a:r>
            <a:endParaRPr lang="cs-CZ" sz="1900" dirty="0" smtClean="0"/>
          </a:p>
          <a:p>
            <a:r>
              <a:rPr lang="cs-CZ" sz="1900" dirty="0" smtClean="0"/>
              <a:t>Viz též rozsudek SDEU ve věci C-345/17 </a:t>
            </a:r>
            <a:r>
              <a:rPr lang="cs-CZ" sz="1900" dirty="0" err="1" smtClean="0"/>
              <a:t>Buidvis</a:t>
            </a:r>
            <a:r>
              <a:rPr lang="cs-CZ" sz="1900" dirty="0" smtClean="0"/>
              <a:t> (jde o zpracování </a:t>
            </a:r>
            <a:r>
              <a:rPr lang="cs-CZ" sz="1900" dirty="0" err="1" smtClean="0"/>
              <a:t>oú</a:t>
            </a:r>
            <a:r>
              <a:rPr lang="cs-CZ" sz="1900" dirty="0" smtClean="0"/>
              <a:t>, avšak určitý prostor pro veřejnou kontrolu pro zpracování i bez souhlasu)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170109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Právo, slušnost, hry a měkké dovednosti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0" y="1503485"/>
            <a:ext cx="8472519" cy="4958861"/>
          </a:xfrm>
        </p:spPr>
        <p:txBody>
          <a:bodyPr/>
          <a:lstStyle/>
          <a:p>
            <a:r>
              <a:rPr lang="cs-CZ" sz="1900" dirty="0" smtClean="0"/>
              <a:t>Právo řeší jen určité typické situace, nikoliv nová média a technologie či nové způsoby šikany – otázka </a:t>
            </a:r>
            <a:r>
              <a:rPr lang="cs-CZ" sz="1900" b="1" dirty="0" smtClean="0"/>
              <a:t>výkladu</a:t>
            </a:r>
          </a:p>
          <a:p>
            <a:r>
              <a:rPr lang="cs-CZ" sz="1900" dirty="0" smtClean="0"/>
              <a:t>Vliv má i </a:t>
            </a:r>
            <a:r>
              <a:rPr lang="cs-CZ" sz="1900" b="1" dirty="0" smtClean="0"/>
              <a:t>přístup k veřejné moci </a:t>
            </a:r>
            <a:r>
              <a:rPr lang="cs-CZ" sz="1900" dirty="0" smtClean="0"/>
              <a:t>– podezřelá a neschopná rozlišit podstatu věci (raději vyhovíme všem nebo tomu agresivnějšímu, alibismus) vs. kompetentní a schopná rozlišit výkon práva od jeho zneužití (důvěra v osobu soudce/úředníka, netřeba posouvat meze přijatelného, dokáže-li veřejná moc rozlišit pravdu od podvodu, právo od jeho nápodoby – viz „občanský novinář“, „žádost o schůzku“, hra na „lidový soud“ charakteru </a:t>
            </a:r>
            <a:r>
              <a:rPr lang="cs-CZ" sz="1900" dirty="0" err="1" smtClean="0"/>
              <a:t>stalkingu</a:t>
            </a:r>
            <a:r>
              <a:rPr lang="cs-CZ" sz="1900" dirty="0" smtClean="0"/>
              <a:t>, </a:t>
            </a:r>
            <a:r>
              <a:rPr lang="cs-CZ" sz="1900" dirty="0" err="1" smtClean="0"/>
              <a:t>facebooková</a:t>
            </a:r>
            <a:r>
              <a:rPr lang="cs-CZ" sz="1900" dirty="0" smtClean="0"/>
              <a:t> „soudkyně Barbara</a:t>
            </a:r>
            <a:r>
              <a:rPr lang="cs-CZ" sz="1900" dirty="0" smtClean="0"/>
              <a:t>“/lynč)</a:t>
            </a:r>
            <a:endParaRPr lang="cs-CZ" sz="1900" dirty="0" smtClean="0"/>
          </a:p>
          <a:p>
            <a:r>
              <a:rPr lang="cs-CZ" sz="1900" dirty="0" smtClean="0"/>
              <a:t>Společenské a životní </a:t>
            </a:r>
            <a:r>
              <a:rPr lang="cs-CZ" sz="1900" b="1" dirty="0" smtClean="0"/>
              <a:t>hry</a:t>
            </a:r>
            <a:r>
              <a:rPr lang="cs-CZ" sz="1900" dirty="0" smtClean="0"/>
              <a:t> (</a:t>
            </a:r>
            <a:r>
              <a:rPr lang="cs-CZ" sz="1900" dirty="0" err="1" smtClean="0"/>
              <a:t>Eric</a:t>
            </a:r>
            <a:r>
              <a:rPr lang="cs-CZ" sz="1900" dirty="0" smtClean="0"/>
              <a:t> Berne, M. </a:t>
            </a:r>
            <a:r>
              <a:rPr lang="cs-CZ" sz="1900" dirty="0" err="1" smtClean="0"/>
              <a:t>Scott</a:t>
            </a:r>
            <a:r>
              <a:rPr lang="cs-CZ" sz="1900" dirty="0" smtClean="0"/>
              <a:t> </a:t>
            </a:r>
            <a:r>
              <a:rPr lang="cs-CZ" sz="1900" dirty="0" err="1" smtClean="0"/>
              <a:t>Peck</a:t>
            </a:r>
            <a:r>
              <a:rPr lang="cs-CZ" sz="1900" dirty="0" smtClean="0"/>
              <a:t>); psychologické metody manipulace – jeden sílu, druhý citové vydírání, třetí </a:t>
            </a:r>
            <a:r>
              <a:rPr lang="cs-CZ" sz="1900" dirty="0" err="1" smtClean="0"/>
              <a:t>kverulace</a:t>
            </a:r>
            <a:r>
              <a:rPr lang="cs-CZ" sz="1900" dirty="0" smtClean="0"/>
              <a:t> (nejde už o právo, ale o otázky komunikační</a:t>
            </a:r>
            <a:r>
              <a:rPr lang="cs-CZ" sz="1900" dirty="0"/>
              <a:t> </a:t>
            </a:r>
            <a:r>
              <a:rPr lang="cs-CZ" sz="1900" dirty="0" smtClean="0"/>
              <a:t>a o neformální autoritu, právo zde může být i kontraproduktivní – nesrozumitelnost úkonů)</a:t>
            </a:r>
          </a:p>
          <a:p>
            <a:r>
              <a:rPr lang="cs-CZ" sz="1900" dirty="0" smtClean="0"/>
              <a:t>V posledku je to ale soud, který svým dílem nastavuje </a:t>
            </a:r>
            <a:r>
              <a:rPr lang="cs-CZ" sz="1900" b="1" dirty="0" smtClean="0"/>
              <a:t>meze přípustného</a:t>
            </a:r>
            <a:r>
              <a:rPr lang="cs-CZ" sz="1900" dirty="0" smtClean="0"/>
              <a:t>, legálního, legitimního. I ve vztahu k otázce nastavení norem slušnosti, zdvořilosti a (ne)autority orgánů veřejné moci</a:t>
            </a:r>
          </a:p>
        </p:txBody>
      </p:sp>
    </p:spTree>
    <p:extLst>
      <p:ext uri="{BB962C8B-B14F-4D97-AF65-F5344CB8AC3E}">
        <p14:creationId xmlns:p14="http://schemas.microsoft.com/office/powerpoint/2010/main" val="284708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857490" y="274640"/>
            <a:ext cx="5829309" cy="706090"/>
          </a:xfrm>
        </p:spPr>
        <p:txBody>
          <a:bodyPr/>
          <a:lstStyle/>
          <a:p>
            <a:pPr lvl="0"/>
            <a:r>
              <a:rPr lang="cs-CZ"/>
              <a:t>   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214280" y="1124739"/>
            <a:ext cx="8472519" cy="5001411"/>
          </a:xfrm>
        </p:spPr>
        <p:txBody>
          <a:bodyPr anchorCtr="1"/>
          <a:lstStyle/>
          <a:p>
            <a:pPr marL="0" lvl="0" indent="0" algn="ctr">
              <a:buNone/>
            </a:pPr>
            <a:endParaRPr lang="cs-CZ" b="1" dirty="0" smtClean="0"/>
          </a:p>
          <a:p>
            <a:pPr marL="0" lvl="0" indent="0" algn="ctr">
              <a:buNone/>
            </a:pPr>
            <a:endParaRPr lang="cs-CZ" b="1" dirty="0" smtClean="0"/>
          </a:p>
          <a:p>
            <a:pPr marL="0" lvl="0" indent="0" algn="ctr">
              <a:buNone/>
            </a:pPr>
            <a:r>
              <a:rPr lang="cs-CZ" b="1" dirty="0" smtClean="0"/>
              <a:t>Kontakt</a:t>
            </a:r>
            <a:r>
              <a:rPr lang="cs-CZ" b="1" dirty="0"/>
              <a:t>:</a:t>
            </a:r>
          </a:p>
          <a:p>
            <a:pPr marL="0" lvl="0" indent="0" algn="ctr">
              <a:buNone/>
            </a:pPr>
            <a:endParaRPr lang="cs-CZ" sz="800" b="1" dirty="0"/>
          </a:p>
          <a:p>
            <a:pPr marL="0" lvl="0" indent="0" algn="ctr">
              <a:buNone/>
            </a:pPr>
            <a:endParaRPr lang="cs-CZ" sz="800" dirty="0"/>
          </a:p>
          <a:p>
            <a:pPr marL="0" lvl="0" indent="0" algn="ctr">
              <a:buNone/>
            </a:pPr>
            <a:r>
              <a:rPr lang="cs-CZ" sz="2400" dirty="0" smtClean="0">
                <a:hlinkClick r:id="rId2"/>
              </a:rPr>
              <a:t>jan.potmesil@mvcr.cz</a:t>
            </a:r>
            <a:endParaRPr lang="cs-CZ" sz="2400" dirty="0" smtClean="0"/>
          </a:p>
          <a:p>
            <a:pPr marL="0" lvl="0" indent="0" algn="ctr">
              <a:buNone/>
            </a:pPr>
            <a:endParaRPr lang="cs-CZ" sz="2400" dirty="0" smtClean="0"/>
          </a:p>
          <a:p>
            <a:pPr marL="0" lvl="0" indent="0" algn="ctr">
              <a:buNone/>
            </a:pPr>
            <a:r>
              <a:rPr lang="cs-CZ" sz="2400" dirty="0" smtClean="0"/>
              <a:t>974 </a:t>
            </a:r>
            <a:r>
              <a:rPr lang="cs-CZ" sz="2400" dirty="0"/>
              <a:t>832 518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MV_sablona2_2003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MV_sablona2_2003</Template>
  <TotalTime>543</TotalTime>
  <Words>990</Words>
  <Application>Microsoft Office PowerPoint</Application>
  <PresentationFormat>Předvádění na obrazovce (4:3)</PresentationFormat>
  <Paragraphs>47</Paragraphs>
  <Slides>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Calibri</vt:lpstr>
      <vt:lpstr>MV_sablona2_2003</vt:lpstr>
      <vt:lpstr>   </vt:lpstr>
      <vt:lpstr>Osobnostní práva, slušnost, zvyk a veřejná kontrola</vt:lpstr>
      <vt:lpstr>Pořizování záznamů policistů, strážníků a úředníků</vt:lpstr>
      <vt:lpstr>Pořádková opatření dle jiných předpisů, jejich účel</vt:lpstr>
      <vt:lpstr>Ochrana osobnostních práv, soukromí a osobních údajů</vt:lpstr>
      <vt:lpstr>Právo, slušnost, hry a měkké dovednosti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Jamborova</dc:creator>
  <cp:lastModifiedBy>POTMĚŠIL Jan, Mgr.</cp:lastModifiedBy>
  <cp:revision>56</cp:revision>
  <dcterms:created xsi:type="dcterms:W3CDTF">2013-11-29T11:44:39Z</dcterms:created>
  <dcterms:modified xsi:type="dcterms:W3CDTF">2022-06-27T08:20:22Z</dcterms:modified>
</cp:coreProperties>
</file>