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630" r:id="rId3"/>
    <p:sldId id="631" r:id="rId4"/>
    <p:sldId id="633" r:id="rId5"/>
    <p:sldId id="635" r:id="rId6"/>
    <p:sldId id="547" r:id="rId7"/>
    <p:sldId id="545" r:id="rId8"/>
    <p:sldId id="540" r:id="rId9"/>
    <p:sldId id="637" r:id="rId10"/>
    <p:sldId id="554" r:id="rId11"/>
    <p:sldId id="639" r:id="rId12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  <a:srgbClr val="C2ECC2"/>
    <a:srgbClr val="D0F4D5"/>
    <a:srgbClr val="FFCC99"/>
    <a:srgbClr val="D88306"/>
    <a:srgbClr val="A88000"/>
    <a:srgbClr val="218B30"/>
    <a:srgbClr val="E3F3D1"/>
    <a:srgbClr val="FFB7B7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6" autoAdjust="0"/>
    <p:restoredTop sz="95369" autoAdjust="0"/>
  </p:normalViewPr>
  <p:slideViewPr>
    <p:cSldViewPr>
      <p:cViewPr varScale="1">
        <p:scale>
          <a:sx n="79" d="100"/>
          <a:sy n="79" d="100"/>
        </p:scale>
        <p:origin x="18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79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74" tIns="44838" rIns="89674" bIns="44838" numCol="1" anchor="t" anchorCtr="0" compatLnSpc="1">
            <a:prstTxWarp prst="textNoShape">
              <a:avLst/>
            </a:prstTxWarp>
          </a:bodyPr>
          <a:lstStyle>
            <a:lvl1pPr algn="l" defTabSz="89871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79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74" tIns="44838" rIns="89674" bIns="44838" numCol="1" anchor="t" anchorCtr="0" compatLnSpc="1">
            <a:prstTxWarp prst="textNoShape">
              <a:avLst/>
            </a:prstTxWarp>
          </a:bodyPr>
          <a:lstStyle>
            <a:lvl1pPr algn="r" defTabSz="89871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9"/>
            <a:ext cx="29479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74" tIns="44838" rIns="89674" bIns="44838" numCol="1" anchor="b" anchorCtr="0" compatLnSpc="1">
            <a:prstTxWarp prst="textNoShape">
              <a:avLst/>
            </a:prstTxWarp>
          </a:bodyPr>
          <a:lstStyle>
            <a:lvl1pPr algn="l" defTabSz="89871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39"/>
            <a:ext cx="29479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74" tIns="44838" rIns="89674" bIns="44838" numCol="1" anchor="b" anchorCtr="0" compatLnSpc="1">
            <a:prstTxWarp prst="textNoShape">
              <a:avLst/>
            </a:prstTxWarp>
          </a:bodyPr>
          <a:lstStyle>
            <a:lvl1pPr algn="r" defTabSz="898434" eaLnBrk="1" hangingPunct="1">
              <a:defRPr sz="1200"/>
            </a:lvl1pPr>
          </a:lstStyle>
          <a:p>
            <a:fld id="{644C56AF-9935-404C-8219-9F5F2F88FE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2556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54FD8-18C9-4313-A550-F92955E2DBBF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D968C-6FA1-4604-8454-1FC6247E9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767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A2432-12F5-48AE-9D46-87B633F0D0E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41538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3F6DD-7C8F-40EF-802B-0C3AD9E3E11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55372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1AD73-6DD9-444E-B84E-F5AE5E1C45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16460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A2432-12F5-48AE-9D46-87B633F0D0E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45781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AEA5E-D094-48C7-9F50-1AC90A608E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16552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FBA29-54A1-4DF1-B29E-6EB6E18724A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97346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7CC1A-4BFD-45C5-8F6A-3A09F89BBA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28219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7096A-A69C-44BE-AFAC-A0827F37D2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12070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A659B-9D7F-4205-91BA-A873B4C3E9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02979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340095-FCD9-4E0D-9CE2-EF26E7C32DA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78302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B4FD8-E27B-4C74-A6D8-94645C51896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79812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AEA5E-D094-48C7-9F50-1AC90A608E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95221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BDB7B-CA4A-4040-9542-2D24C4766E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54333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3F6DD-7C8F-40EF-802B-0C3AD9E3E11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29879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1AD73-6DD9-444E-B84E-F5AE5E1C45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24481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FBA29-54A1-4DF1-B29E-6EB6E18724A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94103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7CC1A-4BFD-45C5-8F6A-3A09F89BBA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8095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7096A-A69C-44BE-AFAC-A0827F37D2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34584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A659B-9D7F-4205-91BA-A873B4C3E9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53739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340095-FCD9-4E0D-9CE2-EF26E7C32DA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9611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B4FD8-E27B-4C74-A6D8-94645C51896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08588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BDB7B-CA4A-4040-9542-2D24C4766E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78954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8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7C5D90D-E90E-4EC4-825A-AB9584ED741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8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7C5D90D-E90E-4EC4-825A-AB9584ED74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532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hyperlink" Target="https://www.kr-vysocina.cz/formulare/ds-304368/p1=10541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C5CACE66-4EEB-43FF-8E02-94A60F39022A}"/>
              </a:ext>
            </a:extLst>
          </p:cNvPr>
          <p:cNvSpPr txBox="1"/>
          <p:nvPr/>
        </p:nvSpPr>
        <p:spPr>
          <a:xfrm>
            <a:off x="-11440" y="6019279"/>
            <a:ext cx="9155440" cy="838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705" y="6061934"/>
            <a:ext cx="1438726" cy="791163"/>
          </a:xfrm>
          <a:prstGeom prst="rect">
            <a:avLst/>
          </a:prstGeom>
        </p:spPr>
      </p:pic>
      <p:pic>
        <p:nvPicPr>
          <p:cNvPr id="14" name="Obrázek 16" descr="C:\Users\Veronika\Downloads\Logo OPZ barevné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42" y="6173667"/>
            <a:ext cx="2748917" cy="5676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Obrázek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080738"/>
            <a:ext cx="1584176" cy="597866"/>
          </a:xfrm>
          <a:prstGeom prst="rect">
            <a:avLst/>
          </a:prstGeom>
          <a:noFill/>
        </p:spPr>
      </p:pic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-11440" y="2499927"/>
            <a:ext cx="9144001" cy="2017475"/>
          </a:xfrm>
          <a:prstGeom prst="rect">
            <a:avLst/>
          </a:prstGeom>
          <a:ln w="6350"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25A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/>
            </a:r>
            <a:b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25A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25A93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25A93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25A93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25A93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25A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Analýza používaných forem komunikace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25A9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 návrh standardu forem komunikace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25A93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25A93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cs-CZ" sz="1100" b="1" i="0" u="none" strike="noStrike" kern="1200" cap="none" spc="0" normalizeH="0" baseline="0" noProof="0" dirty="0">
              <a:ln>
                <a:noFill/>
              </a:ln>
              <a:solidFill>
                <a:srgbClr val="25A93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81718B3-4CF6-45FD-8869-6E681B166F5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2D1F60-6C52-470F-9A8F-1B561EA9B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alt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227" y="630185"/>
            <a:ext cx="2247029" cy="1895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0211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C7B988F-2A35-4D1B-8446-DFF31881F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37312"/>
            <a:ext cx="9144000" cy="636494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1E6DA4E-5100-4566-A404-1871920194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A93904B0-3C06-4EC7-A64C-7423380D371B}"/>
              </a:ext>
            </a:extLst>
          </p:cNvPr>
          <p:cNvSpPr txBox="1"/>
          <p:nvPr/>
        </p:nvSpPr>
        <p:spPr>
          <a:xfrm>
            <a:off x="4811173" y="19098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FORMULÁŘE</a:t>
            </a:r>
            <a:endParaRPr kumimoji="0" lang="cs-CZ" sz="18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13EFCD60-A326-4900-B362-91B76F785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53750" y="3945513"/>
            <a:ext cx="8107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cs-CZ" b="1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96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85354" y="3226990"/>
            <a:ext cx="86044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00B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00B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B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B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B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B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72104"/>
            <a:ext cx="1718320" cy="171832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455" y="957224"/>
            <a:ext cx="1386749" cy="138212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710" y="4108397"/>
            <a:ext cx="2818905" cy="2149415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72417" y="2630386"/>
            <a:ext cx="35982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Změna – Fuj!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Náš formulář je stejně nejlepší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Má to málo informací – podle čeho uděláme pořadník ???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132273" y="2564904"/>
            <a:ext cx="39402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Zjednodušení pro žadatele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Úleva pro lékaře (až si zvyknou)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Lze vyplnit v PC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Formuláře </a:t>
            </a:r>
            <a:r>
              <a:rPr lang="cs-CZ" dirty="0"/>
              <a:t>jsou </a:t>
            </a:r>
            <a:r>
              <a:rPr lang="cs-CZ" dirty="0" smtClean="0"/>
              <a:t>obsahově O.K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(odsouhlaseno inspektory kvality)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Odpovídají pravidlům GDPR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Zaktualizují se při legislativní změně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Umožní vytvořit evidenci žadatelů a čekatelů v Kraji Vysočina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Budou se vyvíjet a jednou, </a:t>
            </a:r>
          </a:p>
          <a:p>
            <a:r>
              <a:rPr lang="cs-CZ" dirty="0"/>
              <a:t>     jednou půjdou podat elektronicky!</a:t>
            </a:r>
          </a:p>
          <a:p>
            <a:endParaRPr lang="cs-CZ" dirty="0" smtClean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12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09937" y="1399793"/>
            <a:ext cx="8640959" cy="1018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Clr>
                <a:srgbClr val="1F8D2F"/>
              </a:buClr>
              <a:buSzTx/>
              <a:buFontTx/>
              <a:buNone/>
              <a:tabLst/>
              <a:defRPr/>
            </a:pPr>
            <a:endParaRPr kumimoji="0" lang="cs-CZ" sz="800" b="1" i="0" u="none" strike="noStrike" kern="1200" cap="small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14000"/>
              </a:lnSpc>
              <a:spcAft>
                <a:spcPts val="600"/>
              </a:spcAft>
              <a:buClr>
                <a:srgbClr val="1F8D2F"/>
              </a:buClr>
              <a:buFont typeface="Wingdings" panose="05000000000000000000" pitchFamily="2" charset="2"/>
              <a:buChar char="§"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Jakými</a:t>
            </a:r>
            <a:r>
              <a:rPr kumimoji="0" lang="cs-CZ" sz="1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formami komunikují organizace nyní?</a:t>
            </a:r>
            <a:endParaRPr kumimoji="0" lang="cs-CZ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14000"/>
              </a:lnSpc>
              <a:spcAft>
                <a:spcPts val="600"/>
              </a:spcAft>
              <a:buClr>
                <a:srgbClr val="1F8D2F"/>
              </a:buClr>
              <a:buFont typeface="Wingdings" panose="05000000000000000000" pitchFamily="2" charset="2"/>
              <a:buChar char="§"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Jaké používají formuláře žádosti</a:t>
            </a:r>
            <a:r>
              <a:rPr kumimoji="0" lang="cs-CZ" sz="1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 službu? Lze formulář sjednotit? 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C7B988F-2A35-4D1B-8446-DFF31881F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31591"/>
            <a:ext cx="9144000" cy="636494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1E6DA4E-5100-4566-A404-1871920194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A93904B0-3C06-4EC7-A64C-7423380D371B}"/>
              </a:ext>
            </a:extLst>
          </p:cNvPr>
          <p:cNvSpPr txBox="1"/>
          <p:nvPr/>
        </p:nvSpPr>
        <p:spPr>
          <a:xfrm>
            <a:off x="3275856" y="44624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Analýza používaných forem komunikace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návrh standardu forem komunikace</a:t>
            </a:r>
            <a:endParaRPr kumimoji="0" lang="cs-CZ" sz="18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531BD4B-3AC4-4937-9052-DB211A15EEBB}"/>
              </a:ext>
            </a:extLst>
          </p:cNvPr>
          <p:cNvSpPr txBox="1"/>
          <p:nvPr/>
        </p:nvSpPr>
        <p:spPr>
          <a:xfrm>
            <a:off x="1247967" y="1028024"/>
            <a:ext cx="6564897" cy="1761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4000"/>
              </a:lnSpc>
              <a:spcAft>
                <a:spcPts val="600"/>
              </a:spcAft>
              <a:buClr>
                <a:srgbClr val="1F8D2F"/>
              </a:buClr>
              <a:defRPr/>
            </a:pPr>
            <a:r>
              <a:rPr lang="cs-CZ" sz="2800" b="1" cap="small" dirty="0">
                <a:solidFill>
                  <a:srgbClr val="00B050"/>
                </a:solidFill>
                <a:cs typeface="Arial" panose="020B0604020202020204" pitchFamily="34" charset="0"/>
              </a:rPr>
              <a:t>Analytická </a:t>
            </a:r>
            <a:r>
              <a:rPr kumimoji="0" lang="cs-CZ" sz="28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část</a:t>
            </a:r>
          </a:p>
          <a:p>
            <a:pPr marL="0" marR="0" lvl="0" indent="0" algn="ctr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Clr>
                <a:srgbClr val="1F8D2F"/>
              </a:buClr>
              <a:buSzTx/>
              <a:buFontTx/>
              <a:buNone/>
              <a:tabLst/>
              <a:defRPr/>
            </a:pPr>
            <a:endParaRPr kumimoji="0" lang="cs-CZ" sz="2000" b="1" i="0" u="none" strike="noStrike" kern="1200" cap="small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Clr>
                <a:srgbClr val="1F8D2F"/>
              </a:buClr>
              <a:buSzTx/>
              <a:buFontTx/>
              <a:buNone/>
              <a:tabLst/>
              <a:defRPr/>
            </a:pPr>
            <a:endParaRPr kumimoji="0" lang="cs-CZ" sz="1400" b="1" i="0" u="none" strike="noStrike" kern="1200" cap="small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Clr>
                <a:srgbClr val="1F8D2F"/>
              </a:buClr>
              <a:buSzTx/>
              <a:buFontTx/>
              <a:buNone/>
              <a:tabLst/>
              <a:defRPr/>
            </a:pPr>
            <a:endParaRPr kumimoji="0" lang="cs-CZ" sz="2000" b="1" i="0" u="none" strike="noStrike" kern="1200" cap="small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87709D46-D8D7-4F3A-99E0-156601846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150871" y="2497946"/>
            <a:ext cx="2759090" cy="5835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4000"/>
              </a:lnSpc>
              <a:spcAft>
                <a:spcPts val="600"/>
              </a:spcAft>
              <a:buClr>
                <a:srgbClr val="1F8D2F"/>
              </a:buClr>
              <a:defRPr/>
            </a:pPr>
            <a:r>
              <a:rPr lang="cs-CZ" sz="2800" b="1" cap="small" dirty="0">
                <a:solidFill>
                  <a:srgbClr val="00B050"/>
                </a:solidFill>
                <a:cs typeface="Arial" panose="020B0604020202020204" pitchFamily="34" charset="0"/>
              </a:rPr>
              <a:t>Návrhová část</a:t>
            </a:r>
          </a:p>
        </p:txBody>
      </p:sp>
      <p:sp>
        <p:nvSpPr>
          <p:cNvPr id="5" name="Obdélník 4"/>
          <p:cNvSpPr/>
          <p:nvPr/>
        </p:nvSpPr>
        <p:spPr>
          <a:xfrm>
            <a:off x="227105" y="3103435"/>
            <a:ext cx="8568950" cy="774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14000"/>
              </a:lnSpc>
              <a:spcAft>
                <a:spcPts val="600"/>
              </a:spcAft>
              <a:buClr>
                <a:srgbClr val="1F8D2F"/>
              </a:buClr>
              <a:buFont typeface="Wingdings" panose="05000000000000000000" pitchFamily="2" charset="2"/>
              <a:buChar char="§"/>
              <a:defRPr/>
            </a:pPr>
            <a:r>
              <a:rPr lang="cs-CZ" dirty="0">
                <a:solidFill>
                  <a:srgbClr val="000000"/>
                </a:solidFill>
                <a:cs typeface="Arial" panose="020B0604020202020204" pitchFamily="34" charset="0"/>
              </a:rPr>
              <a:t>1. </a:t>
            </a:r>
            <a:r>
              <a:rPr lang="cs-CZ" dirty="0" smtClean="0">
                <a:solidFill>
                  <a:srgbClr val="000000"/>
                </a:solidFill>
                <a:cs typeface="Arial" panose="020B0604020202020204" pitchFamily="34" charset="0"/>
              </a:rPr>
              <a:t>Doporučení pro weby, </a:t>
            </a:r>
            <a:r>
              <a:rPr lang="cs-CZ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fb</a:t>
            </a:r>
            <a:r>
              <a:rPr lang="cs-CZ" dirty="0" smtClean="0">
                <a:solidFill>
                  <a:srgbClr val="000000"/>
                </a:solidFill>
                <a:cs typeface="Arial" panose="020B0604020202020204" pitchFamily="34" charset="0"/>
              </a:rPr>
              <a:t>, výroční zprávy </a:t>
            </a:r>
          </a:p>
          <a:p>
            <a:pPr marL="285750" lvl="0" indent="-285750" algn="just">
              <a:lnSpc>
                <a:spcPct val="114000"/>
              </a:lnSpc>
              <a:spcAft>
                <a:spcPts val="600"/>
              </a:spcAft>
              <a:buClr>
                <a:srgbClr val="1F8D2F"/>
              </a:buClr>
              <a:buFont typeface="Wingdings" panose="05000000000000000000" pitchFamily="2" charset="2"/>
              <a:buChar char="§"/>
              <a:defRPr/>
            </a:pPr>
            <a:r>
              <a:rPr lang="cs-CZ" dirty="0" smtClean="0">
                <a:solidFill>
                  <a:srgbClr val="000000"/>
                </a:solidFill>
                <a:cs typeface="Arial" panose="020B0604020202020204" pitchFamily="34" charset="0"/>
              </a:rPr>
              <a:t>2. Šlo by žádost o soc. službu podat také elektronicky?  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730" y="3725968"/>
            <a:ext cx="3810000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58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C7B988F-2A35-4D1B-8446-DFF31881F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31591"/>
            <a:ext cx="9144000" cy="636494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1E6DA4E-5100-4566-A404-1871920194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A93904B0-3C06-4EC7-A64C-7423380D371B}"/>
              </a:ext>
            </a:extLst>
          </p:cNvPr>
          <p:cNvSpPr txBox="1"/>
          <p:nvPr/>
        </p:nvSpPr>
        <p:spPr>
          <a:xfrm>
            <a:off x="3275856" y="44624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Analýza používaných forem komunikace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návrh standardu forem komunikace</a:t>
            </a:r>
            <a:endParaRPr kumimoji="0" lang="cs-CZ" sz="18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531BD4B-3AC4-4937-9052-DB211A15EEBB}"/>
              </a:ext>
            </a:extLst>
          </p:cNvPr>
          <p:cNvSpPr txBox="1"/>
          <p:nvPr/>
        </p:nvSpPr>
        <p:spPr>
          <a:xfrm>
            <a:off x="107504" y="951731"/>
            <a:ext cx="8928992" cy="44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Clr>
                <a:srgbClr val="1F8D2F"/>
              </a:buClr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cs-CZ" sz="2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Formy komunikace</a:t>
            </a:r>
            <a:endParaRPr kumimoji="0" lang="cs-CZ" sz="2000" b="1" i="0" u="none" strike="noStrike" kern="1200" cap="small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20BF9CB-BC62-4E46-B008-8AC8C292138E}"/>
              </a:ext>
            </a:extLst>
          </p:cNvPr>
          <p:cNvSpPr txBox="1"/>
          <p:nvPr/>
        </p:nvSpPr>
        <p:spPr>
          <a:xfrm>
            <a:off x="971600" y="3501008"/>
            <a:ext cx="69847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96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Webové stránky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96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Sociální sítě – Facebook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96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Prezentace webových prohlížečů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96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Formuláře žádostí o zařazení do služby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96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Další formy 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komunikace  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ED3B1A5-EA66-4D2C-85C7-327B97B01373}"/>
              </a:ext>
            </a:extLst>
          </p:cNvPr>
          <p:cNvSpPr txBox="1"/>
          <p:nvPr/>
        </p:nvSpPr>
        <p:spPr>
          <a:xfrm>
            <a:off x="683568" y="1628800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96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Hlavní cíl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upozornit organizace na nedostatky, navrhnout jistá doporučení a nabídnout příklady dobré praxe.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Analýzou</a:t>
            </a:r>
            <a:r>
              <a:rPr kumimoji="0" lang="cs-CZ" sz="1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cs-CZ" sz="1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prošly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F7542CD1-A28E-4FC4-AFE9-999DE585150F}"/>
              </a:ext>
            </a:extLst>
          </p:cNvPr>
          <p:cNvSpPr/>
          <p:nvPr/>
        </p:nvSpPr>
        <p:spPr bwMode="auto">
          <a:xfrm>
            <a:off x="683568" y="3356992"/>
            <a:ext cx="7704856" cy="2304256"/>
          </a:xfrm>
          <a:prstGeom prst="roundRect">
            <a:avLst/>
          </a:prstGeom>
          <a:noFill/>
          <a:ln w="38100" cap="flat" cmpd="sng" algn="ctr">
            <a:solidFill>
              <a:srgbClr val="96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49A59E85-A277-40FA-B254-0003C55DF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381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C7B988F-2A35-4D1B-8446-DFF31881F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31591"/>
            <a:ext cx="9144000" cy="636494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1E6DA4E-5100-4566-A404-1871920194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A93904B0-3C06-4EC7-A64C-7423380D371B}"/>
              </a:ext>
            </a:extLst>
          </p:cNvPr>
          <p:cNvSpPr txBox="1"/>
          <p:nvPr/>
        </p:nvSpPr>
        <p:spPr>
          <a:xfrm>
            <a:off x="3275856" y="44624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Analýza používaných forem komunikace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návrh standardu forem komunikace</a:t>
            </a:r>
            <a:endParaRPr kumimoji="0" lang="cs-CZ" sz="18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Šipka: pětiúhelník 6">
            <a:extLst>
              <a:ext uri="{FF2B5EF4-FFF2-40B4-BE49-F238E27FC236}">
                <a16:creationId xmlns:a16="http://schemas.microsoft.com/office/drawing/2014/main" id="{31634A0D-CC51-475D-80A6-AAC4E0246256}"/>
              </a:ext>
            </a:extLst>
          </p:cNvPr>
          <p:cNvSpPr/>
          <p:nvPr/>
        </p:nvSpPr>
        <p:spPr bwMode="auto">
          <a:xfrm>
            <a:off x="69466" y="2904685"/>
            <a:ext cx="2987824" cy="458943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Obsah</a:t>
            </a:r>
          </a:p>
        </p:txBody>
      </p:sp>
      <p:sp>
        <p:nvSpPr>
          <p:cNvPr id="12" name="Šipka: pětiúhelník 11">
            <a:extLst>
              <a:ext uri="{FF2B5EF4-FFF2-40B4-BE49-F238E27FC236}">
                <a16:creationId xmlns:a16="http://schemas.microsoft.com/office/drawing/2014/main" id="{069648B9-A8C9-4BEC-BDAB-FA74A2A3A6AA}"/>
              </a:ext>
            </a:extLst>
          </p:cNvPr>
          <p:cNvSpPr/>
          <p:nvPr/>
        </p:nvSpPr>
        <p:spPr bwMode="auto">
          <a:xfrm>
            <a:off x="93418" y="3673829"/>
            <a:ext cx="2987824" cy="458943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Důvěryhodnost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416DF980-934B-45BA-B77C-5A932237BBC3}"/>
              </a:ext>
            </a:extLst>
          </p:cNvPr>
          <p:cNvSpPr txBox="1"/>
          <p:nvPr/>
        </p:nvSpPr>
        <p:spPr>
          <a:xfrm>
            <a:off x="3243163" y="1036010"/>
            <a:ext cx="2376265" cy="461665"/>
          </a:xfrm>
          <a:prstGeom prst="rect">
            <a:avLst/>
          </a:prstGeom>
          <a:noFill/>
          <a:ln w="69850" cmpd="thickThin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Webové stránky</a:t>
            </a:r>
          </a:p>
        </p:txBody>
      </p:sp>
      <p:sp>
        <p:nvSpPr>
          <p:cNvPr id="14" name="Zástupný symbol pro číslo snímku 5">
            <a:extLst>
              <a:ext uri="{FF2B5EF4-FFF2-40B4-BE49-F238E27FC236}">
                <a16:creationId xmlns:a16="http://schemas.microsoft.com/office/drawing/2014/main" id="{5D96A7F1-44B6-472D-BAB9-F87658D41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38E44F8-B028-4C94-ADAF-21850F55BF83}"/>
              </a:ext>
            </a:extLst>
          </p:cNvPr>
          <p:cNvSpPr txBox="1"/>
          <p:nvPr/>
        </p:nvSpPr>
        <p:spPr>
          <a:xfrm>
            <a:off x="-17657" y="2259580"/>
            <a:ext cx="619779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Kritéria posuzování webových stránek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byla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následující:</a:t>
            </a:r>
          </a:p>
        </p:txBody>
      </p:sp>
      <p:sp>
        <p:nvSpPr>
          <p:cNvPr id="16" name="Šipka: pětiúhelník 11">
            <a:extLst>
              <a:ext uri="{FF2B5EF4-FFF2-40B4-BE49-F238E27FC236}">
                <a16:creationId xmlns:a16="http://schemas.microsoft.com/office/drawing/2014/main" id="{51118D5F-2E6A-4051-8AEC-94F856108315}"/>
              </a:ext>
            </a:extLst>
          </p:cNvPr>
          <p:cNvSpPr/>
          <p:nvPr/>
        </p:nvSpPr>
        <p:spPr bwMode="auto">
          <a:xfrm>
            <a:off x="97938" y="4439364"/>
            <a:ext cx="2987824" cy="458943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Přístupnost</a:t>
            </a:r>
          </a:p>
        </p:txBody>
      </p:sp>
      <p:sp>
        <p:nvSpPr>
          <p:cNvPr id="19" name="Šipka: pětiúhelník 15">
            <a:extLst>
              <a:ext uri="{FF2B5EF4-FFF2-40B4-BE49-F238E27FC236}">
                <a16:creationId xmlns:a16="http://schemas.microsoft.com/office/drawing/2014/main" id="{67C93A26-0ADE-4E82-8DB9-9F495DC5258F}"/>
              </a:ext>
            </a:extLst>
          </p:cNvPr>
          <p:cNvSpPr/>
          <p:nvPr/>
        </p:nvSpPr>
        <p:spPr bwMode="auto">
          <a:xfrm>
            <a:off x="99026" y="5222073"/>
            <a:ext cx="2987824" cy="458943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Technické aspekty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419872" y="2949490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Kontakty, povinné informace dle zákona, informace o cílové skupině, odkaz na zřizovatele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48079" y="371863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Aktuálnost informací, důvěryhodnost certifikátu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419871" y="4484169"/>
            <a:ext cx="5328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Uživatelská přívětivost, srozumitelnost a struktura textů, obrázky a písmo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419872" y="5224859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Rychlost načtení, responzivní design, chybové hlášky, </a:t>
            </a:r>
            <a:r>
              <a:rPr lang="cs-CZ" dirty="0" err="1" smtClean="0"/>
              <a:t>html</a:t>
            </a:r>
            <a:r>
              <a:rPr lang="cs-CZ" dirty="0" smtClean="0"/>
              <a:t> validita, srozumitelnost domény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397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C7B988F-2A35-4D1B-8446-DFF31881F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37312"/>
            <a:ext cx="9144000" cy="636494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1E6DA4E-5100-4566-A404-1871920194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A93904B0-3C06-4EC7-A64C-7423380D371B}"/>
              </a:ext>
            </a:extLst>
          </p:cNvPr>
          <p:cNvSpPr txBox="1"/>
          <p:nvPr/>
        </p:nvSpPr>
        <p:spPr>
          <a:xfrm>
            <a:off x="3275856" y="44624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Analýza používaných forem komunikace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návrh standardu forem komunikace</a:t>
            </a:r>
            <a:endParaRPr kumimoji="0" lang="cs-CZ" sz="18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909466F-04D3-4A81-8464-A8AEA17CE174}"/>
              </a:ext>
            </a:extLst>
          </p:cNvPr>
          <p:cNvSpPr txBox="1"/>
          <p:nvPr/>
        </p:nvSpPr>
        <p:spPr>
          <a:xfrm>
            <a:off x="3059832" y="964375"/>
            <a:ext cx="2376265" cy="461665"/>
          </a:xfrm>
          <a:prstGeom prst="rect">
            <a:avLst/>
          </a:prstGeom>
          <a:noFill/>
          <a:ln w="69850" cmpd="thickThin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Webové stránky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73FECF2-C5B6-43D1-85C4-353665EB11A1}"/>
              </a:ext>
            </a:extLst>
          </p:cNvPr>
          <p:cNvSpPr txBox="1"/>
          <p:nvPr/>
        </p:nvSpPr>
        <p:spPr>
          <a:xfrm>
            <a:off x="345737" y="1686068"/>
            <a:ext cx="82809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Tx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Webové stránky </a:t>
            </a:r>
            <a:r>
              <a:rPr lang="cs-CZ" sz="16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tvoří základní informační zdroj o organizaci a její firemní kultuře. 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Tx/>
              <a:tabLst/>
              <a:defRPr/>
            </a:pPr>
            <a:r>
              <a:rPr lang="cs-CZ" sz="16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Přináší</a:t>
            </a:r>
            <a:r>
              <a:rPr kumimoji="0" lang="cs-CZ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informace pro zájemce o službu, </a:t>
            </a:r>
            <a:r>
              <a:rPr lang="cs-CZ" sz="16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budoucí zaměstnance, </a:t>
            </a:r>
            <a:r>
              <a:rPr kumimoji="0" lang="cs-CZ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dobrovolníky či sponzory.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Tx/>
              <a:tabLst/>
              <a:defRPr/>
            </a:pP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Tx/>
              <a:tabLst/>
              <a:defRPr/>
            </a:pPr>
            <a:r>
              <a:rPr lang="cs-CZ" sz="1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Jednotný vizuální design webu příspěvkových organizací přináší více nevýhod než přínosů.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Tx/>
              <a:tabLst/>
              <a:defRPr/>
            </a:pPr>
            <a:endParaRPr lang="cs-CZ" sz="1600" b="1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Tx/>
              <a:tabLst/>
              <a:defRPr/>
            </a:pPr>
            <a:r>
              <a:rPr lang="cs-CZ" sz="1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Doporučeno obsahové minimum:</a:t>
            </a:r>
            <a:endParaRPr lang="cs-CZ" sz="16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13EFCD60-A326-4900-B362-91B76F785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53750" y="3945513"/>
            <a:ext cx="8107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cs-CZ" b="1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96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84887" y="3532073"/>
            <a:ext cx="86044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Povinné informace dle §5 odst.1 zákona č. 106/1999 Sb</a:t>
            </a:r>
            <a:r>
              <a:rPr lang="cs-CZ" b="1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Základní informace (druh soc. služby, kapacita, cílová skupina</a:t>
            </a:r>
            <a:r>
              <a:rPr lang="cs-CZ" b="1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Logo – odkaz na </a:t>
            </a:r>
            <a:r>
              <a:rPr lang="cs-CZ" b="1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zřizovatele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Sekce pro </a:t>
            </a:r>
            <a:r>
              <a:rPr lang="cs-CZ" b="1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žadatele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Odkaz na </a:t>
            </a:r>
            <a:r>
              <a:rPr lang="cs-CZ" b="1" dirty="0" err="1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Facebook</a:t>
            </a: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(je-li účet zřízen</a:t>
            </a:r>
            <a:r>
              <a:rPr lang="cs-CZ" b="1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Virtuální prohlídka, </a:t>
            </a:r>
            <a:r>
              <a:rPr lang="cs-CZ" b="1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fotogalerie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Výroční zpráva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00B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00B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B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B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B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B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53750" y="5517232"/>
            <a:ext cx="8266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Vytvořen soubor základních doporučení a přehled dobré praxe pro weby soc. služeb. Stejně tak doporučení a tipy pro způsob využívání FB profilu.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89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C7B988F-2A35-4D1B-8446-DFF31881F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31591"/>
            <a:ext cx="9144000" cy="636494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1E6DA4E-5100-4566-A404-1871920194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A93904B0-3C06-4EC7-A64C-7423380D371B}"/>
              </a:ext>
            </a:extLst>
          </p:cNvPr>
          <p:cNvSpPr txBox="1"/>
          <p:nvPr/>
        </p:nvSpPr>
        <p:spPr>
          <a:xfrm>
            <a:off x="3275856" y="44624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Analýza používaných forem komunikace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návrh standardu forem komunikace</a:t>
            </a:r>
            <a:endParaRPr kumimoji="0" lang="cs-CZ" sz="18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0554097-1447-45A7-988F-DF37D04F56AC}"/>
              </a:ext>
            </a:extLst>
          </p:cNvPr>
          <p:cNvSpPr txBox="1"/>
          <p:nvPr/>
        </p:nvSpPr>
        <p:spPr>
          <a:xfrm>
            <a:off x="1336196" y="1121403"/>
            <a:ext cx="5976664" cy="400110"/>
          </a:xfrm>
          <a:prstGeom prst="rect">
            <a:avLst/>
          </a:prstGeom>
          <a:noFill/>
          <a:ln w="69850" cmpd="thickThin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Prezentace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 prostředí internetových </a:t>
            </a:r>
            <a:r>
              <a:rPr lang="cs-CZ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vyhledávačů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3C71FBA-CF60-43EC-AF57-2BB484894AA7}"/>
              </a:ext>
            </a:extLst>
          </p:cNvPr>
          <p:cNvSpPr txBox="1"/>
          <p:nvPr/>
        </p:nvSpPr>
        <p:spPr>
          <a:xfrm>
            <a:off x="503547" y="2060848"/>
            <a:ext cx="8136904" cy="318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Jaké informace</a:t>
            </a:r>
            <a:r>
              <a:rPr kumimoji="0" lang="cs-CZ" sz="1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se o organizaci objeví po zadání do vyhledávače?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="1" baseline="0" dirty="0">
              <a:solidFill>
                <a:srgbClr val="000000"/>
              </a:solidFill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Doporučení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Doporučujeme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tuto prezentaci spravovat alespoň ve dvou základních prohlížečích Google a Seznam.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Pravidelně kontrolovat aktuálnost informací. 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ákladní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obsah prezentace:</a:t>
            </a:r>
          </a:p>
          <a:p>
            <a:pPr marL="982663" marR="0" lvl="2" indent="-34290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96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Obrázky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exteriér, interiér, mapa.</a:t>
            </a:r>
          </a:p>
          <a:p>
            <a:pPr marL="982663" marR="0" lvl="2" indent="-34290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96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Kontaktní údaje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adresa, telefon, email.</a:t>
            </a:r>
          </a:p>
          <a:p>
            <a:pPr marL="982663" marR="0" lvl="2" indent="-34290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96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Odkaz na webové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6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stránky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9243C181-69CE-4A54-B53E-FE15E08F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270" y="3933056"/>
            <a:ext cx="3041585" cy="175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5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C7B988F-2A35-4D1B-8446-DFF31881F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31591"/>
            <a:ext cx="9144000" cy="636494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1E6DA4E-5100-4566-A404-1871920194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A93904B0-3C06-4EC7-A64C-7423380D371B}"/>
              </a:ext>
            </a:extLst>
          </p:cNvPr>
          <p:cNvSpPr txBox="1"/>
          <p:nvPr/>
        </p:nvSpPr>
        <p:spPr>
          <a:xfrm>
            <a:off x="3275856" y="44624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Analýza používaných forem komunikace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návrh standardu forem komunikace</a:t>
            </a:r>
            <a:endParaRPr kumimoji="0" lang="cs-CZ" sz="18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531BD4B-3AC4-4937-9052-DB211A15EEBB}"/>
              </a:ext>
            </a:extLst>
          </p:cNvPr>
          <p:cNvSpPr txBox="1"/>
          <p:nvPr/>
        </p:nvSpPr>
        <p:spPr>
          <a:xfrm>
            <a:off x="179511" y="908720"/>
            <a:ext cx="8784976" cy="5835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Clr>
                <a:srgbClr val="1F8D2F"/>
              </a:buClr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Jednotný</a:t>
            </a:r>
            <a:r>
              <a:rPr kumimoji="0" lang="cs-CZ" sz="2800" b="1" i="0" u="none" strike="noStrike" kern="1200" cap="small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formulář</a:t>
            </a:r>
            <a:endParaRPr kumimoji="0" lang="cs-CZ" sz="2800" b="1" i="0" u="none" strike="noStrike" kern="1200" cap="small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CFAA96C-0AC0-4CF8-9EE5-C3FEFBC9A846}"/>
              </a:ext>
            </a:extLst>
          </p:cNvPr>
          <p:cNvSpPr txBox="1"/>
          <p:nvPr/>
        </p:nvSpPr>
        <p:spPr>
          <a:xfrm>
            <a:off x="532752" y="1581627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Hlavní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cíl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sjednocení formulářů z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hlediska</a:t>
            </a:r>
            <a:r>
              <a:rPr kumimoji="0" lang="cs-CZ" sz="1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obsahu i formy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za účelem minimalizování zátěže zájemce o sociální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služby</a:t>
            </a:r>
            <a:r>
              <a:rPr kumimoji="0" lang="cs-CZ" sz="1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či  lékařů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7F647B5-34C3-4375-8492-9E331C363154}"/>
              </a:ext>
            </a:extLst>
          </p:cNvPr>
          <p:cNvSpPr txBox="1"/>
          <p:nvPr/>
        </p:nvSpPr>
        <p:spPr>
          <a:xfrm>
            <a:off x="539552" y="2395034"/>
            <a:ext cx="65646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Formulář žádosti o poskytnutí pobytové sociální služby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Formulář vyjádření ošetřujícího lékaře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8183D9CF-2DF0-442F-BA38-4E81D4925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75422" y="3769747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cs-CZ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Varianty</a:t>
            </a:r>
            <a:r>
              <a:rPr lang="cs-C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 </a:t>
            </a:r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tisk </a:t>
            </a:r>
            <a:endParaRPr lang="cs-CZ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interaktivní verze </a:t>
            </a:r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 elektronické </a:t>
            </a:r>
            <a:r>
              <a:rPr lang="cs-C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vyplnění</a:t>
            </a:r>
            <a:endParaRPr lang="cs-CZ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endParaRPr lang="cs-CZ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Žádosti </a:t>
            </a:r>
            <a:r>
              <a:rPr lang="cs-C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jsou k</a:t>
            </a:r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dispozici ke stažení na stránkách Kraje </a:t>
            </a:r>
            <a:r>
              <a:rPr lang="cs-C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Vysočina. </a:t>
            </a:r>
          </a:p>
          <a:p>
            <a:pPr lvl="0" algn="just">
              <a:defRPr/>
            </a:pPr>
            <a:r>
              <a:rPr lang="cs-C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Webové stránky </a:t>
            </a:r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příspěvkových </a:t>
            </a:r>
            <a:r>
              <a:rPr lang="cs-C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organizací </a:t>
            </a:r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cs-C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odtud formou </a:t>
            </a:r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linku přebírají</a:t>
            </a:r>
            <a:r>
              <a:rPr lang="cs-CZ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defRPr/>
            </a:pPr>
            <a:r>
              <a:rPr lang="cs-CZ" dirty="0">
                <a:solidFill>
                  <a:srgbClr val="000000"/>
                </a:solidFill>
                <a:cs typeface="Times New Roman" panose="02020603050405020304" pitchFamily="18" charset="0"/>
              </a:rPr>
              <a:t>Odkaz: </a:t>
            </a:r>
            <a:r>
              <a:rPr lang="cs-CZ" dirty="0" smtClean="0">
                <a:solidFill>
                  <a:srgbClr val="000000"/>
                </a:solidFill>
                <a:cs typeface="Times New Roman" panose="02020603050405020304" pitchFamily="18" charset="0"/>
                <a:hlinkClick r:id="rId4"/>
              </a:rPr>
              <a:t>https://www.kr-vysocina.cz/formulare/ds-304368/p1=105414</a:t>
            </a:r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724" y="2621407"/>
            <a:ext cx="2252772" cy="225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01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0"/>
            <a:ext cx="3813330" cy="6959917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0"/>
            <a:ext cx="3562071" cy="686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0195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405063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C7B988F-2A35-4D1B-8446-DFF31881F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31591"/>
            <a:ext cx="9144000" cy="636494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1E6DA4E-5100-4566-A404-1871920194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1"/>
          <a:stretch/>
        </p:blipFill>
        <p:spPr>
          <a:xfrm>
            <a:off x="-1" y="-1"/>
            <a:ext cx="9144001" cy="751299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A93904B0-3C06-4EC7-A64C-7423380D371B}"/>
              </a:ext>
            </a:extLst>
          </p:cNvPr>
          <p:cNvSpPr txBox="1"/>
          <p:nvPr/>
        </p:nvSpPr>
        <p:spPr>
          <a:xfrm>
            <a:off x="3275856" y="44624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Analýza používaných forem komunikace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návrh standardu forem komunikace</a:t>
            </a:r>
            <a:endParaRPr kumimoji="0" lang="cs-CZ" sz="18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531BD4B-3AC4-4937-9052-DB211A15EEBB}"/>
              </a:ext>
            </a:extLst>
          </p:cNvPr>
          <p:cNvSpPr txBox="1"/>
          <p:nvPr/>
        </p:nvSpPr>
        <p:spPr>
          <a:xfrm>
            <a:off x="179512" y="951731"/>
            <a:ext cx="8784976" cy="542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buClr>
                <a:srgbClr val="1F8D2F"/>
              </a:buClr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  <a:r>
              <a:rPr lang="cs-CZ" sz="2800" b="1" cap="small" dirty="0">
                <a:solidFill>
                  <a:srgbClr val="00B050"/>
                </a:solidFill>
                <a:cs typeface="Arial" panose="020B0604020202020204" pitchFamily="34" charset="0"/>
              </a:rPr>
              <a:t>A</a:t>
            </a:r>
            <a:r>
              <a:rPr kumimoji="0" lang="cs-CZ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Arial" panose="020B0604020202020204" pitchFamily="34" charset="0"/>
              </a:rPr>
              <a:t> co tedy ta elektronická forma </a:t>
            </a:r>
            <a:r>
              <a:rPr lang="cs-CZ" sz="2800" b="1" cap="small" dirty="0" smtClean="0">
                <a:solidFill>
                  <a:srgbClr val="00B050"/>
                </a:solidFill>
                <a:cs typeface="Arial" panose="020B0604020202020204" pitchFamily="34" charset="0"/>
              </a:rPr>
              <a:t>podání žádosti? </a:t>
            </a:r>
            <a:endParaRPr kumimoji="0" lang="cs-CZ" sz="2800" b="1" i="0" u="none" strike="noStrike" kern="1200" cap="small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CFAA96C-0AC0-4CF8-9EE5-C3FEFBC9A846}"/>
              </a:ext>
            </a:extLst>
          </p:cNvPr>
          <p:cNvSpPr txBox="1"/>
          <p:nvPr/>
        </p:nvSpPr>
        <p:spPr>
          <a:xfrm>
            <a:off x="323527" y="1700808"/>
            <a:ext cx="849694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ZATÍM</a:t>
            </a:r>
            <a:r>
              <a:rPr kumimoji="0" lang="cs-CZ" sz="16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NE.</a:t>
            </a:r>
            <a:endParaRPr kumimoji="0" lang="cs-CZ" sz="1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současné době limitována podpisem žádosti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kterým žadatel prohlašuje jak správnost zadaných údajů, tak zejména souhlas k předání svých osobních údajů Kraji Vysočina pro účely vedení evidence klientů a žadatelů o poskytnutí pobytové sociální služby.</a:t>
            </a:r>
          </a:p>
          <a:p>
            <a:pPr marL="0" marR="0" lvl="0" indent="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Vývoj jde v této oblasti rychle dopředu a realizace tohoto systému může být blízkou budoucností. </a:t>
            </a: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poloviny roku 2018 se vydávají občanské průkazy se strojově čitelnými údaji a kontaktním elektronickým čipem, do kterého si držitel může uložit kvalifikované certifikáty pro vytváření elektronického podpisu, který má podle platné legislativy stejnou právní relevanci jako podpis vlastnoruční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6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Kdo si počká, ten se dočká.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84D9B437-0867-4ACB-BEBF-26EE054CE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A2432-12F5-48AE-9D46-87B633F0D0EF}" type="slidenum"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759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16471</TotalTime>
  <Words>682</Words>
  <Application>Microsoft Office PowerPoint</Application>
  <PresentationFormat>Předvádění na obrazovce (4:3)</PresentationFormat>
  <Paragraphs>130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Výchozí návrh</vt:lpstr>
      <vt:lpstr>1_Výchozí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holmie</dc:creator>
  <cp:lastModifiedBy>Mikletičová Lenka Ing.</cp:lastModifiedBy>
  <cp:revision>1132</cp:revision>
  <cp:lastPrinted>2019-01-24T08:45:07Z</cp:lastPrinted>
  <dcterms:created xsi:type="dcterms:W3CDTF">2004-05-19T15:00:43Z</dcterms:created>
  <dcterms:modified xsi:type="dcterms:W3CDTF">2020-11-11T06:03:47Z</dcterms:modified>
</cp:coreProperties>
</file>