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0A08401F-3C8B-4AEC-84DB-CB58F01DC5C7}" type="datetimeFigureOut">
              <a:rPr lang="cs-CZ" smtClean="0"/>
              <a:t>14.06.2022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2088F3F-FB95-4105-981C-C34515C0D84B}"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A08401F-3C8B-4AEC-84DB-CB58F01DC5C7}" type="datetimeFigureOut">
              <a:rPr lang="cs-CZ" smtClean="0"/>
              <a:t>14.06.2022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2088F3F-FB95-4105-981C-C34515C0D84B}"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A08401F-3C8B-4AEC-84DB-CB58F01DC5C7}" type="datetimeFigureOut">
              <a:rPr lang="cs-CZ" smtClean="0"/>
              <a:t>14.06.2022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2088F3F-FB95-4105-981C-C34515C0D84B}"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A08401F-3C8B-4AEC-84DB-CB58F01DC5C7}" type="datetimeFigureOut">
              <a:rPr lang="cs-CZ" smtClean="0"/>
              <a:t>14.06.2022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2088F3F-FB95-4105-981C-C34515C0D84B}"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0A08401F-3C8B-4AEC-84DB-CB58F01DC5C7}" type="datetimeFigureOut">
              <a:rPr lang="cs-CZ" smtClean="0"/>
              <a:t>14.06.2022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2088F3F-FB95-4105-981C-C34515C0D84B}"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0A08401F-3C8B-4AEC-84DB-CB58F01DC5C7}" type="datetimeFigureOut">
              <a:rPr lang="cs-CZ" smtClean="0"/>
              <a:t>14.06.2022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2088F3F-FB95-4105-981C-C34515C0D84B}"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0A08401F-3C8B-4AEC-84DB-CB58F01DC5C7}" type="datetimeFigureOut">
              <a:rPr lang="cs-CZ" smtClean="0"/>
              <a:t>14.06.2022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B2088F3F-FB95-4105-981C-C34515C0D84B}"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0A08401F-3C8B-4AEC-84DB-CB58F01DC5C7}" type="datetimeFigureOut">
              <a:rPr lang="cs-CZ" smtClean="0"/>
              <a:t>14.06.2022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B2088F3F-FB95-4105-981C-C34515C0D84B}"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0A08401F-3C8B-4AEC-84DB-CB58F01DC5C7}" type="datetimeFigureOut">
              <a:rPr lang="cs-CZ" smtClean="0"/>
              <a:t>14.06.2022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B2088F3F-FB95-4105-981C-C34515C0D84B}"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0A08401F-3C8B-4AEC-84DB-CB58F01DC5C7}" type="datetimeFigureOut">
              <a:rPr lang="cs-CZ" smtClean="0"/>
              <a:t>14.06.2022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2088F3F-FB95-4105-981C-C34515C0D84B}"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0A08401F-3C8B-4AEC-84DB-CB58F01DC5C7}" type="datetimeFigureOut">
              <a:rPr lang="cs-CZ" smtClean="0"/>
              <a:t>14.06.2022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2088F3F-FB95-4105-981C-C34515C0D84B}"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08401F-3C8B-4AEC-84DB-CB58F01DC5C7}" type="datetimeFigureOut">
              <a:rPr lang="cs-CZ" smtClean="0"/>
              <a:t>14.06.2022</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088F3F-FB95-4105-981C-C34515C0D84B}"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aspi.cz/products/lawText/1/53652/1/2?vtextu=%C5%A1koda"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aspi.cz/products/lawText/1/49567/1/ASPI%253A/218/2000%20Sb.%2523"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Odpovědnost ve veřejné správě</a:t>
            </a:r>
            <a:br>
              <a:rPr lang="cs-CZ" dirty="0" smtClean="0"/>
            </a:br>
            <a:endParaRPr lang="cs-CZ" dirty="0"/>
          </a:p>
        </p:txBody>
      </p:sp>
      <p:sp>
        <p:nvSpPr>
          <p:cNvPr id="3" name="Podnadpis 2"/>
          <p:cNvSpPr>
            <a:spLocks noGrp="1"/>
          </p:cNvSpPr>
          <p:nvPr>
            <p:ph type="subTitle" idx="1"/>
          </p:nvPr>
        </p:nvSpPr>
        <p:spPr/>
        <p:txBody>
          <a:bodyPr>
            <a:normAutofit fontScale="70000" lnSpcReduction="20000"/>
          </a:bodyPr>
          <a:lstStyle/>
          <a:p>
            <a:pPr algn="just"/>
            <a:r>
              <a:rPr lang="cs-CZ" dirty="0">
                <a:solidFill>
                  <a:schemeClr val="tx1"/>
                </a:solidFill>
              </a:rPr>
              <a:t>Dáme-li si </a:t>
            </a:r>
            <a:r>
              <a:rPr lang="cs-CZ" dirty="0" smtClean="0">
                <a:solidFill>
                  <a:schemeClr val="tx1"/>
                </a:solidFill>
              </a:rPr>
              <a:t>v </a:t>
            </a:r>
            <a:r>
              <a:rPr lang="cs-CZ" dirty="0">
                <a:solidFill>
                  <a:schemeClr val="tx1"/>
                </a:solidFill>
              </a:rPr>
              <a:t>ASPI </a:t>
            </a:r>
            <a:r>
              <a:rPr lang="cs-CZ" b="1" dirty="0">
                <a:solidFill>
                  <a:schemeClr val="tx1"/>
                </a:solidFill>
              </a:rPr>
              <a:t>pojem odpovědnost</a:t>
            </a:r>
            <a:r>
              <a:rPr lang="cs-CZ" dirty="0">
                <a:solidFill>
                  <a:schemeClr val="tx1"/>
                </a:solidFill>
              </a:rPr>
              <a:t>, nalezneme jej ve více než pěti tisíci právních předpisů, 116 074 judikátů, asi v 1.200 komentářích a monografiích a téměř 16 a půl tisíc článků a jiných dokumentů, jedná se tedy o termín </a:t>
            </a:r>
            <a:r>
              <a:rPr lang="cs-CZ" dirty="0" smtClean="0">
                <a:solidFill>
                  <a:schemeClr val="tx1"/>
                </a:solidFill>
              </a:rPr>
              <a:t>hodně </a:t>
            </a:r>
            <a:r>
              <a:rPr lang="cs-CZ" dirty="0" err="1" smtClean="0">
                <a:solidFill>
                  <a:schemeClr val="tx1"/>
                </a:solidFill>
              </a:rPr>
              <a:t>frektevntovaný</a:t>
            </a:r>
            <a:r>
              <a:rPr lang="cs-CZ" dirty="0" smtClean="0">
                <a:solidFill>
                  <a:schemeClr val="tx1"/>
                </a:solidFill>
              </a:rPr>
              <a:t>.</a:t>
            </a:r>
            <a:endParaRPr lang="cs-CZ"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20000"/>
          </a:bodyPr>
          <a:lstStyle/>
          <a:p>
            <a:pPr algn="just"/>
            <a:r>
              <a:rPr lang="cs-CZ" dirty="0" smtClean="0"/>
              <a:t>G/ </a:t>
            </a:r>
            <a:r>
              <a:rPr lang="cs-CZ" dirty="0"/>
              <a:t>Odpovědnost územních samosprávných celků může vznikat i v oblastech regulovaných právem soukromým, kde její vznik není podmíněn protiprávním jednáním obce či kraje. Mám tu na mysli např. povinnost </a:t>
            </a:r>
            <a:r>
              <a:rPr lang="cs-CZ" b="1" dirty="0"/>
              <a:t>k náhradě škody </a:t>
            </a:r>
            <a:r>
              <a:rPr lang="cs-CZ" dirty="0"/>
              <a:t>na majetku způsobenou úředníkovi, bylo-li prokázáno, že tato </a:t>
            </a:r>
            <a:r>
              <a:rPr lang="cs-CZ" u="sng" dirty="0">
                <a:hlinkClick r:id="rId2"/>
              </a:rPr>
              <a:t>škoda</a:t>
            </a:r>
            <a:r>
              <a:rPr lang="cs-CZ" dirty="0"/>
              <a:t> byla způsobena úředníkovi na jeho majetku pro plnění jeho pracovních úkolů, podle § 15 zákona o úřednících územních samosprávných celků, resp. obecné úpravy náhrady újmy podle zákoníku práce.</a:t>
            </a:r>
          </a:p>
          <a:p>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40000" lnSpcReduction="20000"/>
          </a:bodyPr>
          <a:lstStyle/>
          <a:p>
            <a:pPr algn="just"/>
            <a:r>
              <a:rPr lang="cs-CZ" dirty="0" smtClean="0"/>
              <a:t>H/ Zvláštním </a:t>
            </a:r>
            <a:r>
              <a:rPr lang="cs-CZ" dirty="0"/>
              <a:t>případem odpovědnosti obce je dána povinností </a:t>
            </a:r>
            <a:r>
              <a:rPr lang="cs-CZ" b="1" dirty="0"/>
              <a:t>nahradit škodu způsobenou strážníkem </a:t>
            </a:r>
            <a:r>
              <a:rPr lang="cs-CZ" dirty="0"/>
              <a:t>v souvislosti s plněním úkolů stanovených zákonem o obecní policii nebo zvláštním zákonem, osobě, která poskytla pomoc strážníkovi na jeho žádost nebo s jeho vědomím a škodu, kterou osoba způsobila v souvislosti s pomocí poskytnutou strážníkovi nebo obecní policii (§ 24 zákona o obecní policii). Pokud jde o </a:t>
            </a:r>
            <a:r>
              <a:rPr lang="cs-CZ" b="1" dirty="0"/>
              <a:t>poměr k obecné úpravě </a:t>
            </a:r>
            <a:r>
              <a:rPr lang="cs-CZ" dirty="0"/>
              <a:t>náhrady škody podle zák. č. 82/1998 Sb. vyskytují </a:t>
            </a:r>
            <a:r>
              <a:rPr lang="cs-CZ" dirty="0" smtClean="0"/>
              <a:t>se</a:t>
            </a:r>
            <a:r>
              <a:rPr lang="cs-CZ" dirty="0"/>
              <a:t>,</a:t>
            </a:r>
            <a:r>
              <a:rPr lang="cs-CZ" dirty="0" smtClean="0"/>
              <a:t> </a:t>
            </a:r>
            <a:r>
              <a:rPr lang="cs-CZ" dirty="0"/>
              <a:t>dvě </a:t>
            </a:r>
            <a:r>
              <a:rPr lang="cs-CZ" b="1" dirty="0"/>
              <a:t>protichůdná stanoviska</a:t>
            </a:r>
            <a:r>
              <a:rPr lang="cs-CZ" dirty="0"/>
              <a:t>: podle prvého je třeba jej použít subsidiárně a to s ohledem na absenci zevrubné regulace, (např. HENDRYCH, D. a kolektiv správní právo. Obecná část, Praha: C. H. </a:t>
            </a:r>
            <a:r>
              <a:rPr lang="cs-CZ" dirty="0" err="1"/>
              <a:t>Beck</a:t>
            </a:r>
            <a:r>
              <a:rPr lang="cs-CZ" dirty="0"/>
              <a:t> 2016, s. 443), podle jiných autorů jde o úpravu </a:t>
            </a:r>
            <a:r>
              <a:rPr lang="cs-CZ" dirty="0" smtClean="0"/>
              <a:t>autonomní </a:t>
            </a:r>
            <a:r>
              <a:rPr lang="cs-CZ" dirty="0"/>
              <a:t>(např. VANGELI, B. Zákon o Policii České republiky, Komentář, Praha C. H. </a:t>
            </a:r>
            <a:r>
              <a:rPr lang="cs-CZ" dirty="0" err="1"/>
              <a:t>Beck</a:t>
            </a:r>
            <a:r>
              <a:rPr lang="cs-CZ" dirty="0"/>
              <a:t>, 2014, s. 369-372 a HORÁK, O., </a:t>
            </a:r>
            <a:r>
              <a:rPr lang="cs-CZ" dirty="0" err="1"/>
              <a:t>S</a:t>
            </a:r>
            <a:r>
              <a:rPr lang="cs-CZ" cap="all" dirty="0" err="1"/>
              <a:t>koruša</a:t>
            </a:r>
            <a:r>
              <a:rPr lang="cs-CZ" cap="all" dirty="0"/>
              <a:t>, </a:t>
            </a:r>
            <a:r>
              <a:rPr lang="cs-CZ" dirty="0"/>
              <a:t>L. Odpovědnost za újmu osobě poskytující pomoc veřejné moci (s důrazem na ozbrojené síly, viz ASPI). Na místě se zdá </a:t>
            </a:r>
            <a:r>
              <a:rPr lang="cs-CZ" dirty="0" smtClean="0"/>
              <a:t>být </a:t>
            </a:r>
            <a:r>
              <a:rPr lang="cs-CZ" b="1" dirty="0" smtClean="0"/>
              <a:t>druhá </a:t>
            </a:r>
            <a:r>
              <a:rPr lang="cs-CZ" b="1" dirty="0"/>
              <a:t>koncepce</a:t>
            </a:r>
            <a:r>
              <a:rPr lang="cs-CZ" dirty="0"/>
              <a:t>, již jen proto, že odpovědnost zde není nezbytně vázána na nezákonný zásah, ale plnění úkolů příslušníků veřejných sborů, jakož i jiných osob, které jsou v pracovním nebo jiném poměru k veřejnému sboru. Samozřejmostí pak je subsidiární použití příslušných ustanovení občanského zákoníku.</a:t>
            </a:r>
          </a:p>
          <a:p>
            <a:pPr algn="just"/>
            <a:r>
              <a:rPr lang="cs-CZ" dirty="0" smtClean="0"/>
              <a:t>V</a:t>
            </a:r>
            <a:r>
              <a:rPr lang="cs-CZ" dirty="0"/>
              <a:t> </a:t>
            </a:r>
            <a:r>
              <a:rPr lang="cs-CZ" dirty="0" smtClean="0"/>
              <a:t>působí-li strážník </a:t>
            </a:r>
            <a:r>
              <a:rPr lang="cs-CZ" dirty="0"/>
              <a:t>obecní policie </a:t>
            </a:r>
            <a:r>
              <a:rPr lang="cs-CZ" dirty="0" smtClean="0"/>
              <a:t>na </a:t>
            </a:r>
            <a:r>
              <a:rPr lang="cs-CZ" dirty="0"/>
              <a:t>území obce, která ji, jako svůj orgán zřídila, větší výkladové komplikace nevznikají (samozřejmě, že v praxi určitě vznikají), </a:t>
            </a:r>
            <a:r>
              <a:rPr lang="cs-CZ" b="1" dirty="0"/>
              <a:t>složitosti</a:t>
            </a:r>
            <a:r>
              <a:rPr lang="cs-CZ" dirty="0"/>
              <a:t> mohou </a:t>
            </a:r>
            <a:r>
              <a:rPr lang="cs-CZ" dirty="0" smtClean="0"/>
              <a:t>vznikat, </a:t>
            </a:r>
            <a:r>
              <a:rPr lang="cs-CZ" dirty="0"/>
              <a:t>kdy působí na území jiné obce na základě veřejnoprávní smlouvy podle § 3a-3b zákona o obecní policii. Zde se nabízí následující řešení: v případě, že strážníci působí na území jiné obce na základě veřejnoprávní smlouvy podle § 3a, půjde náhrada škody na vrub obce, která obecní policii zřídila, protože tu jde o přenesení výkonu veřejné správy, takže i u ní by se měl náhrady domáhat ten, jemuž byla škoda </a:t>
            </a:r>
            <a:r>
              <a:rPr lang="cs-CZ" dirty="0" smtClean="0"/>
              <a:t>způsobena. </a:t>
            </a:r>
            <a:r>
              <a:rPr lang="cs-CZ" smtClean="0"/>
              <a:t>Jestliže budou </a:t>
            </a:r>
            <a:r>
              <a:rPr lang="cs-CZ" dirty="0"/>
              <a:t>působit na území jiné obce podle § 3b s ohledem na skutečnost, že z hlediska pracovněprávních předpisů umožňuje zaměstnavateli veřejnoprávní formou převést strážníky jako zaměstnance na dobu nezbytné potřeby k jinému zaměstnavateli, je odpovědnost dělená. Nároky ze stran třetích osob, bude třeba uplatnit u obce, kde strážník reálně plní svoje úkoly, kdežto ty, které souvisí ze vztahů pracovněprávních, zatěžují obec, u níž je strážník zaměstnán. Tento režim ovšem může být na základě § 3c zákona modifikován, přinejmenším pokud jde o odpovědnost za škodu způsobenou třetím osobám v rámci veřejnoprávní smlouvy, v níž lze stanovit podmínky vzájemného vypořádání práv a povinností vzniklých z případné odpovědnosti za škodu způsobenou v souvislosti s plněním úkolů strážníky na území jiné obce.</a:t>
            </a:r>
          </a:p>
          <a:p>
            <a:r>
              <a:rPr lang="cs-CZ" dirty="0"/>
              <a:t> </a:t>
            </a:r>
          </a:p>
          <a:p>
            <a:pPr algn="just"/>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62500" lnSpcReduction="20000"/>
          </a:bodyPr>
          <a:lstStyle/>
          <a:p>
            <a:pPr algn="just"/>
            <a:r>
              <a:rPr lang="cs-CZ" dirty="0"/>
              <a:t>Jde </a:t>
            </a:r>
            <a:r>
              <a:rPr lang="cs-CZ" dirty="0" smtClean="0"/>
              <a:t>o </a:t>
            </a:r>
            <a:r>
              <a:rPr lang="cs-CZ" dirty="0"/>
              <a:t>pojem </a:t>
            </a:r>
            <a:r>
              <a:rPr lang="cs-CZ" b="1" dirty="0"/>
              <a:t>relativně nový</a:t>
            </a:r>
            <a:r>
              <a:rPr lang="cs-CZ" dirty="0"/>
              <a:t>: v našem právním řádu se objevil až v 19. století a to ve 3% předpisů, o století později to bylo o procento více a v současnosti se s ním shledáme v 7% právních předpisů. </a:t>
            </a:r>
            <a:r>
              <a:rPr lang="cs-CZ" dirty="0" smtClean="0"/>
              <a:t>Institut vznikl </a:t>
            </a:r>
            <a:r>
              <a:rPr lang="cs-CZ" dirty="0"/>
              <a:t>na půdě práva občanského, kde byl a dosud je </a:t>
            </a:r>
            <a:r>
              <a:rPr lang="cs-CZ" dirty="0" smtClean="0"/>
              <a:t>zevrubně </a:t>
            </a:r>
            <a:r>
              <a:rPr lang="cs-CZ" dirty="0"/>
              <a:t>teoreticky rozpracováván, zatímco ve správním právu se </a:t>
            </a:r>
            <a:r>
              <a:rPr lang="cs-CZ" dirty="0" smtClean="0"/>
              <a:t>hlubšími </a:t>
            </a:r>
            <a:r>
              <a:rPr lang="cs-CZ" dirty="0"/>
              <a:t>koncepty nesetkáváme. Ve stručnosti lze říci, že pokud se týče odpovědnosti, přidržuje se teorie a také praxe pojímání trestního práva, které vychází z </a:t>
            </a:r>
            <a:r>
              <a:rPr lang="cs-CZ" b="1" dirty="0"/>
              <a:t>tzv. sankční či retrospektivní </a:t>
            </a:r>
            <a:r>
              <a:rPr lang="cs-CZ" dirty="0"/>
              <a:t>teorie, kterou lze zjednodušeně vyjádřit tak, že odpovědnost vzniká jako důsledek porušení nějaké primární povinnosti a spočívá ve vzniku nové povinnosti, jíž je strpět sankci. V právu soukromém se objevuje </a:t>
            </a:r>
            <a:r>
              <a:rPr lang="cs-CZ" dirty="0" smtClean="0"/>
              <a:t>teorie </a:t>
            </a:r>
            <a:r>
              <a:rPr lang="cs-CZ" b="1" dirty="0"/>
              <a:t>tzv. aktivní čili prospektivní </a:t>
            </a:r>
            <a:r>
              <a:rPr lang="cs-CZ" dirty="0"/>
              <a:t>odpovědnosti, kterou je možno opět ve stručnosti formulovat tak, že ten, kdo je povinen odpovídá za to, že svoji povinnost splní a nikoli až ex post, že ji nesplnil. Podle ní je odpovědnost latentně přítomná jako určitá hrozba nad adresátem povinnosti a vede ho k tomu, aby ji splnil a nestane-li se tak následuje sankce.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algn="just"/>
            <a:r>
              <a:rPr lang="cs-CZ" dirty="0"/>
              <a:t>Odpovědnost ve veřejné správě je problém, který </a:t>
            </a:r>
            <a:r>
              <a:rPr lang="cs-CZ" b="1" dirty="0"/>
              <a:t>má mnoho vrstev</a:t>
            </a:r>
            <a:r>
              <a:rPr lang="cs-CZ" dirty="0"/>
              <a:t>, protože na něj můžeme nahlížet nejrůznější optikou</a:t>
            </a:r>
            <a:r>
              <a:rPr lang="cs-CZ" dirty="0" smtClean="0"/>
              <a:t>.</a:t>
            </a:r>
          </a:p>
          <a:p>
            <a:endParaRPr lang="cs-CZ" dirty="0" smtClean="0"/>
          </a:p>
          <a:p>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pPr algn="just"/>
            <a:r>
              <a:rPr lang="cs-CZ" dirty="0"/>
              <a:t>Zmíněnou mnohavrstevnou lze demonstrovat na několika </a:t>
            </a:r>
            <a:r>
              <a:rPr lang="cs-CZ" b="1" dirty="0"/>
              <a:t>příkladech</a:t>
            </a:r>
            <a:r>
              <a:rPr lang="cs-CZ" dirty="0"/>
              <a:t>. </a:t>
            </a:r>
            <a:endParaRPr lang="cs-CZ" dirty="0" smtClean="0"/>
          </a:p>
          <a:p>
            <a:pPr algn="just"/>
            <a:r>
              <a:rPr lang="cs-CZ" dirty="0" smtClean="0"/>
              <a:t>A/ Volení </a:t>
            </a:r>
            <a:r>
              <a:rPr lang="cs-CZ" dirty="0"/>
              <a:t>funkcionáři obce i kraje nesou odpovědnost za řádný výkon svého mandátu, přičemž tato může mít povahu odpovědnosti </a:t>
            </a:r>
            <a:r>
              <a:rPr lang="cs-CZ" b="1" dirty="0" err="1"/>
              <a:t>politicko</a:t>
            </a:r>
            <a:r>
              <a:rPr lang="cs-CZ" b="1" dirty="0"/>
              <a:t> </a:t>
            </a:r>
            <a:r>
              <a:rPr lang="cs-CZ" b="1" dirty="0" smtClean="0"/>
              <a:t>právní/morální </a:t>
            </a:r>
            <a:r>
              <a:rPr lang="cs-CZ" dirty="0" smtClean="0"/>
              <a:t>a sankcí </a:t>
            </a:r>
            <a:r>
              <a:rPr lang="cs-CZ" dirty="0"/>
              <a:t>za nikoli řádný výkon může být nezvolení v následujících volbách, u některých, konkrétně starosty/hejtmana a členů rady i odvolání z funkce. Odpovědnost právní </a:t>
            </a:r>
            <a:r>
              <a:rPr lang="cs-CZ" b="1" dirty="0"/>
              <a:t>nemůže být </a:t>
            </a:r>
            <a:r>
              <a:rPr lang="cs-CZ" dirty="0"/>
              <a:t>vůči nim vyvozována za to, jak hlasují, jsou však odpovědni pokud budou hlasovat za usnesení, </a:t>
            </a:r>
            <a:r>
              <a:rPr lang="cs-CZ" b="1" dirty="0"/>
              <a:t>kterým byl spáchán trestný čin </a:t>
            </a:r>
            <a:r>
              <a:rPr lang="cs-CZ" dirty="0"/>
              <a:t>(např. za porušení povinnosti při zprávě cizího majetku podle § 221 trestního zákoníku). </a:t>
            </a:r>
            <a:r>
              <a:rPr lang="cs-CZ" dirty="0" smtClean="0"/>
              <a:t>Jako </a:t>
            </a:r>
            <a:r>
              <a:rPr lang="cs-CZ" dirty="0"/>
              <a:t>trest </a:t>
            </a:r>
            <a:r>
              <a:rPr lang="cs-CZ" b="1" dirty="0"/>
              <a:t>nemůže být uložen </a:t>
            </a:r>
            <a:r>
              <a:rPr lang="cs-CZ" dirty="0"/>
              <a:t>zákaz člena zastupitelstva, protože ten je podle trestního zákona i zákona o odpovědnosti za přestupky vyloučen (usnesení Nejvyššího soudu </a:t>
            </a:r>
            <a:r>
              <a:rPr lang="cs-CZ" dirty="0" err="1"/>
              <a:t>sp</a:t>
            </a:r>
            <a:r>
              <a:rPr lang="cs-CZ" dirty="0"/>
              <a:t>. z. 5 </a:t>
            </a:r>
            <a:r>
              <a:rPr lang="cs-CZ" dirty="0" err="1"/>
              <a:t>Tdo</a:t>
            </a:r>
            <a:r>
              <a:rPr lang="cs-CZ" dirty="0"/>
              <a:t> 848/2010</a:t>
            </a:r>
            <a:r>
              <a:rPr lang="cs-CZ" dirty="0" smtClean="0"/>
              <a:t>).</a:t>
            </a:r>
          </a:p>
          <a:p>
            <a:pPr algn="just"/>
            <a:endParaRPr lang="cs-CZ" dirty="0"/>
          </a:p>
          <a:p>
            <a:pPr algn="just"/>
            <a:endParaRPr lang="cs-CZ" dirty="0"/>
          </a:p>
          <a:p>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62500" lnSpcReduction="20000"/>
          </a:bodyPr>
          <a:lstStyle/>
          <a:p>
            <a:pPr algn="just"/>
            <a:r>
              <a:rPr lang="cs-CZ" dirty="0" smtClean="0"/>
              <a:t>B/ Vyloučena není </a:t>
            </a:r>
            <a:r>
              <a:rPr lang="cs-CZ" b="1" dirty="0" smtClean="0"/>
              <a:t>trestní </a:t>
            </a:r>
            <a:r>
              <a:rPr lang="cs-CZ" b="1" dirty="0"/>
              <a:t>odpovědnost obce/kraje</a:t>
            </a:r>
            <a:r>
              <a:rPr lang="cs-CZ" dirty="0"/>
              <a:t>. Podle § 8 zákona o trestní odpovědnosti právnických osob nejsou trestně odpovědné Česká republika a územní samosprávné celky při výkonu veřejné moci. Podle dnes již konstantní judikatury, založené usnesením Ústavního soudu ČSFR </a:t>
            </a:r>
            <a:r>
              <a:rPr lang="cs-CZ" dirty="0" err="1"/>
              <a:t>sp</a:t>
            </a:r>
            <a:r>
              <a:rPr lang="cs-CZ" dirty="0"/>
              <a:t>. zn. 191/92 je veřejnou mocí ta, která autoritativně rozhoduje o právech a povinnostech subjektu a ten vůči ní není v rovnoprávném postavení a obsah rozhodnutí není závislý na vůli tohoto subjektu. </a:t>
            </a:r>
            <a:r>
              <a:rPr lang="cs-CZ" dirty="0" smtClean="0"/>
              <a:t>Tam, </a:t>
            </a:r>
            <a:r>
              <a:rPr lang="cs-CZ" dirty="0"/>
              <a:t>kde bude obec/kraj vystupovat </a:t>
            </a:r>
            <a:r>
              <a:rPr lang="cs-CZ" b="1" dirty="0"/>
              <a:t>jako tzv. fiskus </a:t>
            </a:r>
            <a:r>
              <a:rPr lang="cs-CZ" dirty="0"/>
              <a:t>tedy jako nájemce, pronajímatel, prodávající, kupující, akcionář, společník apod., trestně odpovědné být mohou. Není přitom vyloučena ani </a:t>
            </a:r>
            <a:r>
              <a:rPr lang="cs-CZ" b="1" dirty="0"/>
              <a:t>současná odpovědnost </a:t>
            </a:r>
            <a:r>
              <a:rPr lang="cs-CZ" dirty="0"/>
              <a:t>obce/kraje a fyzické osoby, jejíž jednání je jí přičitatelné, což mohou být nejen volení funkcionáři, ale také úředníci územních samosprávných celků (§ 9 odst. 3 zákona o trestní odpovědnosti právnických osob). Mohou být i pachatelem přestupku, přičemž někdy zde vystupují jako speciální pachatel, jako je tomu u přestupku podle § 22a zákona </a:t>
            </a:r>
            <a:r>
              <a:rPr lang="cs-CZ" u="sng" dirty="0"/>
              <a:t>o </a:t>
            </a:r>
            <a:r>
              <a:rPr lang="cs-CZ" u="sng" dirty="0">
                <a:hlinkClick r:id="rId2"/>
              </a:rPr>
              <a:t>rozpočtových pravidlech</a:t>
            </a:r>
            <a:r>
              <a:rPr lang="cs-CZ" u="sng" dirty="0"/>
              <a:t> </a:t>
            </a:r>
            <a:r>
              <a:rPr lang="cs-CZ" dirty="0"/>
              <a:t>územních rozpočtů (zák. č. 250/2000 Sb.) nebo podle § 125j vodního zákona (zák. č.254/2001 Sb.), kde může být pachatelem jen obec</a:t>
            </a:r>
            <a:r>
              <a:rPr lang="cs-CZ" dirty="0" smtClean="0"/>
              <a:t>.</a:t>
            </a:r>
          </a:p>
          <a:p>
            <a:pPr algn="just"/>
            <a:endParaRPr lang="cs-CZ" dirty="0"/>
          </a:p>
          <a:p>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47500" lnSpcReduction="20000"/>
          </a:bodyPr>
          <a:lstStyle/>
          <a:p>
            <a:pPr algn="just"/>
            <a:r>
              <a:rPr lang="cs-CZ" dirty="0" smtClean="0"/>
              <a:t>C/ </a:t>
            </a:r>
            <a:r>
              <a:rPr lang="cs-CZ" dirty="0"/>
              <a:t>Mnozí </a:t>
            </a:r>
            <a:r>
              <a:rPr lang="cs-CZ" dirty="0" smtClean="0"/>
              <a:t> </a:t>
            </a:r>
            <a:r>
              <a:rPr lang="cs-CZ" dirty="0"/>
              <a:t>mají v paměti bezmála až hysterické reakce, které v hromadných sdělovacích prostředcích vyvolalo </a:t>
            </a:r>
            <a:r>
              <a:rPr lang="cs-CZ" b="1" dirty="0"/>
              <a:t>přijetí</a:t>
            </a:r>
            <a:r>
              <a:rPr lang="cs-CZ" dirty="0"/>
              <a:t> obecného nařízení o ochraně osobních údajů z roku 2016, známého pod zkratkou </a:t>
            </a:r>
            <a:r>
              <a:rPr lang="cs-CZ" b="1" dirty="0"/>
              <a:t>GDPR</a:t>
            </a:r>
            <a:r>
              <a:rPr lang="cs-CZ" dirty="0"/>
              <a:t>, které naštěstí zase záhy vyhasly, protože se ukázalo, že o nic tak převratného nejde a školy mohou klidně vystavovat podepsané výkresy žáků.</a:t>
            </a:r>
          </a:p>
          <a:p>
            <a:pPr algn="just"/>
            <a:r>
              <a:rPr lang="cs-CZ" dirty="0"/>
              <a:t>Mnohem méně pozornosti přitáhl tzv. adaptační, resp. implementační zákon č. 110/2019 Sb., o zpracování osobních údajů (kupodivu dosud unikající novelizaci), zejména jeho sankční ustanovení. Obce/kraje jistě vítají to, že </a:t>
            </a:r>
            <a:r>
              <a:rPr lang="cs-CZ" b="1" dirty="0"/>
              <a:t>jim nelze </a:t>
            </a:r>
            <a:r>
              <a:rPr lang="cs-CZ" dirty="0"/>
              <a:t>za porušení povinností stanovených v GDPR uložit pokutu, stejně jako za porušení zákazu zveřejnit osobních údajů, který je stanovený jiným právním předpisem vzhledem k tomu, že spadají do kategorie tzv. veřejných subjektů. Úřad pro ochranu osobních údajů bude tedy v duchu zásady oficiality a legality nucen s nimi řízení zahájit, celé provést a nakonec vyslovit, že jim pokutu, která by jinak byla ve výši XY, není možno uložit. Úplně se však radovat nemohou, protože </a:t>
            </a:r>
            <a:r>
              <a:rPr lang="cs-CZ" b="1" dirty="0"/>
              <a:t>za přestupek spočívající </a:t>
            </a:r>
            <a:r>
              <a:rPr lang="cs-CZ" dirty="0"/>
              <a:t>porušení povinností plynoucí ze směrnice Evropského parlamentu a Rady (EU) 2016/680, o ochraně fyzických osob v souvislosti se zpracováním osobních údajů příslušnými orgány za účelem prevence, vyšetřování, odhalování či stíhání trestných činů nebo výkonu trestů, o volném pohybu těchto údajů, která byla tímto zákonem implementována, které jsou v podstatě stejné jako ty, které obsahuje GDPR, stíhány být mohou.</a:t>
            </a:r>
          </a:p>
          <a:p>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pPr algn="just"/>
            <a:r>
              <a:rPr lang="cs-CZ" dirty="0" smtClean="0"/>
              <a:t>D/ </a:t>
            </a:r>
            <a:r>
              <a:rPr lang="cs-CZ" b="1" dirty="0" smtClean="0"/>
              <a:t>Zákon </a:t>
            </a:r>
            <a:r>
              <a:rPr lang="cs-CZ" b="1" dirty="0"/>
              <a:t>o právu na digitální slu</a:t>
            </a:r>
            <a:r>
              <a:rPr lang="cs-CZ" dirty="0"/>
              <a:t>žby (zák. č. 12/2020 Sb.), označovaný jako digitální ústava, který dává uživatelům digitálních služeb četná práva </a:t>
            </a:r>
            <a:r>
              <a:rPr lang="cs-CZ" dirty="0" smtClean="0"/>
              <a:t>a </a:t>
            </a:r>
            <a:r>
              <a:rPr lang="cs-CZ" dirty="0"/>
              <a:t>zakládá orgánům veřejné moci, tedy i obcím a krajům odpovídající povinnosti. Jistou úlevou může být to, že podle § 14 odst. 3 je územním samosprávným celkům dáno na výběr, zda </a:t>
            </a:r>
            <a:r>
              <a:rPr lang="cs-CZ" b="1" dirty="0"/>
              <a:t>při výkonu samostatné působnosti </a:t>
            </a:r>
            <a:r>
              <a:rPr lang="cs-CZ" dirty="0"/>
              <a:t>budou digitální služby poskytovat. Je to však jen malá úleva, protože v oblasti přenesené působnosti, kde digitální úkony reálně přicházejí v úvahu mnohem častěji, jim už tato možnost dána není. Jak budou obce, hlavně ty malé např. vytvářet tzv. interaktivní formuláře, které se po vyplnění určitých údajů samy doplní o všechny další, si lze ovšem sotva představit. Nicméně není zde důvod k obavám, protože tento zákon je normou </a:t>
            </a:r>
            <a:r>
              <a:rPr lang="cs-CZ" b="1" dirty="0"/>
              <a:t>v podstatě </a:t>
            </a:r>
            <a:r>
              <a:rPr lang="cs-CZ" b="1" dirty="0" smtClean="0"/>
              <a:t>imperfektní, </a:t>
            </a:r>
            <a:r>
              <a:rPr lang="cs-CZ" dirty="0"/>
              <a:t>neobsahuje totiž nejen žádné sankce, ale vlastně ani jiné prostředky, jimiž by bylo možno stanovené povinnosti efektivně vymáhat.</a:t>
            </a:r>
          </a:p>
          <a:p>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62500" lnSpcReduction="20000"/>
          </a:bodyPr>
          <a:lstStyle/>
          <a:p>
            <a:pPr algn="just"/>
            <a:r>
              <a:rPr lang="cs-CZ" dirty="0" smtClean="0"/>
              <a:t>E/ </a:t>
            </a:r>
            <a:r>
              <a:rPr lang="cs-CZ" dirty="0"/>
              <a:t>Pokud jde o druhou stranu barikády, tedy tam, kde obce a kraje, jejich orgány vystupují jako subjekty uplatňující odpovědnost, bude tomu tak především v oblasti přestupků, což je dáno i tím, že nejfrekventovanější jsou přestupky na úseku zákona o silničním provozu. </a:t>
            </a:r>
            <a:r>
              <a:rPr lang="cs-CZ" dirty="0" smtClean="0"/>
              <a:t>Při koncipování </a:t>
            </a:r>
            <a:r>
              <a:rPr lang="cs-CZ" dirty="0"/>
              <a:t>zákona o odpovědnosti za přestupky a řízení o nich se zákonodárce, resp. skutečný tvůrce tohoto zákona tedy Ministerstvo vnitra hodně inspiroval trestním zákoníkem a zákonem o trestní odpovědnosti právnických osob. Problém je ovšem v tom, že zákon o trestní odpovědnosti právnických osob je postaven na principu odpovědnosti subjektivní, za zavinění, kdežto přestupkový zákon u odpovědnosti právnických osob a podnikajících fyzických osob zakotvil odpovědnost objektivní. Do jak komplikované situace se pak mohou správní orgány dostat, lze demonstrovat na nikoli vymyšleném případě, když obecní úřad rozhodoval situaci, kdy byl spáchán přestupek při provádění stavební úpravy na rodinném domě, aby se tak získaly prostory pro podnikání a současně pro osobní potřebu čili mimo podnikatelské aktivity pachatele (viz Soudní judikatura ve věcech správních 1999, č. 16-18, rozhodnutí č. 558).</a:t>
            </a:r>
          </a:p>
          <a:p>
            <a:pPr algn="just"/>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pPr algn="just"/>
            <a:r>
              <a:rPr lang="cs-CZ" dirty="0" smtClean="0"/>
              <a:t>F/ </a:t>
            </a:r>
            <a:r>
              <a:rPr lang="cs-CZ" dirty="0"/>
              <a:t>Jiným takovým oříškem se může ukázat pokus přestupku: nikoli u nepodnikající fyzické osoby, kde zákon jednoznačně požaduje úmysl (viz dikci… kterého se fyzická osoba dopustila v úmyslu přestupek spáchat…), ale u právnické osoby a podnikající fyzické osoby. Literatura se zde snaží nalézt východisko v tom, že úmysl by musel být přítomen v jednání fyzické osoby, jejíž jednání je právnické osobě/podnikající fyzické osobě přičitatelné, nicméně spíše se zdá, že pravdu mají ti, kdo dovozují, že „zmíněné instituty se ale zřejmě institutu objektivní odpovědnosti poněkud vzpírají</a:t>
            </a:r>
            <a:r>
              <a:rPr lang="cs-CZ" dirty="0" smtClean="0"/>
              <a:t>.“Tento </a:t>
            </a:r>
            <a:r>
              <a:rPr lang="cs-CZ" dirty="0"/>
              <a:t>závěr, byť v jiné souvislosti potvrzuje </a:t>
            </a:r>
            <a:r>
              <a:rPr lang="cs-CZ" dirty="0" smtClean="0"/>
              <a:t>judikatura </a:t>
            </a:r>
            <a:r>
              <a:rPr lang="cs-CZ" dirty="0"/>
              <a:t>Nejvyššího správního soudu, která dovodila, že jednotný záměr u pokračujících deliktů je možno zkoumat u takových protiprávních jednání, která jejich pachatel činil vědomě a úmyslně, případně aspoň vědomě a při srozumění s následkem. Tam, kde takové, alespoň vědomé přičinění není, nelze zkoumat jednotný záměr, takže z povahy věci nemůže jít o pokračující delikt (rozsudek čj. 10 As 96/2018-59).</a:t>
            </a:r>
          </a:p>
          <a:p>
            <a:endParaRPr lang="cs-CZ" dirty="0"/>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TotalTime>
  <Words>382</Words>
  <Application>Microsoft Office PowerPoint</Application>
  <PresentationFormat>Předvádění na obrazovce (4:3)</PresentationFormat>
  <Paragraphs>17</Paragraphs>
  <Slides>11</Slides>
  <Notes>0</Notes>
  <HiddenSlides>0</HiddenSlides>
  <MMClips>0</MMClips>
  <ScaleCrop>false</ScaleCrop>
  <HeadingPairs>
    <vt:vector size="4" baseType="variant">
      <vt:variant>
        <vt:lpstr>Motiv</vt:lpstr>
      </vt:variant>
      <vt:variant>
        <vt:i4>1</vt:i4>
      </vt:variant>
      <vt:variant>
        <vt:lpstr>Nadpisy snímků</vt:lpstr>
      </vt:variant>
      <vt:variant>
        <vt:i4>11</vt:i4>
      </vt:variant>
    </vt:vector>
  </HeadingPairs>
  <TitlesOfParts>
    <vt:vector size="12" baseType="lpstr">
      <vt:lpstr>Motiv sady Office</vt:lpstr>
      <vt:lpstr>Odpovědnost ve veřejné správě </vt:lpstr>
      <vt:lpstr>Snímek 2</vt:lpstr>
      <vt:lpstr>Snímek 3</vt:lpstr>
      <vt:lpstr>Snímek 4</vt:lpstr>
      <vt:lpstr>Snímek 5</vt:lpstr>
      <vt:lpstr>Snímek 6</vt:lpstr>
      <vt:lpstr>Snímek 7</vt:lpstr>
      <vt:lpstr>Snímek 8</vt:lpstr>
      <vt:lpstr>Snímek 9</vt:lpstr>
      <vt:lpstr>Snímek 10</vt:lpstr>
      <vt:lpstr>Snímek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Odpovědnost ve veřejné správě </dc:title>
  <dc:creator>Pavel Mates</dc:creator>
  <cp:lastModifiedBy>Pavel Mates</cp:lastModifiedBy>
  <cp:revision>22</cp:revision>
  <dcterms:created xsi:type="dcterms:W3CDTF">2022-06-14T14:49:46Z</dcterms:created>
  <dcterms:modified xsi:type="dcterms:W3CDTF">2022-06-14T15:53:51Z</dcterms:modified>
</cp:coreProperties>
</file>