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90" r:id="rId4"/>
    <p:sldId id="286" r:id="rId5"/>
    <p:sldId id="269" r:id="rId6"/>
    <p:sldId id="291" r:id="rId7"/>
    <p:sldId id="280" r:id="rId8"/>
    <p:sldId id="284" r:id="rId9"/>
    <p:sldId id="274" r:id="rId10"/>
    <p:sldId id="275" r:id="rId11"/>
    <p:sldId id="276" r:id="rId12"/>
    <p:sldId id="279" r:id="rId13"/>
    <p:sldId id="287" r:id="rId14"/>
    <p:sldId id="282" r:id="rId15"/>
    <p:sldId id="281" r:id="rId16"/>
    <p:sldId id="288" r:id="rId1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větlý sty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p:scale>
          <a:sx n="100" d="100"/>
          <a:sy n="100" d="100"/>
        </p:scale>
        <p:origin x="816" y="76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D8A8B5-9029-49CA-8B89-F2661F12DC76}"/>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C126C7BC-BAB8-400A-90EB-D960AF3E30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A9EE500F-CFD2-4AA8-985B-E81676268044}"/>
              </a:ext>
            </a:extLst>
          </p:cNvPr>
          <p:cNvSpPr>
            <a:spLocks noGrp="1"/>
          </p:cNvSpPr>
          <p:nvPr>
            <p:ph type="dt" sz="half" idx="10"/>
          </p:nvPr>
        </p:nvSpPr>
        <p:spPr/>
        <p:txBody>
          <a:bodyPr/>
          <a:lstStyle/>
          <a:p>
            <a:fld id="{44C71B94-1D85-4D9C-B577-833E9FF0D886}" type="datetimeFigureOut">
              <a:rPr lang="cs-CZ" smtClean="0"/>
              <a:t>11.11.2021</a:t>
            </a:fld>
            <a:endParaRPr lang="cs-CZ"/>
          </a:p>
        </p:txBody>
      </p:sp>
      <p:sp>
        <p:nvSpPr>
          <p:cNvPr id="5" name="Zástupný symbol pro zápatí 4">
            <a:extLst>
              <a:ext uri="{FF2B5EF4-FFF2-40B4-BE49-F238E27FC236}">
                <a16:creationId xmlns:a16="http://schemas.microsoft.com/office/drawing/2014/main" id="{E408D038-E893-4882-996B-73DAE3C2DBB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C9D23F7-E7D3-40A6-A47E-CB20641F408D}"/>
              </a:ext>
            </a:extLst>
          </p:cNvPr>
          <p:cNvSpPr>
            <a:spLocks noGrp="1"/>
          </p:cNvSpPr>
          <p:nvPr>
            <p:ph type="sldNum" sz="quarter" idx="12"/>
          </p:nvPr>
        </p:nvSpPr>
        <p:spPr/>
        <p:txBody>
          <a:bodyPr/>
          <a:lstStyle/>
          <a:p>
            <a:fld id="{760388FF-E9DB-4A22-9F20-666E727DC2C8}" type="slidenum">
              <a:rPr lang="cs-CZ" smtClean="0"/>
              <a:t>‹#›</a:t>
            </a:fld>
            <a:endParaRPr lang="cs-CZ"/>
          </a:p>
        </p:txBody>
      </p:sp>
    </p:spTree>
    <p:extLst>
      <p:ext uri="{BB962C8B-B14F-4D97-AF65-F5344CB8AC3E}">
        <p14:creationId xmlns:p14="http://schemas.microsoft.com/office/powerpoint/2010/main" val="3140039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C15D15-A7B3-446E-933D-2EBEA659DD9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B46DDFF-078A-4660-82A2-CF8342004C3D}"/>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DB653AB-E1BF-45FB-A418-97FBB6A110ED}"/>
              </a:ext>
            </a:extLst>
          </p:cNvPr>
          <p:cNvSpPr>
            <a:spLocks noGrp="1"/>
          </p:cNvSpPr>
          <p:nvPr>
            <p:ph type="dt" sz="half" idx="10"/>
          </p:nvPr>
        </p:nvSpPr>
        <p:spPr/>
        <p:txBody>
          <a:bodyPr/>
          <a:lstStyle/>
          <a:p>
            <a:fld id="{44C71B94-1D85-4D9C-B577-833E9FF0D886}" type="datetimeFigureOut">
              <a:rPr lang="cs-CZ" smtClean="0"/>
              <a:t>11.11.2021</a:t>
            </a:fld>
            <a:endParaRPr lang="cs-CZ"/>
          </a:p>
        </p:txBody>
      </p:sp>
      <p:sp>
        <p:nvSpPr>
          <p:cNvPr id="5" name="Zástupný symbol pro zápatí 4">
            <a:extLst>
              <a:ext uri="{FF2B5EF4-FFF2-40B4-BE49-F238E27FC236}">
                <a16:creationId xmlns:a16="http://schemas.microsoft.com/office/drawing/2014/main" id="{89613C28-1B0B-4D20-A335-E3F1D87C133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F333D71-A962-4800-B691-0F0941DB5878}"/>
              </a:ext>
            </a:extLst>
          </p:cNvPr>
          <p:cNvSpPr>
            <a:spLocks noGrp="1"/>
          </p:cNvSpPr>
          <p:nvPr>
            <p:ph type="sldNum" sz="quarter" idx="12"/>
          </p:nvPr>
        </p:nvSpPr>
        <p:spPr/>
        <p:txBody>
          <a:bodyPr/>
          <a:lstStyle/>
          <a:p>
            <a:fld id="{760388FF-E9DB-4A22-9F20-666E727DC2C8}" type="slidenum">
              <a:rPr lang="cs-CZ" smtClean="0"/>
              <a:t>‹#›</a:t>
            </a:fld>
            <a:endParaRPr lang="cs-CZ"/>
          </a:p>
        </p:txBody>
      </p:sp>
    </p:spTree>
    <p:extLst>
      <p:ext uri="{BB962C8B-B14F-4D97-AF65-F5344CB8AC3E}">
        <p14:creationId xmlns:p14="http://schemas.microsoft.com/office/powerpoint/2010/main" val="2186348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E7E98FFF-9416-4354-8356-481CEA7589AD}"/>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BCB520A4-93A8-4C1A-A3B2-A76BB3F04B31}"/>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EFB9C32-3C10-474A-AE0C-069F6AA34D43}"/>
              </a:ext>
            </a:extLst>
          </p:cNvPr>
          <p:cNvSpPr>
            <a:spLocks noGrp="1"/>
          </p:cNvSpPr>
          <p:nvPr>
            <p:ph type="dt" sz="half" idx="10"/>
          </p:nvPr>
        </p:nvSpPr>
        <p:spPr/>
        <p:txBody>
          <a:bodyPr/>
          <a:lstStyle/>
          <a:p>
            <a:fld id="{44C71B94-1D85-4D9C-B577-833E9FF0D886}" type="datetimeFigureOut">
              <a:rPr lang="cs-CZ" smtClean="0"/>
              <a:t>11.11.2021</a:t>
            </a:fld>
            <a:endParaRPr lang="cs-CZ"/>
          </a:p>
        </p:txBody>
      </p:sp>
      <p:sp>
        <p:nvSpPr>
          <p:cNvPr id="5" name="Zástupný symbol pro zápatí 4">
            <a:extLst>
              <a:ext uri="{FF2B5EF4-FFF2-40B4-BE49-F238E27FC236}">
                <a16:creationId xmlns:a16="http://schemas.microsoft.com/office/drawing/2014/main" id="{9B57CBA0-2796-4B56-9902-7EB9826EA5F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72FFB3B-C71B-44C9-821F-B9D9A01128BA}"/>
              </a:ext>
            </a:extLst>
          </p:cNvPr>
          <p:cNvSpPr>
            <a:spLocks noGrp="1"/>
          </p:cNvSpPr>
          <p:nvPr>
            <p:ph type="sldNum" sz="quarter" idx="12"/>
          </p:nvPr>
        </p:nvSpPr>
        <p:spPr/>
        <p:txBody>
          <a:bodyPr/>
          <a:lstStyle/>
          <a:p>
            <a:fld id="{760388FF-E9DB-4A22-9F20-666E727DC2C8}" type="slidenum">
              <a:rPr lang="cs-CZ" smtClean="0"/>
              <a:t>‹#›</a:t>
            </a:fld>
            <a:endParaRPr lang="cs-CZ"/>
          </a:p>
        </p:txBody>
      </p:sp>
    </p:spTree>
    <p:extLst>
      <p:ext uri="{BB962C8B-B14F-4D97-AF65-F5344CB8AC3E}">
        <p14:creationId xmlns:p14="http://schemas.microsoft.com/office/powerpoint/2010/main" val="752489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514A02-7B07-4A8F-808A-806DFE29CAC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85CF635-6E22-4539-93ED-31629A4658DC}"/>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E7B6A42-A3B6-46F0-AA5F-C46C9FF2F669}"/>
              </a:ext>
            </a:extLst>
          </p:cNvPr>
          <p:cNvSpPr>
            <a:spLocks noGrp="1"/>
          </p:cNvSpPr>
          <p:nvPr>
            <p:ph type="dt" sz="half" idx="10"/>
          </p:nvPr>
        </p:nvSpPr>
        <p:spPr/>
        <p:txBody>
          <a:bodyPr/>
          <a:lstStyle/>
          <a:p>
            <a:fld id="{44C71B94-1D85-4D9C-B577-833E9FF0D886}" type="datetimeFigureOut">
              <a:rPr lang="cs-CZ" smtClean="0"/>
              <a:t>11.11.2021</a:t>
            </a:fld>
            <a:endParaRPr lang="cs-CZ"/>
          </a:p>
        </p:txBody>
      </p:sp>
      <p:sp>
        <p:nvSpPr>
          <p:cNvPr id="5" name="Zástupný symbol pro zápatí 4">
            <a:extLst>
              <a:ext uri="{FF2B5EF4-FFF2-40B4-BE49-F238E27FC236}">
                <a16:creationId xmlns:a16="http://schemas.microsoft.com/office/drawing/2014/main" id="{C4CFCB93-C4C9-40FA-A6C6-BD01E8E7D07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877999C-C63F-4AC9-A302-8FA887A9BAAB}"/>
              </a:ext>
            </a:extLst>
          </p:cNvPr>
          <p:cNvSpPr>
            <a:spLocks noGrp="1"/>
          </p:cNvSpPr>
          <p:nvPr>
            <p:ph type="sldNum" sz="quarter" idx="12"/>
          </p:nvPr>
        </p:nvSpPr>
        <p:spPr/>
        <p:txBody>
          <a:bodyPr/>
          <a:lstStyle/>
          <a:p>
            <a:fld id="{760388FF-E9DB-4A22-9F20-666E727DC2C8}" type="slidenum">
              <a:rPr lang="cs-CZ" smtClean="0"/>
              <a:t>‹#›</a:t>
            </a:fld>
            <a:endParaRPr lang="cs-CZ"/>
          </a:p>
        </p:txBody>
      </p:sp>
    </p:spTree>
    <p:extLst>
      <p:ext uri="{BB962C8B-B14F-4D97-AF65-F5344CB8AC3E}">
        <p14:creationId xmlns:p14="http://schemas.microsoft.com/office/powerpoint/2010/main" val="4152287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0A744A-F0A1-4877-8051-59DC4795552B}"/>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296CE162-31A7-4DDB-8D1A-D9A0472C99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4E0B09E4-9737-43F4-A8E4-8FAF652FED6C}"/>
              </a:ext>
            </a:extLst>
          </p:cNvPr>
          <p:cNvSpPr>
            <a:spLocks noGrp="1"/>
          </p:cNvSpPr>
          <p:nvPr>
            <p:ph type="dt" sz="half" idx="10"/>
          </p:nvPr>
        </p:nvSpPr>
        <p:spPr/>
        <p:txBody>
          <a:bodyPr/>
          <a:lstStyle/>
          <a:p>
            <a:fld id="{44C71B94-1D85-4D9C-B577-833E9FF0D886}" type="datetimeFigureOut">
              <a:rPr lang="cs-CZ" smtClean="0"/>
              <a:t>11.11.2021</a:t>
            </a:fld>
            <a:endParaRPr lang="cs-CZ"/>
          </a:p>
        </p:txBody>
      </p:sp>
      <p:sp>
        <p:nvSpPr>
          <p:cNvPr id="5" name="Zástupný symbol pro zápatí 4">
            <a:extLst>
              <a:ext uri="{FF2B5EF4-FFF2-40B4-BE49-F238E27FC236}">
                <a16:creationId xmlns:a16="http://schemas.microsoft.com/office/drawing/2014/main" id="{9108E644-D30F-4657-9175-9DAD0E601C5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D488521-EB80-453E-A9BD-F3B674077081}"/>
              </a:ext>
            </a:extLst>
          </p:cNvPr>
          <p:cNvSpPr>
            <a:spLocks noGrp="1"/>
          </p:cNvSpPr>
          <p:nvPr>
            <p:ph type="sldNum" sz="quarter" idx="12"/>
          </p:nvPr>
        </p:nvSpPr>
        <p:spPr/>
        <p:txBody>
          <a:bodyPr/>
          <a:lstStyle/>
          <a:p>
            <a:fld id="{760388FF-E9DB-4A22-9F20-666E727DC2C8}" type="slidenum">
              <a:rPr lang="cs-CZ" smtClean="0"/>
              <a:t>‹#›</a:t>
            </a:fld>
            <a:endParaRPr lang="cs-CZ"/>
          </a:p>
        </p:txBody>
      </p:sp>
    </p:spTree>
    <p:extLst>
      <p:ext uri="{BB962C8B-B14F-4D97-AF65-F5344CB8AC3E}">
        <p14:creationId xmlns:p14="http://schemas.microsoft.com/office/powerpoint/2010/main" val="4070417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E854A1-77E0-4490-8834-E706BBF96BE4}"/>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9E0D32E6-DBE9-4BAB-9FA2-47B6E1511BCD}"/>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70DC3F77-D649-494C-9E0F-635EE623C378}"/>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11D0181-0879-4505-8D62-8FE0422419E7}"/>
              </a:ext>
            </a:extLst>
          </p:cNvPr>
          <p:cNvSpPr>
            <a:spLocks noGrp="1"/>
          </p:cNvSpPr>
          <p:nvPr>
            <p:ph type="dt" sz="half" idx="10"/>
          </p:nvPr>
        </p:nvSpPr>
        <p:spPr/>
        <p:txBody>
          <a:bodyPr/>
          <a:lstStyle/>
          <a:p>
            <a:fld id="{44C71B94-1D85-4D9C-B577-833E9FF0D886}" type="datetimeFigureOut">
              <a:rPr lang="cs-CZ" smtClean="0"/>
              <a:t>11.11.2021</a:t>
            </a:fld>
            <a:endParaRPr lang="cs-CZ"/>
          </a:p>
        </p:txBody>
      </p:sp>
      <p:sp>
        <p:nvSpPr>
          <p:cNvPr id="6" name="Zástupný symbol pro zápatí 5">
            <a:extLst>
              <a:ext uri="{FF2B5EF4-FFF2-40B4-BE49-F238E27FC236}">
                <a16:creationId xmlns:a16="http://schemas.microsoft.com/office/drawing/2014/main" id="{760F013F-DE7F-4BD1-ABC2-A9EB43AC5C8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D8C5347-CEAD-44E2-9DBA-8FD2BBD19D6D}"/>
              </a:ext>
            </a:extLst>
          </p:cNvPr>
          <p:cNvSpPr>
            <a:spLocks noGrp="1"/>
          </p:cNvSpPr>
          <p:nvPr>
            <p:ph type="sldNum" sz="quarter" idx="12"/>
          </p:nvPr>
        </p:nvSpPr>
        <p:spPr/>
        <p:txBody>
          <a:bodyPr/>
          <a:lstStyle/>
          <a:p>
            <a:fld id="{760388FF-E9DB-4A22-9F20-666E727DC2C8}" type="slidenum">
              <a:rPr lang="cs-CZ" smtClean="0"/>
              <a:t>‹#›</a:t>
            </a:fld>
            <a:endParaRPr lang="cs-CZ"/>
          </a:p>
        </p:txBody>
      </p:sp>
    </p:spTree>
    <p:extLst>
      <p:ext uri="{BB962C8B-B14F-4D97-AF65-F5344CB8AC3E}">
        <p14:creationId xmlns:p14="http://schemas.microsoft.com/office/powerpoint/2010/main" val="9591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741036-AE54-4DC1-B393-4580CFB9D0E8}"/>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DCFCFDD1-D2D5-4F8D-B769-7281860782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E62EDFA7-1940-4C42-AC47-F944BD3961B9}"/>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B1D1D58A-23F9-4A49-BCE4-ED07490A66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592A9764-4476-483C-A981-58266B6026AB}"/>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BD951FDA-F430-483E-9976-4263F7ACC99C}"/>
              </a:ext>
            </a:extLst>
          </p:cNvPr>
          <p:cNvSpPr>
            <a:spLocks noGrp="1"/>
          </p:cNvSpPr>
          <p:nvPr>
            <p:ph type="dt" sz="half" idx="10"/>
          </p:nvPr>
        </p:nvSpPr>
        <p:spPr/>
        <p:txBody>
          <a:bodyPr/>
          <a:lstStyle/>
          <a:p>
            <a:fld id="{44C71B94-1D85-4D9C-B577-833E9FF0D886}" type="datetimeFigureOut">
              <a:rPr lang="cs-CZ" smtClean="0"/>
              <a:t>11.11.2021</a:t>
            </a:fld>
            <a:endParaRPr lang="cs-CZ"/>
          </a:p>
        </p:txBody>
      </p:sp>
      <p:sp>
        <p:nvSpPr>
          <p:cNvPr id="8" name="Zástupný symbol pro zápatí 7">
            <a:extLst>
              <a:ext uri="{FF2B5EF4-FFF2-40B4-BE49-F238E27FC236}">
                <a16:creationId xmlns:a16="http://schemas.microsoft.com/office/drawing/2014/main" id="{D53D6EB0-BEC2-4D47-ABD1-764F6D86298D}"/>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793A8BEE-11DC-4537-8D0D-4CDAFE3D5E42}"/>
              </a:ext>
            </a:extLst>
          </p:cNvPr>
          <p:cNvSpPr>
            <a:spLocks noGrp="1"/>
          </p:cNvSpPr>
          <p:nvPr>
            <p:ph type="sldNum" sz="quarter" idx="12"/>
          </p:nvPr>
        </p:nvSpPr>
        <p:spPr/>
        <p:txBody>
          <a:bodyPr/>
          <a:lstStyle/>
          <a:p>
            <a:fld id="{760388FF-E9DB-4A22-9F20-666E727DC2C8}" type="slidenum">
              <a:rPr lang="cs-CZ" smtClean="0"/>
              <a:t>‹#›</a:t>
            </a:fld>
            <a:endParaRPr lang="cs-CZ"/>
          </a:p>
        </p:txBody>
      </p:sp>
    </p:spTree>
    <p:extLst>
      <p:ext uri="{BB962C8B-B14F-4D97-AF65-F5344CB8AC3E}">
        <p14:creationId xmlns:p14="http://schemas.microsoft.com/office/powerpoint/2010/main" val="606889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E7D8FA-C8AA-4061-855F-F9763A10F57E}"/>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7ADFB944-C126-4CDF-8777-A1A451734724}"/>
              </a:ext>
            </a:extLst>
          </p:cNvPr>
          <p:cNvSpPr>
            <a:spLocks noGrp="1"/>
          </p:cNvSpPr>
          <p:nvPr>
            <p:ph type="dt" sz="half" idx="10"/>
          </p:nvPr>
        </p:nvSpPr>
        <p:spPr/>
        <p:txBody>
          <a:bodyPr/>
          <a:lstStyle/>
          <a:p>
            <a:fld id="{44C71B94-1D85-4D9C-B577-833E9FF0D886}" type="datetimeFigureOut">
              <a:rPr lang="cs-CZ" smtClean="0"/>
              <a:t>11.11.2021</a:t>
            </a:fld>
            <a:endParaRPr lang="cs-CZ"/>
          </a:p>
        </p:txBody>
      </p:sp>
      <p:sp>
        <p:nvSpPr>
          <p:cNvPr id="4" name="Zástupný symbol pro zápatí 3">
            <a:extLst>
              <a:ext uri="{FF2B5EF4-FFF2-40B4-BE49-F238E27FC236}">
                <a16:creationId xmlns:a16="http://schemas.microsoft.com/office/drawing/2014/main" id="{1DFC7BBA-C12D-4DC6-9CED-863384DCA8E3}"/>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70BE0565-FFD2-45BA-A3C2-864BD840AAE5}"/>
              </a:ext>
            </a:extLst>
          </p:cNvPr>
          <p:cNvSpPr>
            <a:spLocks noGrp="1"/>
          </p:cNvSpPr>
          <p:nvPr>
            <p:ph type="sldNum" sz="quarter" idx="12"/>
          </p:nvPr>
        </p:nvSpPr>
        <p:spPr/>
        <p:txBody>
          <a:bodyPr/>
          <a:lstStyle/>
          <a:p>
            <a:fld id="{760388FF-E9DB-4A22-9F20-666E727DC2C8}" type="slidenum">
              <a:rPr lang="cs-CZ" smtClean="0"/>
              <a:t>‹#›</a:t>
            </a:fld>
            <a:endParaRPr lang="cs-CZ"/>
          </a:p>
        </p:txBody>
      </p:sp>
    </p:spTree>
    <p:extLst>
      <p:ext uri="{BB962C8B-B14F-4D97-AF65-F5344CB8AC3E}">
        <p14:creationId xmlns:p14="http://schemas.microsoft.com/office/powerpoint/2010/main" val="1138748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C993D65D-F8FB-477F-9C97-6004905DED21}"/>
              </a:ext>
            </a:extLst>
          </p:cNvPr>
          <p:cNvSpPr>
            <a:spLocks noGrp="1"/>
          </p:cNvSpPr>
          <p:nvPr>
            <p:ph type="dt" sz="half" idx="10"/>
          </p:nvPr>
        </p:nvSpPr>
        <p:spPr/>
        <p:txBody>
          <a:bodyPr/>
          <a:lstStyle/>
          <a:p>
            <a:fld id="{44C71B94-1D85-4D9C-B577-833E9FF0D886}" type="datetimeFigureOut">
              <a:rPr lang="cs-CZ" smtClean="0"/>
              <a:t>11.11.2021</a:t>
            </a:fld>
            <a:endParaRPr lang="cs-CZ"/>
          </a:p>
        </p:txBody>
      </p:sp>
      <p:sp>
        <p:nvSpPr>
          <p:cNvPr id="3" name="Zástupný symbol pro zápatí 2">
            <a:extLst>
              <a:ext uri="{FF2B5EF4-FFF2-40B4-BE49-F238E27FC236}">
                <a16:creationId xmlns:a16="http://schemas.microsoft.com/office/drawing/2014/main" id="{9BA5241E-77F9-4C0F-825E-698030F352C4}"/>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6436C250-BA7B-43A6-ACD5-3A048CD3BA31}"/>
              </a:ext>
            </a:extLst>
          </p:cNvPr>
          <p:cNvSpPr>
            <a:spLocks noGrp="1"/>
          </p:cNvSpPr>
          <p:nvPr>
            <p:ph type="sldNum" sz="quarter" idx="12"/>
          </p:nvPr>
        </p:nvSpPr>
        <p:spPr/>
        <p:txBody>
          <a:bodyPr/>
          <a:lstStyle/>
          <a:p>
            <a:fld id="{760388FF-E9DB-4A22-9F20-666E727DC2C8}" type="slidenum">
              <a:rPr lang="cs-CZ" smtClean="0"/>
              <a:t>‹#›</a:t>
            </a:fld>
            <a:endParaRPr lang="cs-CZ"/>
          </a:p>
        </p:txBody>
      </p:sp>
    </p:spTree>
    <p:extLst>
      <p:ext uri="{BB962C8B-B14F-4D97-AF65-F5344CB8AC3E}">
        <p14:creationId xmlns:p14="http://schemas.microsoft.com/office/powerpoint/2010/main" val="3034107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F25308-4A24-4B8C-8CAF-D041A4821AA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385BCA38-24C0-4DC2-8AA5-E2E7BC1596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E8692C35-B47B-415D-8171-0F24065D07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E3C1111-D2BA-4888-A6CB-2867F9635DDF}"/>
              </a:ext>
            </a:extLst>
          </p:cNvPr>
          <p:cNvSpPr>
            <a:spLocks noGrp="1"/>
          </p:cNvSpPr>
          <p:nvPr>
            <p:ph type="dt" sz="half" idx="10"/>
          </p:nvPr>
        </p:nvSpPr>
        <p:spPr/>
        <p:txBody>
          <a:bodyPr/>
          <a:lstStyle/>
          <a:p>
            <a:fld id="{44C71B94-1D85-4D9C-B577-833E9FF0D886}" type="datetimeFigureOut">
              <a:rPr lang="cs-CZ" smtClean="0"/>
              <a:t>11.11.2021</a:t>
            </a:fld>
            <a:endParaRPr lang="cs-CZ"/>
          </a:p>
        </p:txBody>
      </p:sp>
      <p:sp>
        <p:nvSpPr>
          <p:cNvPr id="6" name="Zástupný symbol pro zápatí 5">
            <a:extLst>
              <a:ext uri="{FF2B5EF4-FFF2-40B4-BE49-F238E27FC236}">
                <a16:creationId xmlns:a16="http://schemas.microsoft.com/office/drawing/2014/main" id="{54538733-0021-4167-9C01-15060C3E1BE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AAB12CB-DED5-44F4-852B-F34AEC447E63}"/>
              </a:ext>
            </a:extLst>
          </p:cNvPr>
          <p:cNvSpPr>
            <a:spLocks noGrp="1"/>
          </p:cNvSpPr>
          <p:nvPr>
            <p:ph type="sldNum" sz="quarter" idx="12"/>
          </p:nvPr>
        </p:nvSpPr>
        <p:spPr/>
        <p:txBody>
          <a:bodyPr/>
          <a:lstStyle/>
          <a:p>
            <a:fld id="{760388FF-E9DB-4A22-9F20-666E727DC2C8}" type="slidenum">
              <a:rPr lang="cs-CZ" smtClean="0"/>
              <a:t>‹#›</a:t>
            </a:fld>
            <a:endParaRPr lang="cs-CZ"/>
          </a:p>
        </p:txBody>
      </p:sp>
    </p:spTree>
    <p:extLst>
      <p:ext uri="{BB962C8B-B14F-4D97-AF65-F5344CB8AC3E}">
        <p14:creationId xmlns:p14="http://schemas.microsoft.com/office/powerpoint/2010/main" val="263519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8AE55F-8890-4F80-A934-EC56611CCFB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C5CF0E9-BA0F-43DB-8B44-4CAB1AA199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68CF7C7A-7808-4E75-8749-79900767FA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B3917B6-C27C-4815-A6CC-BB984AD58A14}"/>
              </a:ext>
            </a:extLst>
          </p:cNvPr>
          <p:cNvSpPr>
            <a:spLocks noGrp="1"/>
          </p:cNvSpPr>
          <p:nvPr>
            <p:ph type="dt" sz="half" idx="10"/>
          </p:nvPr>
        </p:nvSpPr>
        <p:spPr/>
        <p:txBody>
          <a:bodyPr/>
          <a:lstStyle/>
          <a:p>
            <a:fld id="{44C71B94-1D85-4D9C-B577-833E9FF0D886}" type="datetimeFigureOut">
              <a:rPr lang="cs-CZ" smtClean="0"/>
              <a:t>11.11.2021</a:t>
            </a:fld>
            <a:endParaRPr lang="cs-CZ"/>
          </a:p>
        </p:txBody>
      </p:sp>
      <p:sp>
        <p:nvSpPr>
          <p:cNvPr id="6" name="Zástupný symbol pro zápatí 5">
            <a:extLst>
              <a:ext uri="{FF2B5EF4-FFF2-40B4-BE49-F238E27FC236}">
                <a16:creationId xmlns:a16="http://schemas.microsoft.com/office/drawing/2014/main" id="{B42DDCE8-658E-4935-B07E-5DCF0FE6018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81DE990-B130-47A4-BEE8-3F2D0D3E8812}"/>
              </a:ext>
            </a:extLst>
          </p:cNvPr>
          <p:cNvSpPr>
            <a:spLocks noGrp="1"/>
          </p:cNvSpPr>
          <p:nvPr>
            <p:ph type="sldNum" sz="quarter" idx="12"/>
          </p:nvPr>
        </p:nvSpPr>
        <p:spPr/>
        <p:txBody>
          <a:bodyPr/>
          <a:lstStyle/>
          <a:p>
            <a:fld id="{760388FF-E9DB-4A22-9F20-666E727DC2C8}" type="slidenum">
              <a:rPr lang="cs-CZ" smtClean="0"/>
              <a:t>‹#›</a:t>
            </a:fld>
            <a:endParaRPr lang="cs-CZ"/>
          </a:p>
        </p:txBody>
      </p:sp>
    </p:spTree>
    <p:extLst>
      <p:ext uri="{BB962C8B-B14F-4D97-AF65-F5344CB8AC3E}">
        <p14:creationId xmlns:p14="http://schemas.microsoft.com/office/powerpoint/2010/main" val="1904900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62FBDCA8-E40F-4A5F-8E91-26F5442C47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1F96DBF6-48BB-4D90-B044-46DD31B274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FA6AE0A-DCFF-405E-BC81-6CA73D74D9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71B94-1D85-4D9C-B577-833E9FF0D886}" type="datetimeFigureOut">
              <a:rPr lang="cs-CZ" smtClean="0"/>
              <a:t>11.11.2021</a:t>
            </a:fld>
            <a:endParaRPr lang="cs-CZ"/>
          </a:p>
        </p:txBody>
      </p:sp>
      <p:sp>
        <p:nvSpPr>
          <p:cNvPr id="5" name="Zástupný symbol pro zápatí 4">
            <a:extLst>
              <a:ext uri="{FF2B5EF4-FFF2-40B4-BE49-F238E27FC236}">
                <a16:creationId xmlns:a16="http://schemas.microsoft.com/office/drawing/2014/main" id="{7A35BCD6-625F-46E2-92A2-BB443AFF71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23DE82C8-20FA-4C3F-9A91-6158E5E1AF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388FF-E9DB-4A22-9F20-666E727DC2C8}" type="slidenum">
              <a:rPr lang="cs-CZ" smtClean="0"/>
              <a:t>‹#›</a:t>
            </a:fld>
            <a:endParaRPr lang="cs-CZ"/>
          </a:p>
        </p:txBody>
      </p:sp>
    </p:spTree>
    <p:extLst>
      <p:ext uri="{BB962C8B-B14F-4D97-AF65-F5344CB8AC3E}">
        <p14:creationId xmlns:p14="http://schemas.microsoft.com/office/powerpoint/2010/main" val="2520553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martina.vrbova@volny.cz"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Kraj Vysočina | LinkedIn">
            <a:extLst>
              <a:ext uri="{FF2B5EF4-FFF2-40B4-BE49-F238E27FC236}">
                <a16:creationId xmlns:a16="http://schemas.microsoft.com/office/drawing/2014/main" id="{01BCD5D1-8DA4-4616-9FE8-04D4FC9E07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957" b="40000"/>
          <a:stretch/>
        </p:blipFill>
        <p:spPr bwMode="auto">
          <a:xfrm>
            <a:off x="0" y="3359425"/>
            <a:ext cx="12192000" cy="3498575"/>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D44062EA-2D58-4D5B-9B9C-765AFDE5FAB7}"/>
              </a:ext>
            </a:extLst>
          </p:cNvPr>
          <p:cNvSpPr>
            <a:spLocks noGrp="1"/>
          </p:cNvSpPr>
          <p:nvPr>
            <p:ph type="ctrTitle"/>
          </p:nvPr>
        </p:nvSpPr>
        <p:spPr>
          <a:xfrm>
            <a:off x="1597794" y="1588168"/>
            <a:ext cx="9144000" cy="1840832"/>
          </a:xfrm>
        </p:spPr>
        <p:txBody>
          <a:bodyPr>
            <a:normAutofit/>
          </a:bodyPr>
          <a:lstStyle/>
          <a:p>
            <a:r>
              <a:rPr lang="cs-CZ" sz="36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Ekonomické nástroje v OH obcí</a:t>
            </a:r>
            <a:br>
              <a:rPr lang="cs-CZ" sz="36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cs-CZ" sz="36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cs-CZ" sz="36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Náklady obcí na odpadové hospodářství</a:t>
            </a:r>
          </a:p>
        </p:txBody>
      </p:sp>
      <p:sp>
        <p:nvSpPr>
          <p:cNvPr id="3" name="Podnadpis 2">
            <a:extLst>
              <a:ext uri="{FF2B5EF4-FFF2-40B4-BE49-F238E27FC236}">
                <a16:creationId xmlns:a16="http://schemas.microsoft.com/office/drawing/2014/main" id="{C65ABF44-E556-45D2-8768-CFDDDB0A3D17}"/>
              </a:ext>
            </a:extLst>
          </p:cNvPr>
          <p:cNvSpPr>
            <a:spLocks noGrp="1"/>
          </p:cNvSpPr>
          <p:nvPr>
            <p:ph type="subTitle" idx="1"/>
          </p:nvPr>
        </p:nvSpPr>
        <p:spPr>
          <a:xfrm>
            <a:off x="1524000" y="5931568"/>
            <a:ext cx="9144000" cy="926432"/>
          </a:xfrm>
        </p:spPr>
        <p:txBody>
          <a:bodyPr>
            <a:normAutofit fontScale="92500"/>
          </a:bodyPr>
          <a:lstStyle/>
          <a:p>
            <a:r>
              <a:rPr lang="cs-CZ"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Seminář Ekonomické nástroje pro spolufinancování aktivit OH obcí  </a:t>
            </a:r>
          </a:p>
          <a:p>
            <a:r>
              <a:rPr lang="cs-CZ"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Jihlava, 12. 11. 2021</a:t>
            </a:r>
          </a:p>
        </p:txBody>
      </p:sp>
      <p:pic>
        <p:nvPicPr>
          <p:cNvPr id="4" name="Obrázek 3">
            <a:extLst>
              <a:ext uri="{FF2B5EF4-FFF2-40B4-BE49-F238E27FC236}">
                <a16:creationId xmlns:a16="http://schemas.microsoft.com/office/drawing/2014/main" id="{A0760B54-FBA9-4BED-890D-A142ED7ECB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907" y="0"/>
            <a:ext cx="3367293" cy="1282779"/>
          </a:xfrm>
          <a:prstGeom prst="rect">
            <a:avLst/>
          </a:prstGeom>
        </p:spPr>
      </p:pic>
    </p:spTree>
    <p:extLst>
      <p:ext uri="{BB962C8B-B14F-4D97-AF65-F5344CB8AC3E}">
        <p14:creationId xmlns:p14="http://schemas.microsoft.com/office/powerpoint/2010/main" val="2493886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399271"/>
            <a:ext cx="8229600" cy="562074"/>
          </a:xfrm>
        </p:spPr>
        <p:txBody>
          <a:bodyPr>
            <a:normAutofit/>
          </a:bodyPr>
          <a:lstStyle/>
          <a:p>
            <a:pPr algn="ctr"/>
            <a:r>
              <a:rPr lang="cs-CZ" sz="3200" dirty="0">
                <a:solidFill>
                  <a:srgbClr val="0070C0"/>
                </a:solidFill>
                <a:effectLst>
                  <a:outerShdw blurRad="38100" dist="38100" dir="2700000" algn="tl">
                    <a:srgbClr val="000000">
                      <a:alpha val="43137"/>
                    </a:srgbClr>
                  </a:outerShdw>
                </a:effectLst>
                <a:latin typeface="Arial" pitchFamily="34" charset="0"/>
                <a:cs typeface="Arial" pitchFamily="34" charset="0"/>
              </a:rPr>
              <a:t>Charakteristiky systému</a:t>
            </a:r>
          </a:p>
        </p:txBody>
      </p:sp>
      <p:sp>
        <p:nvSpPr>
          <p:cNvPr id="3" name="Zástupný symbol pro obsah 2"/>
          <p:cNvSpPr>
            <a:spLocks noGrp="1"/>
          </p:cNvSpPr>
          <p:nvPr>
            <p:ph idx="1"/>
          </p:nvPr>
        </p:nvSpPr>
        <p:spPr>
          <a:xfrm>
            <a:off x="476251" y="1052736"/>
            <a:ext cx="11210924" cy="5544616"/>
          </a:xfrm>
        </p:spPr>
        <p:txBody>
          <a:bodyPr vert="horz" lIns="91440" tIns="45720" rIns="91440" bIns="45720" rtlCol="0">
            <a:noAutofit/>
          </a:bodyPr>
          <a:lstStyle/>
          <a:p>
            <a:pPr marL="0" indent="0">
              <a:buNone/>
            </a:pPr>
            <a:r>
              <a:rPr lang="cs-CZ" sz="1800" dirty="0">
                <a:latin typeface="Arial" pitchFamily="34" charset="0"/>
                <a:cs typeface="Arial" pitchFamily="34" charset="0"/>
              </a:rPr>
              <a:t>Klíčovou roli pro zvýšení účasti obyvatel na třídění odpadů hraje </a:t>
            </a:r>
            <a:r>
              <a:rPr lang="cs-CZ" sz="1800" b="1" dirty="0">
                <a:solidFill>
                  <a:srgbClr val="C00000"/>
                </a:solidFill>
                <a:latin typeface="Arial" pitchFamily="34" charset="0"/>
                <a:cs typeface="Arial" pitchFamily="34" charset="0"/>
              </a:rPr>
              <a:t>dostupnost a pohodlnost systému pro obyvatele</a:t>
            </a:r>
            <a:r>
              <a:rPr lang="cs-CZ" sz="1800" dirty="0">
                <a:latin typeface="Arial" pitchFamily="34" charset="0"/>
                <a:cs typeface="Arial" pitchFamily="34" charset="0"/>
              </a:rPr>
              <a:t>, tj. jak je systém nastaven a zda nastavení respektuje potřeby obyvatel obce</a:t>
            </a:r>
          </a:p>
          <a:p>
            <a:r>
              <a:rPr lang="cs-CZ" sz="1600" dirty="0">
                <a:latin typeface="Arial" pitchFamily="34" charset="0"/>
                <a:cs typeface="Arial" pitchFamily="34" charset="0"/>
              </a:rPr>
              <a:t>Hustota sběrné sítě a docházková vzdálenost,</a:t>
            </a:r>
          </a:p>
          <a:p>
            <a:r>
              <a:rPr lang="cs-CZ" sz="1600" dirty="0">
                <a:latin typeface="Arial" pitchFamily="34" charset="0"/>
                <a:cs typeface="Arial" pitchFamily="34" charset="0"/>
              </a:rPr>
              <a:t>Nádoby nesmí být přeplněné v okamžiku rozhodování domácností</a:t>
            </a:r>
          </a:p>
          <a:p>
            <a:r>
              <a:rPr lang="cs-CZ" sz="1600" dirty="0">
                <a:latin typeface="Arial" pitchFamily="34" charset="0"/>
                <a:cs typeface="Arial" pitchFamily="34" charset="0"/>
              </a:rPr>
              <a:t>Frekvence svozu musí respektovat návyky domácností</a:t>
            </a:r>
          </a:p>
          <a:p>
            <a:r>
              <a:rPr lang="cs-CZ" sz="1600" dirty="0">
                <a:latin typeface="Arial" pitchFamily="34" charset="0"/>
                <a:cs typeface="Arial" pitchFamily="34" charset="0"/>
              </a:rPr>
              <a:t>Nádoby musí být umístěné v místech přirozeného pohybu obyvatel (jednoduše dostupné)</a:t>
            </a:r>
          </a:p>
          <a:p>
            <a:r>
              <a:rPr lang="cs-CZ" sz="1600" dirty="0">
                <a:latin typeface="Arial" pitchFamily="34" charset="0"/>
                <a:cs typeface="Arial" pitchFamily="34" charset="0"/>
              </a:rPr>
              <a:t>Oddělený sběr musí být bezpečnou činností</a:t>
            </a:r>
          </a:p>
          <a:p>
            <a:r>
              <a:rPr lang="cs-CZ" sz="1600" dirty="0">
                <a:latin typeface="Arial" pitchFamily="34" charset="0"/>
                <a:cs typeface="Arial" pitchFamily="34" charset="0"/>
              </a:rPr>
              <a:t>Využití nádob nesmí být spojené s dodatečnými náklady</a:t>
            </a:r>
          </a:p>
          <a:p>
            <a:r>
              <a:rPr lang="cs-CZ" sz="1600" dirty="0">
                <a:latin typeface="Arial" pitchFamily="34" charset="0"/>
                <a:cs typeface="Arial" pitchFamily="34" charset="0"/>
              </a:rPr>
              <a:t>Prostor k třídění v domácnosti + adekvátní informace</a:t>
            </a:r>
          </a:p>
          <a:p>
            <a:r>
              <a:rPr lang="cs-CZ" sz="1600" dirty="0">
                <a:latin typeface="Arial" pitchFamily="34" charset="0"/>
                <a:cs typeface="Arial" pitchFamily="34" charset="0"/>
              </a:rPr>
              <a:t>Použití odvozových způsobů sběru, ALE</a:t>
            </a:r>
          </a:p>
          <a:p>
            <a:pPr lvl="1"/>
            <a:r>
              <a:rPr lang="cs-CZ" sz="1200" dirty="0">
                <a:latin typeface="Arial" pitchFamily="34" charset="0"/>
                <a:cs typeface="Arial" pitchFamily="34" charset="0"/>
              </a:rPr>
              <a:t>S ohledem na dodatečné náklady</a:t>
            </a:r>
          </a:p>
          <a:p>
            <a:pPr lvl="1"/>
            <a:r>
              <a:rPr lang="cs-CZ" sz="1200" dirty="0">
                <a:latin typeface="Arial" pitchFamily="34" charset="0"/>
                <a:cs typeface="Arial" pitchFamily="34" charset="0"/>
              </a:rPr>
              <a:t>Pouze v určitých typech zástavby</a:t>
            </a:r>
          </a:p>
          <a:p>
            <a:r>
              <a:rPr lang="cs-CZ" sz="1600" dirty="0">
                <a:latin typeface="Arial" pitchFamily="34" charset="0"/>
                <a:cs typeface="Arial" pitchFamily="34" charset="0"/>
              </a:rPr>
              <a:t>Vizuální a technické vybavení nádob (čistota, barevnost, </a:t>
            </a:r>
            <a:r>
              <a:rPr lang="cs-CZ" sz="1600" dirty="0" err="1">
                <a:latin typeface="Arial" pitchFamily="34" charset="0"/>
                <a:cs typeface="Arial" pitchFamily="34" charset="0"/>
              </a:rPr>
              <a:t>vhazovací</a:t>
            </a:r>
            <a:r>
              <a:rPr lang="cs-CZ" sz="1600" dirty="0">
                <a:latin typeface="Arial" pitchFamily="34" charset="0"/>
                <a:cs typeface="Arial" pitchFamily="34" charset="0"/>
              </a:rPr>
              <a:t> otvory apod.)</a:t>
            </a:r>
          </a:p>
          <a:p>
            <a:r>
              <a:rPr lang="cs-CZ" sz="1600" dirty="0">
                <a:latin typeface="Arial" pitchFamily="34" charset="0"/>
                <a:cs typeface="Arial" pitchFamily="34" charset="0"/>
              </a:rPr>
              <a:t>Sběrné dvory</a:t>
            </a:r>
          </a:p>
          <a:p>
            <a:pPr lvl="1"/>
            <a:r>
              <a:rPr lang="cs-CZ" sz="1200" dirty="0">
                <a:latin typeface="Arial" pitchFamily="34" charset="0"/>
                <a:cs typeface="Arial" pitchFamily="34" charset="0"/>
              </a:rPr>
              <a:t>Jednoduchá dostupnost</a:t>
            </a:r>
          </a:p>
          <a:p>
            <a:pPr lvl="1"/>
            <a:r>
              <a:rPr lang="cs-CZ" sz="1200" dirty="0">
                <a:latin typeface="Arial" pitchFamily="34" charset="0"/>
                <a:cs typeface="Arial" pitchFamily="34" charset="0"/>
              </a:rPr>
              <a:t>Vybavení a přehlednost</a:t>
            </a:r>
          </a:p>
          <a:p>
            <a:pPr lvl="1"/>
            <a:r>
              <a:rPr lang="cs-CZ" sz="1200" dirty="0">
                <a:latin typeface="Arial" pitchFamily="34" charset="0"/>
                <a:cs typeface="Arial" pitchFamily="34" charset="0"/>
              </a:rPr>
              <a:t>Jednoduchá dostupnost</a:t>
            </a:r>
          </a:p>
          <a:p>
            <a:pPr lvl="1"/>
            <a:r>
              <a:rPr lang="cs-CZ" sz="1200" dirty="0">
                <a:latin typeface="Arial" pitchFamily="34" charset="0"/>
                <a:cs typeface="Arial" pitchFamily="34" charset="0"/>
              </a:rPr>
              <a:t>Vstřícnost pro občany (otevírací doba apod.)</a:t>
            </a:r>
          </a:p>
          <a:p>
            <a:pPr marL="0" indent="0">
              <a:buNone/>
            </a:pPr>
            <a:endParaRPr lang="cs-CZ" sz="1800" dirty="0">
              <a:latin typeface="Arial" pitchFamily="34" charset="0"/>
              <a:cs typeface="Arial" pitchFamily="34" charset="0"/>
            </a:endParaRPr>
          </a:p>
        </p:txBody>
      </p:sp>
      <p:pic>
        <p:nvPicPr>
          <p:cNvPr id="5" name="Obrázek 4">
            <a:extLst>
              <a:ext uri="{FF2B5EF4-FFF2-40B4-BE49-F238E27FC236}">
                <a16:creationId xmlns:a16="http://schemas.microsoft.com/office/drawing/2014/main" id="{2362545A-D256-4E63-BB57-4989D9D14D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27" y="0"/>
            <a:ext cx="1295461" cy="493509"/>
          </a:xfrm>
          <a:prstGeom prst="rect">
            <a:avLst/>
          </a:prstGeom>
        </p:spPr>
      </p:pic>
    </p:spTree>
    <p:extLst>
      <p:ext uri="{BB962C8B-B14F-4D97-AF65-F5344CB8AC3E}">
        <p14:creationId xmlns:p14="http://schemas.microsoft.com/office/powerpoint/2010/main" val="2488440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269868"/>
            <a:ext cx="8229600" cy="778098"/>
          </a:xfrm>
        </p:spPr>
        <p:txBody>
          <a:bodyPr>
            <a:normAutofit/>
          </a:bodyPr>
          <a:lstStyle/>
          <a:p>
            <a:pPr algn="ctr"/>
            <a:r>
              <a:rPr lang="cs-CZ" sz="2000" dirty="0">
                <a:solidFill>
                  <a:srgbClr val="0070C0"/>
                </a:solidFill>
                <a:effectLst>
                  <a:outerShdw blurRad="38100" dist="38100" dir="2700000" algn="tl">
                    <a:srgbClr val="000000">
                      <a:alpha val="43137"/>
                    </a:srgbClr>
                  </a:outerShdw>
                </a:effectLst>
                <a:latin typeface="Arial" pitchFamily="34" charset="0"/>
                <a:cs typeface="Arial" pitchFamily="34" charset="0"/>
              </a:rPr>
              <a:t>Faktory ovlivňující výkonnost systému OH </a:t>
            </a:r>
            <a:br>
              <a:rPr lang="cs-CZ" sz="2000" dirty="0">
                <a:solidFill>
                  <a:srgbClr val="0070C0"/>
                </a:solidFill>
                <a:effectLst>
                  <a:outerShdw blurRad="38100" dist="38100" dir="2700000" algn="tl">
                    <a:srgbClr val="000000">
                      <a:alpha val="43137"/>
                    </a:srgbClr>
                  </a:outerShdw>
                </a:effectLst>
                <a:latin typeface="Arial" pitchFamily="34" charset="0"/>
                <a:cs typeface="Arial" pitchFamily="34" charset="0"/>
              </a:rPr>
            </a:br>
            <a:r>
              <a:rPr lang="cs-CZ" sz="2000" dirty="0">
                <a:solidFill>
                  <a:srgbClr val="0070C0"/>
                </a:solidFill>
                <a:effectLst>
                  <a:outerShdw blurRad="38100" dist="38100" dir="2700000" algn="tl">
                    <a:srgbClr val="000000">
                      <a:alpha val="43137"/>
                    </a:srgbClr>
                  </a:outerShdw>
                </a:effectLst>
                <a:latin typeface="Arial" pitchFamily="34" charset="0"/>
                <a:cs typeface="Arial" pitchFamily="34" charset="0"/>
              </a:rPr>
              <a:t>(maximální třídění, nízká produkce SKO)</a:t>
            </a:r>
          </a:p>
        </p:txBody>
      </p:sp>
      <p:sp>
        <p:nvSpPr>
          <p:cNvPr id="3" name="Zástupný symbol pro obsah 2"/>
          <p:cNvSpPr>
            <a:spLocks noGrp="1"/>
          </p:cNvSpPr>
          <p:nvPr>
            <p:ph idx="1"/>
          </p:nvPr>
        </p:nvSpPr>
        <p:spPr>
          <a:xfrm>
            <a:off x="742950" y="1196753"/>
            <a:ext cx="11010900" cy="5289451"/>
          </a:xfrm>
        </p:spPr>
        <p:txBody>
          <a:bodyPr vert="horz" lIns="91440" tIns="45720" rIns="91440" bIns="45720" rtlCol="0">
            <a:noAutofit/>
          </a:bodyPr>
          <a:lstStyle/>
          <a:p>
            <a:pPr marL="0" indent="0">
              <a:buNone/>
            </a:pPr>
            <a:r>
              <a:rPr lang="cs-CZ" sz="1600" i="1" dirty="0">
                <a:latin typeface="Arial" pitchFamily="34" charset="0"/>
                <a:cs typeface="Arial" pitchFamily="34" charset="0"/>
              </a:rPr>
              <a:t>Studie IEEP, EKO-</a:t>
            </a:r>
            <a:r>
              <a:rPr lang="cs-CZ" sz="1600" i="1" dirty="0" err="1">
                <a:latin typeface="Arial" pitchFamily="34" charset="0"/>
                <a:cs typeface="Arial" pitchFamily="34" charset="0"/>
              </a:rPr>
              <a:t>KOM,a.s</a:t>
            </a:r>
            <a:r>
              <a:rPr lang="cs-CZ" sz="1600" i="1" dirty="0">
                <a:latin typeface="Arial" pitchFamily="34" charset="0"/>
                <a:cs typeface="Arial" pitchFamily="34" charset="0"/>
              </a:rPr>
              <a:t>. (2018)</a:t>
            </a:r>
            <a:endParaRPr lang="cs-CZ" sz="2000" u="sng" dirty="0">
              <a:solidFill>
                <a:srgbClr val="0070C0"/>
              </a:solidFill>
              <a:latin typeface="Arial" pitchFamily="34" charset="0"/>
              <a:cs typeface="Arial" pitchFamily="34" charset="0"/>
            </a:endParaRPr>
          </a:p>
          <a:p>
            <a:pPr marL="0" indent="0">
              <a:buNone/>
            </a:pPr>
            <a:r>
              <a:rPr lang="cs-CZ" sz="2000" u="sng" dirty="0">
                <a:solidFill>
                  <a:srgbClr val="0070C0"/>
                </a:solidFill>
                <a:latin typeface="Arial" pitchFamily="34" charset="0"/>
                <a:cs typeface="Arial" pitchFamily="34" charset="0"/>
              </a:rPr>
              <a:t>Výsledky pro výkon tříděného sběru (tzn. zvýšení výtěžnost třídění KO)</a:t>
            </a:r>
          </a:p>
          <a:p>
            <a:pPr marL="0" indent="0">
              <a:buNone/>
            </a:pPr>
            <a:r>
              <a:rPr lang="cs-CZ" sz="1800" dirty="0">
                <a:latin typeface="Arial" pitchFamily="34" charset="0"/>
                <a:cs typeface="Arial" pitchFamily="34" charset="0"/>
              </a:rPr>
              <a:t>Faktory podle významnosti:</a:t>
            </a:r>
          </a:p>
          <a:p>
            <a:pPr marL="800100" lvl="1" indent="-342900">
              <a:buFont typeface="+mj-lt"/>
              <a:buAutoNum type="arabicPeriod"/>
            </a:pPr>
            <a:r>
              <a:rPr lang="cs-CZ" sz="1800" b="1" dirty="0">
                <a:solidFill>
                  <a:srgbClr val="C00000"/>
                </a:solidFill>
                <a:latin typeface="Arial" pitchFamily="34" charset="0"/>
                <a:cs typeface="Arial" pitchFamily="34" charset="0"/>
              </a:rPr>
              <a:t>Hustota sběrné sítě (dostupnost sběrné sítě), </a:t>
            </a:r>
          </a:p>
          <a:p>
            <a:pPr marL="800100" lvl="1" indent="-342900">
              <a:buFont typeface="+mj-lt"/>
              <a:buAutoNum type="arabicPeriod"/>
            </a:pPr>
            <a:r>
              <a:rPr lang="cs-CZ" sz="1600" dirty="0">
                <a:solidFill>
                  <a:schemeClr val="accent2">
                    <a:lumMod val="75000"/>
                  </a:schemeClr>
                </a:solidFill>
                <a:latin typeface="Arial" pitchFamily="34" charset="0"/>
                <a:cs typeface="Arial" pitchFamily="34" charset="0"/>
              </a:rPr>
              <a:t>Dostupnost  sběrného dvora, </a:t>
            </a:r>
          </a:p>
          <a:p>
            <a:pPr marL="800100" lvl="1" indent="-342900">
              <a:buFont typeface="+mj-lt"/>
              <a:buAutoNum type="arabicPeriod"/>
            </a:pPr>
            <a:r>
              <a:rPr lang="cs-CZ" sz="1600" dirty="0">
                <a:solidFill>
                  <a:schemeClr val="accent6">
                    <a:lumMod val="75000"/>
                  </a:schemeClr>
                </a:solidFill>
                <a:latin typeface="Arial" pitchFamily="34" charset="0"/>
                <a:cs typeface="Arial" pitchFamily="34" charset="0"/>
              </a:rPr>
              <a:t>Zavedení odděleného sběru bioodpadu</a:t>
            </a:r>
          </a:p>
          <a:p>
            <a:pPr marL="800100" lvl="1" indent="-342900">
              <a:buFont typeface="+mj-lt"/>
              <a:buAutoNum type="arabicPeriod"/>
            </a:pPr>
            <a:r>
              <a:rPr lang="cs-CZ" sz="1600" dirty="0">
                <a:latin typeface="Arial" pitchFamily="34" charset="0"/>
                <a:cs typeface="Arial" pitchFamily="34" charset="0"/>
              </a:rPr>
              <a:t>typ platby za komunální odpad</a:t>
            </a:r>
          </a:p>
          <a:p>
            <a:pPr marL="800100" lvl="1" indent="-342900">
              <a:buFont typeface="+mj-lt"/>
              <a:buAutoNum type="arabicPeriod"/>
            </a:pPr>
            <a:r>
              <a:rPr lang="cs-CZ" sz="1600" dirty="0">
                <a:latin typeface="Arial" pitchFamily="34" charset="0"/>
                <a:cs typeface="Arial" pitchFamily="34" charset="0"/>
              </a:rPr>
              <a:t>nejméně významný se ukázal pytlový sběr a vybavení domácností kompostéry</a:t>
            </a:r>
          </a:p>
          <a:p>
            <a:pPr marL="0" indent="0">
              <a:buNone/>
            </a:pPr>
            <a:endParaRPr lang="cs-CZ" sz="1600" dirty="0">
              <a:latin typeface="Arial" pitchFamily="34" charset="0"/>
              <a:cs typeface="Arial" pitchFamily="34" charset="0"/>
            </a:endParaRPr>
          </a:p>
          <a:p>
            <a:pPr marL="0" indent="0">
              <a:buNone/>
            </a:pPr>
            <a:r>
              <a:rPr lang="cs-CZ" sz="2000" u="sng" dirty="0">
                <a:solidFill>
                  <a:srgbClr val="0070C0"/>
                </a:solidFill>
                <a:latin typeface="Arial" pitchFamily="34" charset="0"/>
                <a:cs typeface="Arial" pitchFamily="34" charset="0"/>
              </a:rPr>
              <a:t>Výsledky pro produkci směsného KO (tzn. snížení produkce SKO) </a:t>
            </a:r>
          </a:p>
          <a:p>
            <a:pPr marL="0" indent="0">
              <a:buNone/>
            </a:pPr>
            <a:r>
              <a:rPr lang="cs-CZ" sz="1800" dirty="0">
                <a:latin typeface="Arial" pitchFamily="34" charset="0"/>
                <a:cs typeface="Arial" pitchFamily="34" charset="0"/>
              </a:rPr>
              <a:t>Faktory podle významnosti</a:t>
            </a:r>
          </a:p>
          <a:p>
            <a:pPr marL="800100" lvl="1" indent="-342900">
              <a:buFont typeface="+mj-lt"/>
              <a:buAutoNum type="arabicPeriod"/>
            </a:pPr>
            <a:r>
              <a:rPr lang="cs-CZ" sz="1800" b="1" dirty="0">
                <a:solidFill>
                  <a:srgbClr val="C00000"/>
                </a:solidFill>
                <a:latin typeface="Arial" pitchFamily="34" charset="0"/>
                <a:cs typeface="Arial" pitchFamily="34" charset="0"/>
              </a:rPr>
              <a:t>Typ platby za komunální odpad,</a:t>
            </a:r>
          </a:p>
          <a:p>
            <a:pPr marL="800100" lvl="1" indent="-342900">
              <a:buFont typeface="+mj-lt"/>
              <a:buAutoNum type="arabicPeriod"/>
            </a:pPr>
            <a:r>
              <a:rPr lang="cs-CZ" sz="1600" dirty="0">
                <a:solidFill>
                  <a:schemeClr val="accent2">
                    <a:lumMod val="75000"/>
                  </a:schemeClr>
                </a:solidFill>
                <a:latin typeface="Arial" pitchFamily="34" charset="0"/>
                <a:cs typeface="Arial" pitchFamily="34" charset="0"/>
              </a:rPr>
              <a:t>Dostupnost sběrného dvora</a:t>
            </a:r>
          </a:p>
          <a:p>
            <a:pPr marL="800100" lvl="1" indent="-342900">
              <a:buFont typeface="+mj-lt"/>
              <a:buAutoNum type="arabicPeriod"/>
            </a:pPr>
            <a:r>
              <a:rPr lang="cs-CZ" sz="1600" dirty="0">
                <a:solidFill>
                  <a:schemeClr val="accent6">
                    <a:lumMod val="75000"/>
                  </a:schemeClr>
                </a:solidFill>
                <a:latin typeface="Arial" pitchFamily="34" charset="0"/>
                <a:cs typeface="Arial" pitchFamily="34" charset="0"/>
              </a:rPr>
              <a:t>Hustota sběrné sítě</a:t>
            </a:r>
          </a:p>
          <a:p>
            <a:pPr marL="800100" lvl="1" indent="-342900">
              <a:buFont typeface="+mj-lt"/>
              <a:buAutoNum type="arabicPeriod"/>
            </a:pPr>
            <a:r>
              <a:rPr lang="cs-CZ" sz="1600" dirty="0">
                <a:latin typeface="Arial" pitchFamily="34" charset="0"/>
                <a:cs typeface="Arial" pitchFamily="34" charset="0"/>
              </a:rPr>
              <a:t>Nejméně významný je oddělený sběr bioodpadu, pytlový sběr a vybavení domácností kompostéry</a:t>
            </a:r>
          </a:p>
          <a:p>
            <a:pPr marL="0" indent="0">
              <a:buNone/>
            </a:pPr>
            <a:endParaRPr lang="cs-CZ" sz="1600" dirty="0">
              <a:latin typeface="Arial" pitchFamily="34" charset="0"/>
              <a:cs typeface="Arial" pitchFamily="34" charset="0"/>
            </a:endParaRPr>
          </a:p>
        </p:txBody>
      </p:sp>
      <p:pic>
        <p:nvPicPr>
          <p:cNvPr id="5" name="Obrázek 4">
            <a:extLst>
              <a:ext uri="{FF2B5EF4-FFF2-40B4-BE49-F238E27FC236}">
                <a16:creationId xmlns:a16="http://schemas.microsoft.com/office/drawing/2014/main" id="{3E588DC2-E278-4C7E-8FF6-44C513A010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27" y="0"/>
            <a:ext cx="1295461" cy="493509"/>
          </a:xfrm>
          <a:prstGeom prst="rect">
            <a:avLst/>
          </a:prstGeom>
        </p:spPr>
      </p:pic>
    </p:spTree>
    <p:extLst>
      <p:ext uri="{BB962C8B-B14F-4D97-AF65-F5344CB8AC3E}">
        <p14:creationId xmlns:p14="http://schemas.microsoft.com/office/powerpoint/2010/main" val="3647569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274638"/>
            <a:ext cx="8229600" cy="562074"/>
          </a:xfrm>
        </p:spPr>
        <p:txBody>
          <a:bodyPr>
            <a:normAutofit/>
          </a:bodyPr>
          <a:lstStyle/>
          <a:p>
            <a:pPr algn="ctr"/>
            <a:r>
              <a:rPr lang="cs-CZ" sz="3200" dirty="0">
                <a:solidFill>
                  <a:srgbClr val="0070C0"/>
                </a:solidFill>
                <a:effectLst>
                  <a:outerShdw blurRad="38100" dist="38100" dir="2700000" algn="tl">
                    <a:srgbClr val="000000">
                      <a:alpha val="43137"/>
                    </a:srgbClr>
                  </a:outerShdw>
                </a:effectLst>
                <a:latin typeface="+mn-lt"/>
              </a:rPr>
              <a:t>Výkonové platby v obcích</a:t>
            </a:r>
          </a:p>
        </p:txBody>
      </p:sp>
      <p:sp>
        <p:nvSpPr>
          <p:cNvPr id="3" name="Zástupný symbol pro obsah 2"/>
          <p:cNvSpPr>
            <a:spLocks noGrp="1"/>
          </p:cNvSpPr>
          <p:nvPr>
            <p:ph idx="1"/>
          </p:nvPr>
        </p:nvSpPr>
        <p:spPr>
          <a:xfrm>
            <a:off x="638175" y="908720"/>
            <a:ext cx="10458450" cy="4248472"/>
          </a:xfrm>
        </p:spPr>
        <p:txBody>
          <a:bodyPr vert="horz" lIns="91440" tIns="45720" rIns="91440" bIns="45720" rtlCol="0">
            <a:noAutofit/>
          </a:bodyPr>
          <a:lstStyle/>
          <a:p>
            <a:pPr marL="0" indent="0">
              <a:buNone/>
            </a:pPr>
            <a:endParaRPr lang="cs-CZ" sz="1600" dirty="0">
              <a:latin typeface="Arial" pitchFamily="34" charset="0"/>
              <a:cs typeface="Arial" pitchFamily="34" charset="0"/>
            </a:endParaRPr>
          </a:p>
          <a:p>
            <a:pPr marL="0" indent="0">
              <a:buNone/>
            </a:pPr>
            <a:r>
              <a:rPr lang="cs-CZ" sz="1600" i="1" dirty="0">
                <a:solidFill>
                  <a:srgbClr val="0070C0"/>
                </a:solidFill>
                <a:latin typeface="Arial" pitchFamily="34" charset="0"/>
                <a:cs typeface="Arial" pitchFamily="34" charset="0"/>
              </a:rPr>
              <a:t>Průzkum Institutu evaluací a sociálních analýz  (2017)</a:t>
            </a:r>
          </a:p>
          <a:p>
            <a:r>
              <a:rPr lang="cs-CZ" sz="1600" dirty="0">
                <a:solidFill>
                  <a:srgbClr val="C00000"/>
                </a:solidFill>
                <a:latin typeface="Arial" pitchFamily="34" charset="0"/>
                <a:cs typeface="Arial" pitchFamily="34" charset="0"/>
              </a:rPr>
              <a:t>obyvatelé bytových jednotek </a:t>
            </a:r>
            <a:r>
              <a:rPr lang="cs-CZ" sz="1600" dirty="0">
                <a:latin typeface="Arial" pitchFamily="34" charset="0"/>
                <a:cs typeface="Arial" pitchFamily="34" charset="0"/>
              </a:rPr>
              <a:t>upřednostňují spíše </a:t>
            </a:r>
            <a:r>
              <a:rPr lang="cs-CZ" sz="1600" dirty="0">
                <a:solidFill>
                  <a:srgbClr val="C00000"/>
                </a:solidFill>
                <a:latin typeface="Arial" pitchFamily="34" charset="0"/>
                <a:cs typeface="Arial" pitchFamily="34" charset="0"/>
              </a:rPr>
              <a:t>kapitační </a:t>
            </a:r>
          </a:p>
          <a:p>
            <a:pPr marL="0" indent="0">
              <a:buNone/>
            </a:pPr>
            <a:r>
              <a:rPr lang="cs-CZ" sz="1600" dirty="0">
                <a:solidFill>
                  <a:srgbClr val="C00000"/>
                </a:solidFill>
                <a:latin typeface="Arial" pitchFamily="34" charset="0"/>
                <a:cs typeface="Arial" pitchFamily="34" charset="0"/>
              </a:rPr>
              <a:t>      a paušální platby</a:t>
            </a:r>
            <a:r>
              <a:rPr lang="cs-CZ" sz="1600" dirty="0">
                <a:latin typeface="Arial" pitchFamily="34" charset="0"/>
                <a:cs typeface="Arial" pitchFamily="34" charset="0"/>
              </a:rPr>
              <a:t>, zatímco lidé žijící </a:t>
            </a:r>
            <a:r>
              <a:rPr lang="cs-CZ" sz="1600" dirty="0">
                <a:solidFill>
                  <a:srgbClr val="C00000"/>
                </a:solidFill>
                <a:latin typeface="Arial" pitchFamily="34" charset="0"/>
                <a:cs typeface="Arial" pitchFamily="34" charset="0"/>
              </a:rPr>
              <a:t>v rodinných domech </a:t>
            </a:r>
            <a:r>
              <a:rPr lang="cs-CZ" sz="1600" dirty="0">
                <a:latin typeface="Arial" pitchFamily="34" charset="0"/>
                <a:cs typeface="Arial" pitchFamily="34" charset="0"/>
              </a:rPr>
              <a:t>ve větší míře preferují </a:t>
            </a:r>
            <a:r>
              <a:rPr lang="cs-CZ" sz="1600" dirty="0">
                <a:solidFill>
                  <a:srgbClr val="C00000"/>
                </a:solidFill>
                <a:latin typeface="Arial" pitchFamily="34" charset="0"/>
                <a:cs typeface="Arial" pitchFamily="34" charset="0"/>
              </a:rPr>
              <a:t>výkonově      </a:t>
            </a:r>
          </a:p>
          <a:p>
            <a:pPr marL="0" indent="0">
              <a:buNone/>
            </a:pPr>
            <a:r>
              <a:rPr lang="cs-CZ" sz="1600" dirty="0">
                <a:solidFill>
                  <a:srgbClr val="C00000"/>
                </a:solidFill>
                <a:latin typeface="Arial" pitchFamily="34" charset="0"/>
                <a:cs typeface="Arial" pitchFamily="34" charset="0"/>
              </a:rPr>
              <a:t>      nastavený systém</a:t>
            </a:r>
            <a:r>
              <a:rPr lang="cs-CZ" sz="1600" dirty="0">
                <a:latin typeface="Arial" pitchFamily="34" charset="0"/>
                <a:cs typeface="Arial" pitchFamily="34" charset="0"/>
              </a:rPr>
              <a:t>.</a:t>
            </a:r>
          </a:p>
          <a:p>
            <a:r>
              <a:rPr lang="cs-CZ" sz="1600" dirty="0">
                <a:solidFill>
                  <a:srgbClr val="C00000"/>
                </a:solidFill>
                <a:latin typeface="Arial" pitchFamily="34" charset="0"/>
                <a:cs typeface="Arial" pitchFamily="34" charset="0"/>
              </a:rPr>
              <a:t>obyvatelé menších obcí </a:t>
            </a:r>
            <a:r>
              <a:rPr lang="cs-CZ" sz="1600" dirty="0">
                <a:latin typeface="Arial" pitchFamily="34" charset="0"/>
                <a:cs typeface="Arial" pitchFamily="34" charset="0"/>
              </a:rPr>
              <a:t>inklinují k </a:t>
            </a:r>
            <a:r>
              <a:rPr lang="cs-CZ" sz="1600" dirty="0">
                <a:solidFill>
                  <a:srgbClr val="C00000"/>
                </a:solidFill>
                <a:latin typeface="Arial" pitchFamily="34" charset="0"/>
                <a:cs typeface="Arial" pitchFamily="34" charset="0"/>
              </a:rPr>
              <a:t>výkonovému způsobu</a:t>
            </a:r>
            <a:r>
              <a:rPr lang="cs-CZ" sz="1600" dirty="0">
                <a:latin typeface="Arial" pitchFamily="34" charset="0"/>
                <a:cs typeface="Arial" pitchFamily="34" charset="0"/>
              </a:rPr>
              <a:t>, </a:t>
            </a:r>
          </a:p>
          <a:p>
            <a:pPr marL="0" indent="0">
              <a:buNone/>
            </a:pPr>
            <a:r>
              <a:rPr lang="cs-CZ" sz="1600" dirty="0">
                <a:latin typeface="Arial" pitchFamily="34" charset="0"/>
                <a:cs typeface="Arial" pitchFamily="34" charset="0"/>
              </a:rPr>
              <a:t>       zatímco </a:t>
            </a:r>
            <a:r>
              <a:rPr lang="cs-CZ" sz="1600" dirty="0">
                <a:solidFill>
                  <a:srgbClr val="C00000"/>
                </a:solidFill>
                <a:latin typeface="Arial" pitchFamily="34" charset="0"/>
                <a:cs typeface="Arial" pitchFamily="34" charset="0"/>
              </a:rPr>
              <a:t>obyvatelé větších obcí </a:t>
            </a:r>
            <a:r>
              <a:rPr lang="cs-CZ" sz="1600" dirty="0">
                <a:latin typeface="Arial" pitchFamily="34" charset="0"/>
                <a:cs typeface="Arial" pitchFamily="34" charset="0"/>
              </a:rPr>
              <a:t>dávají naopak </a:t>
            </a:r>
          </a:p>
          <a:p>
            <a:pPr marL="0" indent="0">
              <a:buNone/>
            </a:pPr>
            <a:r>
              <a:rPr lang="cs-CZ" sz="1600" dirty="0">
                <a:latin typeface="Arial" pitchFamily="34" charset="0"/>
                <a:cs typeface="Arial" pitchFamily="34" charset="0"/>
              </a:rPr>
              <a:t>       přednost </a:t>
            </a:r>
            <a:r>
              <a:rPr lang="cs-CZ" sz="1600" dirty="0">
                <a:solidFill>
                  <a:srgbClr val="C00000"/>
                </a:solidFill>
                <a:latin typeface="Arial" pitchFamily="34" charset="0"/>
                <a:cs typeface="Arial" pitchFamily="34" charset="0"/>
              </a:rPr>
              <a:t>kapitačním či paušálním platbám</a:t>
            </a:r>
          </a:p>
          <a:p>
            <a:r>
              <a:rPr lang="cs-CZ" sz="1600" dirty="0">
                <a:latin typeface="Arial" pitchFamily="34" charset="0"/>
                <a:cs typeface="Arial" pitchFamily="34" charset="0"/>
              </a:rPr>
              <a:t>88 % dotazovaných souhlasí s tím, </a:t>
            </a:r>
          </a:p>
          <a:p>
            <a:pPr marL="0" indent="0">
              <a:buNone/>
            </a:pPr>
            <a:r>
              <a:rPr lang="cs-CZ" sz="1600" dirty="0">
                <a:latin typeface="Arial" pitchFamily="34" charset="0"/>
                <a:cs typeface="Arial" pitchFamily="34" charset="0"/>
              </a:rPr>
              <a:t>      aby byl systém OH dotován z rozpočtu obce. </a:t>
            </a:r>
          </a:p>
          <a:p>
            <a:pPr marL="0" indent="0">
              <a:buNone/>
            </a:pPr>
            <a:endParaRPr lang="cs-CZ" sz="1600" dirty="0">
              <a:latin typeface="Arial" pitchFamily="34" charset="0"/>
              <a:cs typeface="Arial" pitchFamily="34" charset="0"/>
            </a:endParaRPr>
          </a:p>
        </p:txBody>
      </p:sp>
      <p:pic>
        <p:nvPicPr>
          <p:cNvPr id="4" name="Obrázek 3"/>
          <p:cNvPicPr/>
          <p:nvPr/>
        </p:nvPicPr>
        <p:blipFill>
          <a:blip r:embed="rId2">
            <a:extLst>
              <a:ext uri="{28A0092B-C50C-407E-A947-70E740481C1C}">
                <a14:useLocalDpi xmlns:a14="http://schemas.microsoft.com/office/drawing/2010/main" val="0"/>
              </a:ext>
            </a:extLst>
          </a:blip>
          <a:srcRect/>
          <a:stretch>
            <a:fillRect/>
          </a:stretch>
        </p:blipFill>
        <p:spPr bwMode="auto">
          <a:xfrm>
            <a:off x="6169520" y="3184774"/>
            <a:ext cx="4555629" cy="2988437"/>
          </a:xfrm>
          <a:prstGeom prst="rect">
            <a:avLst/>
          </a:prstGeom>
          <a:noFill/>
        </p:spPr>
      </p:pic>
      <p:pic>
        <p:nvPicPr>
          <p:cNvPr id="6" name="Obrázek 5">
            <a:extLst>
              <a:ext uri="{FF2B5EF4-FFF2-40B4-BE49-F238E27FC236}">
                <a16:creationId xmlns:a16="http://schemas.microsoft.com/office/drawing/2014/main" id="{E0D2B043-C2EF-40C8-9A04-C2244722C9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 y="0"/>
            <a:ext cx="1295461" cy="493509"/>
          </a:xfrm>
          <a:prstGeom prst="rect">
            <a:avLst/>
          </a:prstGeom>
        </p:spPr>
      </p:pic>
    </p:spTree>
    <p:extLst>
      <p:ext uri="{BB962C8B-B14F-4D97-AF65-F5344CB8AC3E}">
        <p14:creationId xmlns:p14="http://schemas.microsoft.com/office/powerpoint/2010/main" val="3700530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E023BA-C1A7-4045-AA70-2160B42C632F}"/>
              </a:ext>
            </a:extLst>
          </p:cNvPr>
          <p:cNvSpPr>
            <a:spLocks noGrp="1"/>
          </p:cNvSpPr>
          <p:nvPr>
            <p:ph type="title"/>
          </p:nvPr>
        </p:nvSpPr>
        <p:spPr>
          <a:xfrm>
            <a:off x="770823" y="220746"/>
            <a:ext cx="10515600" cy="710331"/>
          </a:xfrm>
        </p:spPr>
        <p:txBody>
          <a:bodyPr>
            <a:normAutofit/>
          </a:bodyPr>
          <a:lstStyle/>
          <a:p>
            <a:pPr algn="ctr"/>
            <a:r>
              <a:rPr lang="cs-CZ" sz="24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Příjmy v OH obcí (r. 2020) v Kč/ob.</a:t>
            </a:r>
            <a:br>
              <a:rPr lang="cs-CZ" sz="24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cs-CZ" sz="1400" dirty="0">
              <a:solidFill>
                <a:srgbClr val="0070C0"/>
              </a:solidFill>
              <a:latin typeface="Arial" panose="020B0604020202020204" pitchFamily="34" charset="0"/>
              <a:cs typeface="Arial" panose="020B0604020202020204" pitchFamily="34" charset="0"/>
            </a:endParaRPr>
          </a:p>
        </p:txBody>
      </p:sp>
      <p:graphicFrame>
        <p:nvGraphicFramePr>
          <p:cNvPr id="4" name="Zástupný obsah 3">
            <a:extLst>
              <a:ext uri="{FF2B5EF4-FFF2-40B4-BE49-F238E27FC236}">
                <a16:creationId xmlns:a16="http://schemas.microsoft.com/office/drawing/2014/main" id="{01A51223-D7BD-4E9C-8957-59ACDA56C4E1}"/>
              </a:ext>
            </a:extLst>
          </p:cNvPr>
          <p:cNvGraphicFramePr>
            <a:graphicFrameLocks noGrp="1"/>
          </p:cNvGraphicFramePr>
          <p:nvPr>
            <p:ph idx="1"/>
            <p:extLst>
              <p:ext uri="{D42A27DB-BD31-4B8C-83A1-F6EECF244321}">
                <p14:modId xmlns:p14="http://schemas.microsoft.com/office/powerpoint/2010/main" val="3418977816"/>
              </p:ext>
            </p:extLst>
          </p:nvPr>
        </p:nvGraphicFramePr>
        <p:xfrm>
          <a:off x="148257" y="1148736"/>
          <a:ext cx="6810809" cy="5292258"/>
        </p:xfrm>
        <a:graphic>
          <a:graphicData uri="http://schemas.openxmlformats.org/drawingml/2006/table">
            <a:tbl>
              <a:tblPr>
                <a:tableStyleId>{616DA210-FB5B-4158-B5E0-FEB733F419BA}</a:tableStyleId>
              </a:tblPr>
              <a:tblGrid>
                <a:gridCol w="2286935">
                  <a:extLst>
                    <a:ext uri="{9D8B030D-6E8A-4147-A177-3AD203B41FA5}">
                      <a16:colId xmlns:a16="http://schemas.microsoft.com/office/drawing/2014/main" val="3028149520"/>
                    </a:ext>
                  </a:extLst>
                </a:gridCol>
                <a:gridCol w="798897">
                  <a:extLst>
                    <a:ext uri="{9D8B030D-6E8A-4147-A177-3AD203B41FA5}">
                      <a16:colId xmlns:a16="http://schemas.microsoft.com/office/drawing/2014/main" val="538624348"/>
                    </a:ext>
                  </a:extLst>
                </a:gridCol>
                <a:gridCol w="760395">
                  <a:extLst>
                    <a:ext uri="{9D8B030D-6E8A-4147-A177-3AD203B41FA5}">
                      <a16:colId xmlns:a16="http://schemas.microsoft.com/office/drawing/2014/main" val="2267340453"/>
                    </a:ext>
                  </a:extLst>
                </a:gridCol>
                <a:gridCol w="924026">
                  <a:extLst>
                    <a:ext uri="{9D8B030D-6E8A-4147-A177-3AD203B41FA5}">
                      <a16:colId xmlns:a16="http://schemas.microsoft.com/office/drawing/2014/main" val="4111857231"/>
                    </a:ext>
                  </a:extLst>
                </a:gridCol>
                <a:gridCol w="972151">
                  <a:extLst>
                    <a:ext uri="{9D8B030D-6E8A-4147-A177-3AD203B41FA5}">
                      <a16:colId xmlns:a16="http://schemas.microsoft.com/office/drawing/2014/main" val="3282446618"/>
                    </a:ext>
                  </a:extLst>
                </a:gridCol>
                <a:gridCol w="1068405">
                  <a:extLst>
                    <a:ext uri="{9D8B030D-6E8A-4147-A177-3AD203B41FA5}">
                      <a16:colId xmlns:a16="http://schemas.microsoft.com/office/drawing/2014/main" val="354596075"/>
                    </a:ext>
                  </a:extLst>
                </a:gridCol>
              </a:tblGrid>
              <a:tr h="722594">
                <a:tc>
                  <a:txBody>
                    <a:bodyPr/>
                    <a:lstStyle/>
                    <a:p>
                      <a:pPr algn="l" fontAlgn="b"/>
                      <a:r>
                        <a:rPr lang="cs-CZ" sz="1400" i="1" u="none" strike="noStrike" dirty="0">
                          <a:effectLst/>
                          <a:latin typeface="Arial" panose="020B0604020202020204" pitchFamily="34" charset="0"/>
                          <a:cs typeface="Arial" panose="020B0604020202020204" pitchFamily="34" charset="0"/>
                        </a:rPr>
                        <a:t>SO ORP</a:t>
                      </a:r>
                      <a:endParaRPr lang="cs-CZ" sz="1400" b="1" i="1"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solidFill>
                      <a:schemeClr val="accent1">
                        <a:lumMod val="20000"/>
                        <a:lumOff val="80000"/>
                      </a:schemeClr>
                    </a:solidFill>
                  </a:tcPr>
                </a:tc>
                <a:tc>
                  <a:txBody>
                    <a:bodyPr/>
                    <a:lstStyle/>
                    <a:p>
                      <a:pPr algn="l" fontAlgn="b"/>
                      <a:r>
                        <a:rPr lang="cs-CZ" sz="1400" i="1" u="none" strike="noStrike" dirty="0">
                          <a:effectLst/>
                          <a:latin typeface="Arial" panose="020B0604020202020204" pitchFamily="34" charset="0"/>
                          <a:cs typeface="Arial" panose="020B0604020202020204" pitchFamily="34" charset="0"/>
                        </a:rPr>
                        <a:t>náklady</a:t>
                      </a:r>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solidFill>
                      <a:schemeClr val="accent1">
                        <a:lumMod val="20000"/>
                        <a:lumOff val="80000"/>
                      </a:schemeClr>
                    </a:solidFill>
                  </a:tcPr>
                </a:tc>
                <a:tc>
                  <a:txBody>
                    <a:bodyPr/>
                    <a:lstStyle/>
                    <a:p>
                      <a:pPr algn="l" fontAlgn="b"/>
                      <a:r>
                        <a:rPr lang="cs-CZ" sz="1400" i="1" u="none" strike="noStrike" dirty="0">
                          <a:effectLst/>
                          <a:latin typeface="Arial" panose="020B0604020202020204" pitchFamily="34" charset="0"/>
                          <a:cs typeface="Arial" panose="020B0604020202020204" pitchFamily="34" charset="0"/>
                        </a:rPr>
                        <a:t>Příjmy celkem</a:t>
                      </a:r>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solidFill>
                      <a:schemeClr val="accent1">
                        <a:lumMod val="60000"/>
                        <a:lumOff val="40000"/>
                      </a:schemeClr>
                    </a:solidFill>
                  </a:tcPr>
                </a:tc>
                <a:tc>
                  <a:txBody>
                    <a:bodyPr/>
                    <a:lstStyle/>
                    <a:p>
                      <a:pPr algn="l" fontAlgn="b"/>
                      <a:r>
                        <a:rPr lang="cs-CZ" sz="1400" b="0" i="1" u="none" strike="noStrike" dirty="0">
                          <a:solidFill>
                            <a:srgbClr val="000000"/>
                          </a:solidFill>
                          <a:effectLst/>
                          <a:latin typeface="Arial" panose="020B0604020202020204" pitchFamily="34" charset="0"/>
                          <a:cs typeface="Arial" panose="020B0604020202020204" pitchFamily="34" charset="0"/>
                        </a:rPr>
                        <a:t>Příjmy od obyvatel</a:t>
                      </a:r>
                    </a:p>
                  </a:txBody>
                  <a:tcPr marL="72000" marR="72000" marT="36000" marB="36000" anchor="b">
                    <a:solidFill>
                      <a:schemeClr val="accent1">
                        <a:lumMod val="20000"/>
                        <a:lumOff val="80000"/>
                      </a:schemeClr>
                    </a:solidFill>
                  </a:tcPr>
                </a:tc>
                <a:tc>
                  <a:txBody>
                    <a:bodyPr/>
                    <a:lstStyle/>
                    <a:p>
                      <a:pPr algn="l" fontAlgn="b"/>
                      <a:r>
                        <a:rPr lang="cs-CZ" sz="1400" i="1" u="none" strike="noStrike" dirty="0">
                          <a:effectLst/>
                          <a:latin typeface="Arial" panose="020B0604020202020204" pitchFamily="34" charset="0"/>
                          <a:cs typeface="Arial" panose="020B0604020202020204" pitchFamily="34" charset="0"/>
                        </a:rPr>
                        <a:t>pokrytí nákladů celkem</a:t>
                      </a:r>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solidFill>
                      <a:schemeClr val="accent1">
                        <a:lumMod val="60000"/>
                        <a:lumOff val="40000"/>
                      </a:schemeClr>
                    </a:solidFill>
                  </a:tcPr>
                </a:tc>
                <a:tc>
                  <a:txBody>
                    <a:bodyPr/>
                    <a:lstStyle/>
                    <a:p>
                      <a:pPr algn="l" fontAlgn="b"/>
                      <a:r>
                        <a:rPr lang="cs-CZ" sz="1400" i="1" u="none" strike="noStrike" dirty="0">
                          <a:effectLst/>
                          <a:latin typeface="Arial" panose="020B0604020202020204" pitchFamily="34" charset="0"/>
                          <a:cs typeface="Arial" panose="020B0604020202020204" pitchFamily="34" charset="0"/>
                        </a:rPr>
                        <a:t>pokrytí nákladů od obyvatel</a:t>
                      </a:r>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solidFill>
                      <a:schemeClr val="accent1">
                        <a:lumMod val="20000"/>
                        <a:lumOff val="80000"/>
                      </a:schemeClr>
                    </a:solidFill>
                  </a:tcPr>
                </a:tc>
                <a:extLst>
                  <a:ext uri="{0D108BD9-81ED-4DB2-BD59-A6C34878D82A}">
                    <a16:rowId xmlns:a16="http://schemas.microsoft.com/office/drawing/2014/main" val="3298992327"/>
                  </a:ext>
                </a:extLst>
              </a:tr>
              <a:tr h="236602">
                <a:tc>
                  <a:txBody>
                    <a:bodyPr/>
                    <a:lstStyle/>
                    <a:p>
                      <a:pPr algn="l" fontAlgn="b"/>
                      <a:r>
                        <a:rPr lang="cs-CZ" sz="1400" u="none" strike="noStrike" dirty="0">
                          <a:effectLst/>
                          <a:latin typeface="Arial" panose="020B0604020202020204" pitchFamily="34" charset="0"/>
                          <a:cs typeface="Arial" panose="020B0604020202020204" pitchFamily="34" charset="0"/>
                        </a:rPr>
                        <a:t>Bystřice nad Pernštejnem</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968,8</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532,1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487,0</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55%</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36%</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tc>
                <a:extLst>
                  <a:ext uri="{0D108BD9-81ED-4DB2-BD59-A6C34878D82A}">
                    <a16:rowId xmlns:a16="http://schemas.microsoft.com/office/drawing/2014/main" val="3349695366"/>
                  </a:ext>
                </a:extLst>
              </a:tr>
              <a:tr h="259296">
                <a:tc>
                  <a:txBody>
                    <a:bodyPr/>
                    <a:lstStyle/>
                    <a:p>
                      <a:pPr algn="l" fontAlgn="b"/>
                      <a:r>
                        <a:rPr lang="cs-CZ" sz="1400" u="none" strike="noStrike" dirty="0">
                          <a:effectLst/>
                          <a:latin typeface="Arial" panose="020B0604020202020204" pitchFamily="34" charset="0"/>
                          <a:cs typeface="Arial" panose="020B0604020202020204" pitchFamily="34" charset="0"/>
                        </a:rPr>
                        <a:t>Havlíčkův Brod</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1 322,9</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609,1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472,6</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46%</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62%</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extLst>
                  <a:ext uri="{0D108BD9-81ED-4DB2-BD59-A6C34878D82A}">
                    <a16:rowId xmlns:a16="http://schemas.microsoft.com/office/drawing/2014/main" val="2486964535"/>
                  </a:ext>
                </a:extLst>
              </a:tr>
              <a:tr h="245640">
                <a:tc>
                  <a:txBody>
                    <a:bodyPr/>
                    <a:lstStyle/>
                    <a:p>
                      <a:pPr algn="l" fontAlgn="b"/>
                      <a:r>
                        <a:rPr lang="cs-CZ" sz="1400" u="none" strike="noStrike">
                          <a:effectLst/>
                          <a:latin typeface="Arial" panose="020B0604020202020204" pitchFamily="34" charset="0"/>
                          <a:cs typeface="Arial" panose="020B0604020202020204" pitchFamily="34" charset="0"/>
                        </a:rPr>
                        <a:t>Humpolec</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1 119,1</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768,1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692,0</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69%</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44%</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extLst>
                  <a:ext uri="{0D108BD9-81ED-4DB2-BD59-A6C34878D82A}">
                    <a16:rowId xmlns:a16="http://schemas.microsoft.com/office/drawing/2014/main" val="933114801"/>
                  </a:ext>
                </a:extLst>
              </a:tr>
              <a:tr h="245640">
                <a:tc>
                  <a:txBody>
                    <a:bodyPr/>
                    <a:lstStyle/>
                    <a:p>
                      <a:pPr algn="l" fontAlgn="b"/>
                      <a:r>
                        <a:rPr lang="cs-CZ" sz="1400" u="none" strike="noStrike">
                          <a:effectLst/>
                          <a:latin typeface="Arial" panose="020B0604020202020204" pitchFamily="34" charset="0"/>
                          <a:cs typeface="Arial" panose="020B0604020202020204" pitchFamily="34" charset="0"/>
                        </a:rPr>
                        <a:t>Chotěboř</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963,9</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634,1</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427,5</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66%</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61%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extLst>
                  <a:ext uri="{0D108BD9-81ED-4DB2-BD59-A6C34878D82A}">
                    <a16:rowId xmlns:a16="http://schemas.microsoft.com/office/drawing/2014/main" val="292867678"/>
                  </a:ext>
                </a:extLst>
              </a:tr>
              <a:tr h="245640">
                <a:tc>
                  <a:txBody>
                    <a:bodyPr/>
                    <a:lstStyle/>
                    <a:p>
                      <a:pPr algn="l" fontAlgn="b"/>
                      <a:r>
                        <a:rPr lang="cs-CZ" sz="1400" u="none" strike="noStrike">
                          <a:effectLst/>
                          <a:latin typeface="Arial" panose="020B0604020202020204" pitchFamily="34" charset="0"/>
                          <a:cs typeface="Arial" panose="020B0604020202020204" pitchFamily="34" charset="0"/>
                        </a:rPr>
                        <a:t>Jihlava</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871,8</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670,4</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532,8</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77%</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43%</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extLst>
                  <a:ext uri="{0D108BD9-81ED-4DB2-BD59-A6C34878D82A}">
                    <a16:rowId xmlns:a16="http://schemas.microsoft.com/office/drawing/2014/main" val="1141364849"/>
                  </a:ext>
                </a:extLst>
              </a:tr>
              <a:tr h="253592">
                <a:tc>
                  <a:txBody>
                    <a:bodyPr/>
                    <a:lstStyle/>
                    <a:p>
                      <a:pPr algn="l" fontAlgn="b"/>
                      <a:r>
                        <a:rPr lang="cs-CZ" sz="1400" u="none" strike="noStrike">
                          <a:effectLst/>
                          <a:latin typeface="Arial" panose="020B0604020202020204" pitchFamily="34" charset="0"/>
                          <a:cs typeface="Arial" panose="020B0604020202020204" pitchFamily="34" charset="0"/>
                        </a:rPr>
                        <a:t>Moravské Budějovice</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1 123,8</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555,3</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482,1</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49%</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37%</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extLst>
                  <a:ext uri="{0D108BD9-81ED-4DB2-BD59-A6C34878D82A}">
                    <a16:rowId xmlns:a16="http://schemas.microsoft.com/office/drawing/2014/main" val="691602754"/>
                  </a:ext>
                </a:extLst>
              </a:tr>
              <a:tr h="285866">
                <a:tc>
                  <a:txBody>
                    <a:bodyPr/>
                    <a:lstStyle/>
                    <a:p>
                      <a:pPr algn="l" fontAlgn="b"/>
                      <a:r>
                        <a:rPr lang="cs-CZ" sz="1400" u="none" strike="noStrike">
                          <a:effectLst/>
                          <a:latin typeface="Arial" panose="020B0604020202020204" pitchFamily="34" charset="0"/>
                          <a:cs typeface="Arial" panose="020B0604020202020204" pitchFamily="34" charset="0"/>
                        </a:rPr>
                        <a:t>Náměšť nad Oslavou</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1 296,0</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541,5</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478,1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42%</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40%</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tc>
                <a:extLst>
                  <a:ext uri="{0D108BD9-81ED-4DB2-BD59-A6C34878D82A}">
                    <a16:rowId xmlns:a16="http://schemas.microsoft.com/office/drawing/2014/main" val="2136149243"/>
                  </a:ext>
                </a:extLst>
              </a:tr>
              <a:tr h="288758">
                <a:tc>
                  <a:txBody>
                    <a:bodyPr/>
                    <a:lstStyle/>
                    <a:p>
                      <a:pPr algn="l" fontAlgn="b"/>
                      <a:r>
                        <a:rPr lang="cs-CZ" sz="1400" u="none" strike="noStrike">
                          <a:effectLst/>
                          <a:latin typeface="Arial" panose="020B0604020202020204" pitchFamily="34" charset="0"/>
                          <a:cs typeface="Arial" panose="020B0604020202020204" pitchFamily="34" charset="0"/>
                        </a:rPr>
                        <a:t>Nové Město na Moravě</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1 075,5</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493,8</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428,8</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46%</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52%</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tc>
                <a:extLst>
                  <a:ext uri="{0D108BD9-81ED-4DB2-BD59-A6C34878D82A}">
                    <a16:rowId xmlns:a16="http://schemas.microsoft.com/office/drawing/2014/main" val="2715035109"/>
                  </a:ext>
                </a:extLst>
              </a:tr>
              <a:tr h="245640">
                <a:tc>
                  <a:txBody>
                    <a:bodyPr/>
                    <a:lstStyle/>
                    <a:p>
                      <a:pPr algn="l" fontAlgn="b"/>
                      <a:r>
                        <a:rPr lang="cs-CZ" sz="1400" u="none" strike="noStrike">
                          <a:effectLst/>
                          <a:latin typeface="Arial" panose="020B0604020202020204" pitchFamily="34" charset="0"/>
                          <a:cs typeface="Arial" panose="020B0604020202020204" pitchFamily="34" charset="0"/>
                        </a:rPr>
                        <a:t>Pacov</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1 119,2</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634,7</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584,0</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57%</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54%</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extLst>
                  <a:ext uri="{0D108BD9-81ED-4DB2-BD59-A6C34878D82A}">
                    <a16:rowId xmlns:a16="http://schemas.microsoft.com/office/drawing/2014/main" val="236410808"/>
                  </a:ext>
                </a:extLst>
              </a:tr>
              <a:tr h="245640">
                <a:tc>
                  <a:txBody>
                    <a:bodyPr/>
                    <a:lstStyle/>
                    <a:p>
                      <a:pPr algn="l" fontAlgn="b"/>
                      <a:r>
                        <a:rPr lang="cs-CZ" sz="1400" u="none" strike="noStrike">
                          <a:effectLst/>
                          <a:latin typeface="Arial" panose="020B0604020202020204" pitchFamily="34" charset="0"/>
                          <a:cs typeface="Arial" panose="020B0604020202020204" pitchFamily="34" charset="0"/>
                        </a:rPr>
                        <a:t>Pelhřimov</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1 080,1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659,9</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584,9</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61%</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42%</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extLst>
                  <a:ext uri="{0D108BD9-81ED-4DB2-BD59-A6C34878D82A}">
                    <a16:rowId xmlns:a16="http://schemas.microsoft.com/office/drawing/2014/main" val="679542565"/>
                  </a:ext>
                </a:extLst>
              </a:tr>
              <a:tr h="259296">
                <a:tc>
                  <a:txBody>
                    <a:bodyPr/>
                    <a:lstStyle/>
                    <a:p>
                      <a:pPr algn="l" fontAlgn="b"/>
                      <a:r>
                        <a:rPr lang="cs-CZ" sz="1400" u="none" strike="noStrike">
                          <a:effectLst/>
                          <a:latin typeface="Arial" panose="020B0604020202020204" pitchFamily="34" charset="0"/>
                          <a:cs typeface="Arial" panose="020B0604020202020204" pitchFamily="34" charset="0"/>
                        </a:rPr>
                        <a:t>Světlá nad Sázavou</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1 243,2</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662,0</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516,1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53%</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37%</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extLst>
                  <a:ext uri="{0D108BD9-81ED-4DB2-BD59-A6C34878D82A}">
                    <a16:rowId xmlns:a16="http://schemas.microsoft.com/office/drawing/2014/main" val="2093637435"/>
                  </a:ext>
                </a:extLst>
              </a:tr>
              <a:tr h="245640">
                <a:tc>
                  <a:txBody>
                    <a:bodyPr/>
                    <a:lstStyle/>
                    <a:p>
                      <a:pPr algn="l" fontAlgn="b"/>
                      <a:r>
                        <a:rPr lang="cs-CZ" sz="1400" u="none" strike="noStrike">
                          <a:effectLst/>
                          <a:latin typeface="Arial" panose="020B0604020202020204" pitchFamily="34" charset="0"/>
                          <a:cs typeface="Arial" panose="020B0604020202020204" pitchFamily="34" charset="0"/>
                        </a:rPr>
                        <a:t>Telč</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1 306,1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528,8</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479,1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40%</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54%</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extLst>
                  <a:ext uri="{0D108BD9-81ED-4DB2-BD59-A6C34878D82A}">
                    <a16:rowId xmlns:a16="http://schemas.microsoft.com/office/drawing/2014/main" val="4135116967"/>
                  </a:ext>
                </a:extLst>
              </a:tr>
              <a:tr h="245640">
                <a:tc>
                  <a:txBody>
                    <a:bodyPr/>
                    <a:lstStyle/>
                    <a:p>
                      <a:pPr algn="l" fontAlgn="b"/>
                      <a:r>
                        <a:rPr lang="cs-CZ" sz="1400" u="none" strike="noStrike">
                          <a:effectLst/>
                          <a:latin typeface="Arial" panose="020B0604020202020204" pitchFamily="34" charset="0"/>
                          <a:cs typeface="Arial" panose="020B0604020202020204" pitchFamily="34" charset="0"/>
                        </a:rPr>
                        <a:t>Třebíč</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1 042,5</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599,7</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565,9</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58%</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41%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extLst>
                  <a:ext uri="{0D108BD9-81ED-4DB2-BD59-A6C34878D82A}">
                    <a16:rowId xmlns:a16="http://schemas.microsoft.com/office/drawing/2014/main" val="1278036603"/>
                  </a:ext>
                </a:extLst>
              </a:tr>
              <a:tr h="259296">
                <a:tc>
                  <a:txBody>
                    <a:bodyPr/>
                    <a:lstStyle/>
                    <a:p>
                      <a:pPr algn="l" fontAlgn="b"/>
                      <a:r>
                        <a:rPr lang="cs-CZ" sz="1400" u="none" strike="noStrike">
                          <a:effectLst/>
                          <a:latin typeface="Arial" panose="020B0604020202020204" pitchFamily="34" charset="0"/>
                          <a:cs typeface="Arial" panose="020B0604020202020204" pitchFamily="34" charset="0"/>
                        </a:rPr>
                        <a:t>Velké Meziříčí</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1 220,6</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543,8</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501,6</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45%</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67%</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tc>
                <a:extLst>
                  <a:ext uri="{0D108BD9-81ED-4DB2-BD59-A6C34878D82A}">
                    <a16:rowId xmlns:a16="http://schemas.microsoft.com/office/drawing/2014/main" val="3789168169"/>
                  </a:ext>
                </a:extLst>
              </a:tr>
              <a:tr h="259296">
                <a:tc>
                  <a:txBody>
                    <a:bodyPr/>
                    <a:lstStyle/>
                    <a:p>
                      <a:pPr algn="l" fontAlgn="b"/>
                      <a:r>
                        <a:rPr lang="cs-CZ" sz="1400" u="none" strike="noStrike">
                          <a:effectLst/>
                          <a:latin typeface="Arial" panose="020B0604020202020204" pitchFamily="34" charset="0"/>
                          <a:cs typeface="Arial" panose="020B0604020202020204" pitchFamily="34" charset="0"/>
                        </a:rPr>
                        <a:t>Žďár nad Sázavou</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748,4</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544,1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504,4</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73%</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50%</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tc>
                <a:extLst>
                  <a:ext uri="{0D108BD9-81ED-4DB2-BD59-A6C34878D82A}">
                    <a16:rowId xmlns:a16="http://schemas.microsoft.com/office/drawing/2014/main" val="2291385741"/>
                  </a:ext>
                </a:extLst>
              </a:tr>
              <a:tr h="259296">
                <a:tc>
                  <a:txBody>
                    <a:bodyPr/>
                    <a:lstStyle/>
                    <a:p>
                      <a:pPr algn="l" fontAlgn="b"/>
                      <a:r>
                        <a:rPr lang="cs-CZ" sz="1400" b="1" u="none" strike="noStrike" dirty="0">
                          <a:effectLst/>
                          <a:latin typeface="Arial" panose="020B0604020202020204" pitchFamily="34" charset="0"/>
                          <a:cs typeface="Arial" panose="020B0604020202020204" pitchFamily="34" charset="0"/>
                        </a:rPr>
                        <a:t>Kraj Vysočina</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solidFill>
                      <a:schemeClr val="accent6">
                        <a:lumMod val="20000"/>
                        <a:lumOff val="80000"/>
                      </a:schemeClr>
                    </a:solidFill>
                  </a:tcPr>
                </a:tc>
                <a:tc>
                  <a:txBody>
                    <a:bodyPr/>
                    <a:lstStyle/>
                    <a:p>
                      <a:pPr algn="r" fontAlgn="b"/>
                      <a:r>
                        <a:rPr lang="cs-CZ" sz="1400" b="1" u="none" strike="noStrike" dirty="0">
                          <a:effectLst/>
                          <a:latin typeface="Arial" panose="020B0604020202020204" pitchFamily="34" charset="0"/>
                          <a:cs typeface="Arial" panose="020B0604020202020204" pitchFamily="34" charset="0"/>
                        </a:rPr>
                        <a:t>1 050,4</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solidFill>
                      <a:schemeClr val="accent6">
                        <a:lumMod val="20000"/>
                        <a:lumOff val="80000"/>
                      </a:schemeClr>
                    </a:solidFill>
                  </a:tcPr>
                </a:tc>
                <a:tc>
                  <a:txBody>
                    <a:bodyPr/>
                    <a:lstStyle/>
                    <a:p>
                      <a:pPr algn="r" fontAlgn="b"/>
                      <a:r>
                        <a:rPr lang="cs-CZ" sz="1400" b="1" u="none" strike="noStrike" dirty="0">
                          <a:effectLst/>
                          <a:latin typeface="Arial" panose="020B0604020202020204" pitchFamily="34" charset="0"/>
                          <a:cs typeface="Arial" panose="020B0604020202020204" pitchFamily="34" charset="0"/>
                        </a:rPr>
                        <a:t>610,1</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solidFill>
                      <a:schemeClr val="accent6">
                        <a:lumMod val="60000"/>
                        <a:lumOff val="40000"/>
                      </a:schemeClr>
                    </a:solidFill>
                  </a:tcPr>
                </a:tc>
                <a:tc>
                  <a:txBody>
                    <a:bodyPr/>
                    <a:lstStyle/>
                    <a:p>
                      <a:pPr algn="r" fontAlgn="b"/>
                      <a:r>
                        <a:rPr lang="cs-CZ" sz="1400" b="1" u="none" strike="noStrike" dirty="0">
                          <a:effectLst/>
                          <a:latin typeface="Arial" panose="020B0604020202020204" pitchFamily="34" charset="0"/>
                          <a:cs typeface="Arial" panose="020B0604020202020204" pitchFamily="34" charset="0"/>
                        </a:rPr>
                        <a:t>521,7</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solidFill>
                      <a:schemeClr val="accent6">
                        <a:lumMod val="20000"/>
                        <a:lumOff val="80000"/>
                      </a:schemeClr>
                    </a:solidFill>
                  </a:tcPr>
                </a:tc>
                <a:tc>
                  <a:txBody>
                    <a:bodyPr/>
                    <a:lstStyle/>
                    <a:p>
                      <a:pPr algn="r" fontAlgn="b"/>
                      <a:r>
                        <a:rPr lang="cs-CZ" sz="1400" b="1" u="none" strike="noStrike" dirty="0">
                          <a:effectLst/>
                          <a:latin typeface="Arial" panose="020B0604020202020204" pitchFamily="34" charset="0"/>
                          <a:cs typeface="Arial" panose="020B0604020202020204" pitchFamily="34" charset="0"/>
                        </a:rPr>
                        <a:t>58%</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solidFill>
                      <a:schemeClr val="accent6">
                        <a:lumMod val="60000"/>
                        <a:lumOff val="40000"/>
                      </a:schemeClr>
                    </a:solidFill>
                  </a:tcPr>
                </a:tc>
                <a:tc>
                  <a:txBody>
                    <a:bodyPr/>
                    <a:lstStyle/>
                    <a:p>
                      <a:pPr algn="r" fontAlgn="b"/>
                      <a:r>
                        <a:rPr lang="cs-CZ" sz="1400" b="1" u="none" strike="noStrike" dirty="0">
                          <a:effectLst/>
                          <a:latin typeface="Arial" panose="020B0604020202020204" pitchFamily="34" charset="0"/>
                          <a:cs typeface="Arial" panose="020B0604020202020204" pitchFamily="34" charset="0"/>
                        </a:rPr>
                        <a:t>50%</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solidFill>
                      <a:schemeClr val="accent6">
                        <a:lumMod val="20000"/>
                        <a:lumOff val="80000"/>
                      </a:schemeClr>
                    </a:solidFill>
                  </a:tcPr>
                </a:tc>
                <a:extLst>
                  <a:ext uri="{0D108BD9-81ED-4DB2-BD59-A6C34878D82A}">
                    <a16:rowId xmlns:a16="http://schemas.microsoft.com/office/drawing/2014/main" val="1251626519"/>
                  </a:ext>
                </a:extLst>
              </a:tr>
            </a:tbl>
          </a:graphicData>
        </a:graphic>
      </p:graphicFrame>
      <p:graphicFrame>
        <p:nvGraphicFramePr>
          <p:cNvPr id="5" name="Tabulka 4">
            <a:extLst>
              <a:ext uri="{FF2B5EF4-FFF2-40B4-BE49-F238E27FC236}">
                <a16:creationId xmlns:a16="http://schemas.microsoft.com/office/drawing/2014/main" id="{32220B5B-4B12-4A20-A4C4-F200218DDDF1}"/>
              </a:ext>
            </a:extLst>
          </p:cNvPr>
          <p:cNvGraphicFramePr>
            <a:graphicFrameLocks noGrp="1"/>
          </p:cNvGraphicFramePr>
          <p:nvPr>
            <p:extLst>
              <p:ext uri="{D42A27DB-BD31-4B8C-83A1-F6EECF244321}">
                <p14:modId xmlns:p14="http://schemas.microsoft.com/office/powerpoint/2010/main" val="3289690722"/>
              </p:ext>
            </p:extLst>
          </p:nvPr>
        </p:nvGraphicFramePr>
        <p:xfrm>
          <a:off x="7173961" y="1176940"/>
          <a:ext cx="4940298" cy="2097405"/>
        </p:xfrm>
        <a:graphic>
          <a:graphicData uri="http://schemas.openxmlformats.org/drawingml/2006/table">
            <a:tbl>
              <a:tblPr>
                <a:tableStyleId>{616DA210-FB5B-4158-B5E0-FEB733F419BA}</a:tableStyleId>
              </a:tblPr>
              <a:tblGrid>
                <a:gridCol w="1267395">
                  <a:extLst>
                    <a:ext uri="{9D8B030D-6E8A-4147-A177-3AD203B41FA5}">
                      <a16:colId xmlns:a16="http://schemas.microsoft.com/office/drawing/2014/main" val="2499589995"/>
                    </a:ext>
                  </a:extLst>
                </a:gridCol>
                <a:gridCol w="693019">
                  <a:extLst>
                    <a:ext uri="{9D8B030D-6E8A-4147-A177-3AD203B41FA5}">
                      <a16:colId xmlns:a16="http://schemas.microsoft.com/office/drawing/2014/main" val="3540648082"/>
                    </a:ext>
                  </a:extLst>
                </a:gridCol>
                <a:gridCol w="673768">
                  <a:extLst>
                    <a:ext uri="{9D8B030D-6E8A-4147-A177-3AD203B41FA5}">
                      <a16:colId xmlns:a16="http://schemas.microsoft.com/office/drawing/2014/main" val="232889985"/>
                    </a:ext>
                  </a:extLst>
                </a:gridCol>
                <a:gridCol w="721895">
                  <a:extLst>
                    <a:ext uri="{9D8B030D-6E8A-4147-A177-3AD203B41FA5}">
                      <a16:colId xmlns:a16="http://schemas.microsoft.com/office/drawing/2014/main" val="1698210119"/>
                    </a:ext>
                  </a:extLst>
                </a:gridCol>
                <a:gridCol w="712269">
                  <a:extLst>
                    <a:ext uri="{9D8B030D-6E8A-4147-A177-3AD203B41FA5}">
                      <a16:colId xmlns:a16="http://schemas.microsoft.com/office/drawing/2014/main" val="2385562340"/>
                    </a:ext>
                  </a:extLst>
                </a:gridCol>
                <a:gridCol w="871952">
                  <a:extLst>
                    <a:ext uri="{9D8B030D-6E8A-4147-A177-3AD203B41FA5}">
                      <a16:colId xmlns:a16="http://schemas.microsoft.com/office/drawing/2014/main" val="3551925579"/>
                    </a:ext>
                  </a:extLst>
                </a:gridCol>
              </a:tblGrid>
              <a:tr h="17998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cs-CZ" sz="1200" u="none" strike="noStrike" dirty="0">
                          <a:effectLst/>
                          <a:latin typeface="Arial" panose="020B0604020202020204" pitchFamily="34" charset="0"/>
                          <a:cs typeface="Arial" panose="020B0604020202020204" pitchFamily="34" charset="0"/>
                        </a:rPr>
                        <a:t>Velikost. skupina</a:t>
                      </a:r>
                      <a:endParaRPr lang="cs-CZ" sz="1200" b="1" i="0" u="none" strike="noStrike" dirty="0">
                        <a:solidFill>
                          <a:srgbClr val="000000"/>
                        </a:solidFill>
                        <a:effectLst/>
                        <a:latin typeface="Arial" panose="020B0604020202020204" pitchFamily="34" charset="0"/>
                        <a:cs typeface="Arial" panose="020B0604020202020204" pitchFamily="34" charset="0"/>
                      </a:endParaRPr>
                    </a:p>
                    <a:p>
                      <a:pPr algn="l" fontAlgn="b"/>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b">
                    <a:solidFill>
                      <a:schemeClr val="accent1">
                        <a:lumMod val="20000"/>
                        <a:lumOff val="80000"/>
                      </a:schemeClr>
                    </a:solidFill>
                  </a:tcPr>
                </a:tc>
                <a:tc>
                  <a:txBody>
                    <a:bodyPr/>
                    <a:lstStyle/>
                    <a:p>
                      <a:pPr algn="l" fontAlgn="b"/>
                      <a:r>
                        <a:rPr lang="cs-CZ" sz="1200" u="none" strike="noStrike" dirty="0">
                          <a:effectLst/>
                          <a:latin typeface="Arial" panose="020B0604020202020204" pitchFamily="34" charset="0"/>
                          <a:cs typeface="Arial" panose="020B0604020202020204" pitchFamily="34" charset="0"/>
                        </a:rPr>
                        <a:t>náklady</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b">
                    <a:solidFill>
                      <a:schemeClr val="accent1">
                        <a:lumMod val="20000"/>
                        <a:lumOff val="80000"/>
                      </a:schemeClr>
                    </a:solidFill>
                  </a:tcPr>
                </a:tc>
                <a:tc>
                  <a:txBody>
                    <a:bodyPr/>
                    <a:lstStyle/>
                    <a:p>
                      <a:pPr algn="l" fontAlgn="b"/>
                      <a:r>
                        <a:rPr lang="cs-CZ" sz="1200" u="none" strike="noStrike">
                          <a:effectLst/>
                          <a:latin typeface="Arial" panose="020B0604020202020204" pitchFamily="34" charset="0"/>
                          <a:cs typeface="Arial" panose="020B0604020202020204" pitchFamily="34" charset="0"/>
                        </a:rPr>
                        <a:t>příjmy</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2000" marR="36000" marT="9525" marB="0" anchor="b">
                    <a:solidFill>
                      <a:schemeClr val="accent1">
                        <a:lumMod val="20000"/>
                        <a:lumOff val="80000"/>
                      </a:schemeClr>
                    </a:solidFill>
                  </a:tcPr>
                </a:tc>
                <a:tc>
                  <a:txBody>
                    <a:bodyPr/>
                    <a:lstStyle/>
                    <a:p>
                      <a:pPr algn="l" fontAlgn="b"/>
                      <a:r>
                        <a:rPr lang="cs-CZ" sz="1200" u="none" strike="noStrike" dirty="0">
                          <a:effectLst/>
                          <a:latin typeface="Arial" panose="020B0604020202020204" pitchFamily="34" charset="0"/>
                          <a:cs typeface="Arial" panose="020B0604020202020204" pitchFamily="34" charset="0"/>
                        </a:rPr>
                        <a:t>od obyvatel</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b">
                    <a:solidFill>
                      <a:schemeClr val="accent1">
                        <a:lumMod val="20000"/>
                        <a:lumOff val="80000"/>
                      </a:schemeClr>
                    </a:solidFill>
                  </a:tcPr>
                </a:tc>
                <a:tc>
                  <a:txBody>
                    <a:bodyPr/>
                    <a:lstStyle/>
                    <a:p>
                      <a:pPr algn="l" fontAlgn="b"/>
                      <a:r>
                        <a:rPr lang="cs-CZ" sz="1200" u="none" strike="noStrike" dirty="0">
                          <a:effectLst/>
                          <a:latin typeface="Arial" panose="020B0604020202020204" pitchFamily="34" charset="0"/>
                          <a:cs typeface="Arial" panose="020B0604020202020204" pitchFamily="34" charset="0"/>
                        </a:rPr>
                        <a:t>pokrytí nákladů celkem</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b">
                    <a:solidFill>
                      <a:schemeClr val="accent1">
                        <a:lumMod val="20000"/>
                        <a:lumOff val="80000"/>
                      </a:schemeClr>
                    </a:solidFill>
                  </a:tcPr>
                </a:tc>
                <a:tc>
                  <a:txBody>
                    <a:bodyPr/>
                    <a:lstStyle/>
                    <a:p>
                      <a:pPr algn="l" fontAlgn="b"/>
                      <a:r>
                        <a:rPr lang="cs-CZ" sz="1200" u="none" strike="noStrike" dirty="0">
                          <a:effectLst/>
                          <a:latin typeface="Arial" panose="020B0604020202020204" pitchFamily="34" charset="0"/>
                          <a:cs typeface="Arial" panose="020B0604020202020204" pitchFamily="34" charset="0"/>
                        </a:rPr>
                        <a:t>pokrytí nákladů od obyvatel</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b">
                    <a:solidFill>
                      <a:schemeClr val="accent1">
                        <a:lumMod val="20000"/>
                        <a:lumOff val="80000"/>
                      </a:schemeClr>
                    </a:solidFill>
                  </a:tcPr>
                </a:tc>
                <a:extLst>
                  <a:ext uri="{0D108BD9-81ED-4DB2-BD59-A6C34878D82A}">
                    <a16:rowId xmlns:a16="http://schemas.microsoft.com/office/drawing/2014/main" val="2343382602"/>
                  </a:ext>
                </a:extLst>
              </a:tr>
              <a:tr h="190500">
                <a:tc>
                  <a:txBody>
                    <a:bodyPr/>
                    <a:lstStyle/>
                    <a:p>
                      <a:pPr algn="l" fontAlgn="b"/>
                      <a:r>
                        <a:rPr lang="cs-CZ" sz="1200" u="none" strike="noStrike">
                          <a:effectLst/>
                          <a:latin typeface="Arial" panose="020B0604020202020204" pitchFamily="34" charset="0"/>
                          <a:cs typeface="Arial" panose="020B0604020202020204" pitchFamily="34" charset="0"/>
                        </a:rPr>
                        <a:t>do 500 ob.</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a:effectLst/>
                          <a:latin typeface="Arial" panose="020B0604020202020204" pitchFamily="34" charset="0"/>
                          <a:cs typeface="Arial" panose="020B0604020202020204" pitchFamily="34" charset="0"/>
                        </a:rPr>
                        <a:t>1 008,0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dirty="0">
                          <a:effectLst/>
                          <a:latin typeface="Arial" panose="020B0604020202020204" pitchFamily="34" charset="0"/>
                          <a:cs typeface="Arial" panose="020B0604020202020204" pitchFamily="34" charset="0"/>
                        </a:rPr>
                        <a:t>512,6</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dirty="0">
                          <a:effectLst/>
                          <a:latin typeface="Arial" panose="020B0604020202020204" pitchFamily="34" charset="0"/>
                          <a:cs typeface="Arial" panose="020B0604020202020204" pitchFamily="34" charset="0"/>
                        </a:rPr>
                        <a:t>443,0</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a:effectLst/>
                          <a:latin typeface="Arial" panose="020B0604020202020204" pitchFamily="34" charset="0"/>
                          <a:cs typeface="Arial" panose="020B0604020202020204" pitchFamily="34" charset="0"/>
                        </a:rPr>
                        <a:t>51%</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dirty="0">
                          <a:effectLst/>
                          <a:latin typeface="Arial" panose="020B0604020202020204" pitchFamily="34" charset="0"/>
                          <a:cs typeface="Arial" panose="020B0604020202020204" pitchFamily="34" charset="0"/>
                        </a:rPr>
                        <a:t>44%</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b"/>
                </a:tc>
                <a:extLst>
                  <a:ext uri="{0D108BD9-81ED-4DB2-BD59-A6C34878D82A}">
                    <a16:rowId xmlns:a16="http://schemas.microsoft.com/office/drawing/2014/main" val="2566450689"/>
                  </a:ext>
                </a:extLst>
              </a:tr>
              <a:tr h="190500">
                <a:tc>
                  <a:txBody>
                    <a:bodyPr/>
                    <a:lstStyle/>
                    <a:p>
                      <a:pPr algn="l" fontAlgn="b"/>
                      <a:r>
                        <a:rPr lang="cs-CZ" sz="1200" u="none" strike="noStrike">
                          <a:effectLst/>
                          <a:latin typeface="Arial" panose="020B0604020202020204" pitchFamily="34" charset="0"/>
                          <a:cs typeface="Arial" panose="020B0604020202020204" pitchFamily="34" charset="0"/>
                        </a:rPr>
                        <a:t>501-1000 ob.</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a:effectLst/>
                          <a:latin typeface="Arial" panose="020B0604020202020204" pitchFamily="34" charset="0"/>
                          <a:cs typeface="Arial" panose="020B0604020202020204" pitchFamily="34" charset="0"/>
                        </a:rPr>
                        <a:t>1 003,6</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a:effectLst/>
                          <a:latin typeface="Arial" panose="020B0604020202020204" pitchFamily="34" charset="0"/>
                          <a:cs typeface="Arial" panose="020B0604020202020204" pitchFamily="34" charset="0"/>
                        </a:rPr>
                        <a:t>535,8</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dirty="0">
                          <a:effectLst/>
                          <a:latin typeface="Arial" panose="020B0604020202020204" pitchFamily="34" charset="0"/>
                          <a:cs typeface="Arial" panose="020B0604020202020204" pitchFamily="34" charset="0"/>
                        </a:rPr>
                        <a:t>469,1</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a:effectLst/>
                          <a:latin typeface="Arial" panose="020B0604020202020204" pitchFamily="34" charset="0"/>
                          <a:cs typeface="Arial" panose="020B0604020202020204" pitchFamily="34" charset="0"/>
                        </a:rPr>
                        <a:t>53%</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a:effectLst/>
                          <a:latin typeface="Arial" panose="020B0604020202020204" pitchFamily="34" charset="0"/>
                          <a:cs typeface="Arial" panose="020B0604020202020204" pitchFamily="34" charset="0"/>
                        </a:rPr>
                        <a:t>47%</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2000" marR="36000" marT="9525" marB="0" anchor="b"/>
                </a:tc>
                <a:extLst>
                  <a:ext uri="{0D108BD9-81ED-4DB2-BD59-A6C34878D82A}">
                    <a16:rowId xmlns:a16="http://schemas.microsoft.com/office/drawing/2014/main" val="4082165043"/>
                  </a:ext>
                </a:extLst>
              </a:tr>
              <a:tr h="190500">
                <a:tc>
                  <a:txBody>
                    <a:bodyPr/>
                    <a:lstStyle/>
                    <a:p>
                      <a:pPr algn="l" fontAlgn="b"/>
                      <a:r>
                        <a:rPr lang="cs-CZ" sz="1200" u="none" strike="noStrike" dirty="0">
                          <a:effectLst/>
                          <a:latin typeface="Arial" panose="020B0604020202020204" pitchFamily="34" charset="0"/>
                          <a:cs typeface="Arial" panose="020B0604020202020204" pitchFamily="34" charset="0"/>
                        </a:rPr>
                        <a:t>1001-4000 ob.</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a:effectLst/>
                          <a:latin typeface="Arial" panose="020B0604020202020204" pitchFamily="34" charset="0"/>
                          <a:cs typeface="Arial" panose="020B0604020202020204" pitchFamily="34" charset="0"/>
                        </a:rPr>
                        <a:t>1 023,7</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a:effectLst/>
                          <a:latin typeface="Arial" panose="020B0604020202020204" pitchFamily="34" charset="0"/>
                          <a:cs typeface="Arial" panose="020B0604020202020204" pitchFamily="34" charset="0"/>
                        </a:rPr>
                        <a:t>608,3</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dirty="0">
                          <a:effectLst/>
                          <a:latin typeface="Arial" panose="020B0604020202020204" pitchFamily="34" charset="0"/>
                          <a:cs typeface="Arial" panose="020B0604020202020204" pitchFamily="34" charset="0"/>
                        </a:rPr>
                        <a:t>503,0</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a:effectLst/>
                          <a:latin typeface="Arial" panose="020B0604020202020204" pitchFamily="34" charset="0"/>
                          <a:cs typeface="Arial" panose="020B0604020202020204" pitchFamily="34" charset="0"/>
                        </a:rPr>
                        <a:t>59%</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a:effectLst/>
                          <a:latin typeface="Arial" panose="020B0604020202020204" pitchFamily="34" charset="0"/>
                          <a:cs typeface="Arial" panose="020B0604020202020204" pitchFamily="34" charset="0"/>
                        </a:rPr>
                        <a:t>49%</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2000" marR="36000" marT="9525" marB="0" anchor="b"/>
                </a:tc>
                <a:extLst>
                  <a:ext uri="{0D108BD9-81ED-4DB2-BD59-A6C34878D82A}">
                    <a16:rowId xmlns:a16="http://schemas.microsoft.com/office/drawing/2014/main" val="603384954"/>
                  </a:ext>
                </a:extLst>
              </a:tr>
              <a:tr h="190500">
                <a:tc>
                  <a:txBody>
                    <a:bodyPr/>
                    <a:lstStyle/>
                    <a:p>
                      <a:pPr algn="l" fontAlgn="b"/>
                      <a:r>
                        <a:rPr lang="cs-CZ" sz="1200" u="none" strike="noStrike">
                          <a:effectLst/>
                          <a:latin typeface="Arial" panose="020B0604020202020204" pitchFamily="34" charset="0"/>
                          <a:cs typeface="Arial" panose="020B0604020202020204" pitchFamily="34" charset="0"/>
                        </a:rPr>
                        <a:t>4001-10000 ob.</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a:effectLst/>
                          <a:latin typeface="Arial" panose="020B0604020202020204" pitchFamily="34" charset="0"/>
                          <a:cs typeface="Arial" panose="020B0604020202020204" pitchFamily="34" charset="0"/>
                        </a:rPr>
                        <a:t>1 219,2</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a:effectLst/>
                          <a:latin typeface="Arial" panose="020B0604020202020204" pitchFamily="34" charset="0"/>
                          <a:cs typeface="Arial" panose="020B0604020202020204" pitchFamily="34" charset="0"/>
                        </a:rPr>
                        <a:t>649,6</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dirty="0">
                          <a:effectLst/>
                          <a:latin typeface="Arial" panose="020B0604020202020204" pitchFamily="34" charset="0"/>
                          <a:cs typeface="Arial" panose="020B0604020202020204" pitchFamily="34" charset="0"/>
                        </a:rPr>
                        <a:t>538,6</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dirty="0">
                          <a:effectLst/>
                          <a:latin typeface="Arial" panose="020B0604020202020204" pitchFamily="34" charset="0"/>
                          <a:cs typeface="Arial" panose="020B0604020202020204" pitchFamily="34" charset="0"/>
                        </a:rPr>
                        <a:t>53%</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a:effectLst/>
                          <a:latin typeface="Arial" panose="020B0604020202020204" pitchFamily="34" charset="0"/>
                          <a:cs typeface="Arial" panose="020B0604020202020204" pitchFamily="34" charset="0"/>
                        </a:rPr>
                        <a:t>44%</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2000" marR="36000" marT="9525" marB="0" anchor="b"/>
                </a:tc>
                <a:extLst>
                  <a:ext uri="{0D108BD9-81ED-4DB2-BD59-A6C34878D82A}">
                    <a16:rowId xmlns:a16="http://schemas.microsoft.com/office/drawing/2014/main" val="673570358"/>
                  </a:ext>
                </a:extLst>
              </a:tr>
              <a:tr h="190500">
                <a:tc>
                  <a:txBody>
                    <a:bodyPr/>
                    <a:lstStyle/>
                    <a:p>
                      <a:pPr algn="l" fontAlgn="b"/>
                      <a:r>
                        <a:rPr lang="cs-CZ" sz="1200" u="none" strike="noStrike">
                          <a:effectLst/>
                          <a:latin typeface="Arial" panose="020B0604020202020204" pitchFamily="34" charset="0"/>
                          <a:cs typeface="Arial" panose="020B0604020202020204" pitchFamily="34" charset="0"/>
                        </a:rPr>
                        <a:t>10001-20000 ob</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a:effectLst/>
                          <a:latin typeface="Arial" panose="020B0604020202020204" pitchFamily="34" charset="0"/>
                          <a:cs typeface="Arial" panose="020B0604020202020204" pitchFamily="34" charset="0"/>
                        </a:rPr>
                        <a:t>1 109,2</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a:effectLst/>
                          <a:latin typeface="Arial" panose="020B0604020202020204" pitchFamily="34" charset="0"/>
                          <a:cs typeface="Arial" panose="020B0604020202020204" pitchFamily="34" charset="0"/>
                        </a:rPr>
                        <a:t>568,5</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a:effectLst/>
                          <a:latin typeface="Arial" panose="020B0604020202020204" pitchFamily="34" charset="0"/>
                          <a:cs typeface="Arial" panose="020B0604020202020204" pitchFamily="34" charset="0"/>
                        </a:rPr>
                        <a:t>540,8</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dirty="0">
                          <a:effectLst/>
                          <a:latin typeface="Arial" panose="020B0604020202020204" pitchFamily="34" charset="0"/>
                          <a:cs typeface="Arial" panose="020B0604020202020204" pitchFamily="34" charset="0"/>
                        </a:rPr>
                        <a:t>51%</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a:effectLst/>
                          <a:latin typeface="Arial" panose="020B0604020202020204" pitchFamily="34" charset="0"/>
                          <a:cs typeface="Arial" panose="020B0604020202020204" pitchFamily="34" charset="0"/>
                        </a:rPr>
                        <a:t>49%</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2000" marR="36000" marT="9525" marB="0" anchor="b"/>
                </a:tc>
                <a:extLst>
                  <a:ext uri="{0D108BD9-81ED-4DB2-BD59-A6C34878D82A}">
                    <a16:rowId xmlns:a16="http://schemas.microsoft.com/office/drawing/2014/main" val="1463030355"/>
                  </a:ext>
                </a:extLst>
              </a:tr>
              <a:tr h="190500">
                <a:tc>
                  <a:txBody>
                    <a:bodyPr/>
                    <a:lstStyle/>
                    <a:p>
                      <a:pPr algn="l" fontAlgn="b"/>
                      <a:r>
                        <a:rPr lang="cs-CZ" sz="1200" u="none" strike="noStrike" dirty="0">
                          <a:effectLst/>
                          <a:latin typeface="Arial" panose="020B0604020202020204" pitchFamily="34" charset="0"/>
                          <a:cs typeface="Arial" panose="020B0604020202020204" pitchFamily="34" charset="0"/>
                        </a:rPr>
                        <a:t>20001-50000 ob.</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a:effectLst/>
                          <a:latin typeface="Arial" panose="020B0604020202020204" pitchFamily="34" charset="0"/>
                          <a:cs typeface="Arial" panose="020B0604020202020204" pitchFamily="34" charset="0"/>
                        </a:rPr>
                        <a:t>1 133,6</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a:effectLst/>
                          <a:latin typeface="Arial" panose="020B0604020202020204" pitchFamily="34" charset="0"/>
                          <a:cs typeface="Arial" panose="020B0604020202020204" pitchFamily="34" charset="0"/>
                        </a:rPr>
                        <a:t>663,4</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a:effectLst/>
                          <a:latin typeface="Arial" panose="020B0604020202020204" pitchFamily="34" charset="0"/>
                          <a:cs typeface="Arial" panose="020B0604020202020204" pitchFamily="34" charset="0"/>
                        </a:rPr>
                        <a:t>597,9</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dirty="0">
                          <a:effectLst/>
                          <a:latin typeface="Arial" panose="020B0604020202020204" pitchFamily="34" charset="0"/>
                          <a:cs typeface="Arial" panose="020B0604020202020204" pitchFamily="34" charset="0"/>
                        </a:rPr>
                        <a:t>59%</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dirty="0">
                          <a:effectLst/>
                          <a:latin typeface="Arial" panose="020B0604020202020204" pitchFamily="34" charset="0"/>
                          <a:cs typeface="Arial" panose="020B0604020202020204" pitchFamily="34" charset="0"/>
                        </a:rPr>
                        <a:t>53%</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b"/>
                </a:tc>
                <a:extLst>
                  <a:ext uri="{0D108BD9-81ED-4DB2-BD59-A6C34878D82A}">
                    <a16:rowId xmlns:a16="http://schemas.microsoft.com/office/drawing/2014/main" val="1965712457"/>
                  </a:ext>
                </a:extLst>
              </a:tr>
              <a:tr h="190500">
                <a:tc>
                  <a:txBody>
                    <a:bodyPr/>
                    <a:lstStyle/>
                    <a:p>
                      <a:pPr algn="l" fontAlgn="b"/>
                      <a:r>
                        <a:rPr lang="cs-CZ" sz="1200" u="none" strike="noStrike">
                          <a:effectLst/>
                          <a:latin typeface="Arial" panose="020B0604020202020204" pitchFamily="34" charset="0"/>
                          <a:cs typeface="Arial" panose="020B0604020202020204" pitchFamily="34" charset="0"/>
                        </a:rPr>
                        <a:t>nad 50000 ob.</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a:effectLst/>
                          <a:latin typeface="Arial" panose="020B0604020202020204" pitchFamily="34" charset="0"/>
                          <a:cs typeface="Arial" panose="020B0604020202020204" pitchFamily="34" charset="0"/>
                        </a:rPr>
                        <a:t>808,1</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a:effectLst/>
                          <a:latin typeface="Arial" panose="020B0604020202020204" pitchFamily="34" charset="0"/>
                          <a:cs typeface="Arial" panose="020B0604020202020204" pitchFamily="34" charset="0"/>
                        </a:rPr>
                        <a:t>759,1</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a:effectLst/>
                          <a:latin typeface="Arial" panose="020B0604020202020204" pitchFamily="34" charset="0"/>
                          <a:cs typeface="Arial" panose="020B0604020202020204" pitchFamily="34" charset="0"/>
                        </a:rPr>
                        <a:t>575,7</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a:effectLst/>
                          <a:latin typeface="Arial" panose="020B0604020202020204" pitchFamily="34" charset="0"/>
                          <a:cs typeface="Arial" panose="020B0604020202020204" pitchFamily="34" charset="0"/>
                        </a:rPr>
                        <a:t>94%</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2000" marR="36000" marT="9525" marB="0" anchor="b"/>
                </a:tc>
                <a:tc>
                  <a:txBody>
                    <a:bodyPr/>
                    <a:lstStyle/>
                    <a:p>
                      <a:pPr algn="r" fontAlgn="b"/>
                      <a:r>
                        <a:rPr lang="cs-CZ" sz="1200" u="none" strike="noStrike" dirty="0">
                          <a:effectLst/>
                          <a:latin typeface="Arial" panose="020B0604020202020204" pitchFamily="34" charset="0"/>
                          <a:cs typeface="Arial" panose="020B0604020202020204" pitchFamily="34" charset="0"/>
                        </a:rPr>
                        <a:t>71%</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b"/>
                </a:tc>
                <a:extLst>
                  <a:ext uri="{0D108BD9-81ED-4DB2-BD59-A6C34878D82A}">
                    <a16:rowId xmlns:a16="http://schemas.microsoft.com/office/drawing/2014/main" val="314102109"/>
                  </a:ext>
                </a:extLst>
              </a:tr>
              <a:tr h="190500">
                <a:tc>
                  <a:txBody>
                    <a:bodyPr/>
                    <a:lstStyle/>
                    <a:p>
                      <a:pPr algn="l" fontAlgn="b"/>
                      <a:r>
                        <a:rPr lang="cs-CZ" sz="1200" b="1" u="none" strike="noStrike" dirty="0">
                          <a:effectLst/>
                          <a:latin typeface="Arial" panose="020B0604020202020204" pitchFamily="34" charset="0"/>
                          <a:cs typeface="Arial" panose="020B0604020202020204" pitchFamily="34" charset="0"/>
                        </a:rPr>
                        <a:t>Kraj Vysočina</a:t>
                      </a:r>
                      <a:endParaRPr lang="cs-CZ" sz="1200" b="1"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b">
                    <a:solidFill>
                      <a:schemeClr val="accent6">
                        <a:lumMod val="20000"/>
                        <a:lumOff val="80000"/>
                      </a:schemeClr>
                    </a:solidFill>
                  </a:tcPr>
                </a:tc>
                <a:tc>
                  <a:txBody>
                    <a:bodyPr/>
                    <a:lstStyle/>
                    <a:p>
                      <a:pPr algn="r" fontAlgn="b"/>
                      <a:r>
                        <a:rPr lang="cs-CZ" sz="1200" b="1" u="none" strike="noStrike" dirty="0">
                          <a:effectLst/>
                          <a:latin typeface="Arial" panose="020B0604020202020204" pitchFamily="34" charset="0"/>
                          <a:cs typeface="Arial" panose="020B0604020202020204" pitchFamily="34" charset="0"/>
                        </a:rPr>
                        <a:t>1 050,4</a:t>
                      </a:r>
                      <a:endParaRPr lang="cs-CZ" sz="1200" b="1"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b">
                    <a:solidFill>
                      <a:schemeClr val="accent6">
                        <a:lumMod val="20000"/>
                        <a:lumOff val="80000"/>
                      </a:schemeClr>
                    </a:solidFill>
                  </a:tcPr>
                </a:tc>
                <a:tc>
                  <a:txBody>
                    <a:bodyPr/>
                    <a:lstStyle/>
                    <a:p>
                      <a:pPr algn="r" fontAlgn="b"/>
                      <a:r>
                        <a:rPr lang="cs-CZ" sz="1200" b="1" u="none" strike="noStrike" dirty="0">
                          <a:effectLst/>
                          <a:latin typeface="Arial" panose="020B0604020202020204" pitchFamily="34" charset="0"/>
                          <a:cs typeface="Arial" panose="020B0604020202020204" pitchFamily="34" charset="0"/>
                        </a:rPr>
                        <a:t>610,1</a:t>
                      </a:r>
                      <a:endParaRPr lang="cs-CZ" sz="1200" b="1"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b">
                    <a:solidFill>
                      <a:schemeClr val="accent6">
                        <a:lumMod val="20000"/>
                        <a:lumOff val="80000"/>
                      </a:schemeClr>
                    </a:solidFill>
                  </a:tcPr>
                </a:tc>
                <a:tc>
                  <a:txBody>
                    <a:bodyPr/>
                    <a:lstStyle/>
                    <a:p>
                      <a:pPr algn="r" fontAlgn="b"/>
                      <a:r>
                        <a:rPr lang="cs-CZ" sz="1200" b="1" u="none" strike="noStrike" dirty="0">
                          <a:effectLst/>
                          <a:latin typeface="Arial" panose="020B0604020202020204" pitchFamily="34" charset="0"/>
                          <a:cs typeface="Arial" panose="020B0604020202020204" pitchFamily="34" charset="0"/>
                        </a:rPr>
                        <a:t>521,7</a:t>
                      </a:r>
                      <a:endParaRPr lang="cs-CZ" sz="1200" b="1"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b">
                    <a:solidFill>
                      <a:schemeClr val="accent6">
                        <a:lumMod val="20000"/>
                        <a:lumOff val="80000"/>
                      </a:schemeClr>
                    </a:solidFill>
                  </a:tcPr>
                </a:tc>
                <a:tc>
                  <a:txBody>
                    <a:bodyPr/>
                    <a:lstStyle/>
                    <a:p>
                      <a:pPr algn="r" fontAlgn="b"/>
                      <a:r>
                        <a:rPr lang="cs-CZ" sz="1200" b="1" u="none" strike="noStrike" dirty="0">
                          <a:effectLst/>
                          <a:latin typeface="Arial" panose="020B0604020202020204" pitchFamily="34" charset="0"/>
                          <a:cs typeface="Arial" panose="020B0604020202020204" pitchFamily="34" charset="0"/>
                        </a:rPr>
                        <a:t>58%</a:t>
                      </a:r>
                      <a:endParaRPr lang="cs-CZ" sz="1200" b="1"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b">
                    <a:solidFill>
                      <a:schemeClr val="accent6">
                        <a:lumMod val="20000"/>
                        <a:lumOff val="80000"/>
                      </a:schemeClr>
                    </a:solidFill>
                  </a:tcPr>
                </a:tc>
                <a:tc>
                  <a:txBody>
                    <a:bodyPr/>
                    <a:lstStyle/>
                    <a:p>
                      <a:pPr algn="r" fontAlgn="b"/>
                      <a:r>
                        <a:rPr lang="cs-CZ" sz="1200" b="1" u="none" strike="noStrike" dirty="0">
                          <a:effectLst/>
                          <a:latin typeface="Arial" panose="020B0604020202020204" pitchFamily="34" charset="0"/>
                          <a:cs typeface="Arial" panose="020B0604020202020204" pitchFamily="34" charset="0"/>
                        </a:rPr>
                        <a:t>50%</a:t>
                      </a:r>
                      <a:endParaRPr lang="cs-CZ" sz="1200" b="1"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b">
                    <a:solidFill>
                      <a:schemeClr val="accent6">
                        <a:lumMod val="20000"/>
                        <a:lumOff val="80000"/>
                      </a:schemeClr>
                    </a:solidFill>
                  </a:tcPr>
                </a:tc>
                <a:extLst>
                  <a:ext uri="{0D108BD9-81ED-4DB2-BD59-A6C34878D82A}">
                    <a16:rowId xmlns:a16="http://schemas.microsoft.com/office/drawing/2014/main" val="2402331100"/>
                  </a:ext>
                </a:extLst>
              </a:tr>
            </a:tbl>
          </a:graphicData>
        </a:graphic>
      </p:graphicFrame>
      <p:pic>
        <p:nvPicPr>
          <p:cNvPr id="6" name="Obrázek 5">
            <a:extLst>
              <a:ext uri="{FF2B5EF4-FFF2-40B4-BE49-F238E27FC236}">
                <a16:creationId xmlns:a16="http://schemas.microsoft.com/office/drawing/2014/main" id="{B110A685-C509-46FF-B0E5-81A4FBD3A8B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88455" y="3429000"/>
            <a:ext cx="4442924" cy="3323722"/>
          </a:xfrm>
          <a:prstGeom prst="rect">
            <a:avLst/>
          </a:prstGeom>
          <a:noFill/>
          <a:ln>
            <a:noFill/>
          </a:ln>
        </p:spPr>
      </p:pic>
      <p:pic>
        <p:nvPicPr>
          <p:cNvPr id="7" name="Obrázek 6">
            <a:extLst>
              <a:ext uri="{FF2B5EF4-FFF2-40B4-BE49-F238E27FC236}">
                <a16:creationId xmlns:a16="http://schemas.microsoft.com/office/drawing/2014/main" id="{10D21863-2663-4B0C-9E82-00C4FD8931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 y="0"/>
            <a:ext cx="1295461" cy="493509"/>
          </a:xfrm>
          <a:prstGeom prst="rect">
            <a:avLst/>
          </a:prstGeom>
        </p:spPr>
      </p:pic>
      <p:sp>
        <p:nvSpPr>
          <p:cNvPr id="8" name="TextovéPole 7">
            <a:extLst>
              <a:ext uri="{FF2B5EF4-FFF2-40B4-BE49-F238E27FC236}">
                <a16:creationId xmlns:a16="http://schemas.microsoft.com/office/drawing/2014/main" id="{07689F20-027B-4EDF-8573-911CB7FB4E94}"/>
              </a:ext>
            </a:extLst>
          </p:cNvPr>
          <p:cNvSpPr txBox="1"/>
          <p:nvPr/>
        </p:nvSpPr>
        <p:spPr>
          <a:xfrm>
            <a:off x="109827" y="6611779"/>
            <a:ext cx="1403684" cy="246221"/>
          </a:xfrm>
          <a:prstGeom prst="rect">
            <a:avLst/>
          </a:prstGeom>
          <a:noFill/>
        </p:spPr>
        <p:txBody>
          <a:bodyPr wrap="square" rtlCol="0">
            <a:spAutoFit/>
          </a:bodyPr>
          <a:lstStyle/>
          <a:p>
            <a:r>
              <a:rPr lang="cs-CZ" sz="1000" dirty="0">
                <a:latin typeface="Arial" panose="020B0604020202020204" pitchFamily="34" charset="0"/>
                <a:cs typeface="Arial" panose="020B0604020202020204" pitchFamily="34" charset="0"/>
              </a:rPr>
              <a:t>EKO-KOM, </a:t>
            </a:r>
            <a:r>
              <a:rPr lang="cs-CZ" sz="1000" dirty="0" err="1">
                <a:latin typeface="Arial" panose="020B0604020202020204" pitchFamily="34" charset="0"/>
                <a:cs typeface="Arial" panose="020B0604020202020204" pitchFamily="34" charset="0"/>
              </a:rPr>
              <a:t>a.s</a:t>
            </a:r>
            <a:r>
              <a:rPr lang="cs-CZ" sz="1000" dirty="0">
                <a:latin typeface="Arial" panose="020B0604020202020204" pitchFamily="34" charset="0"/>
                <a:cs typeface="Arial" panose="020B0604020202020204" pitchFamily="34" charset="0"/>
              </a:rPr>
              <a:t>, 2021</a:t>
            </a:r>
          </a:p>
        </p:txBody>
      </p:sp>
    </p:spTree>
    <p:extLst>
      <p:ext uri="{BB962C8B-B14F-4D97-AF65-F5344CB8AC3E}">
        <p14:creationId xmlns:p14="http://schemas.microsoft.com/office/powerpoint/2010/main" val="2860642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3569C5-71DA-476A-8C63-393343275839}"/>
              </a:ext>
            </a:extLst>
          </p:cNvPr>
          <p:cNvSpPr>
            <a:spLocks noGrp="1"/>
          </p:cNvSpPr>
          <p:nvPr>
            <p:ph type="title"/>
          </p:nvPr>
        </p:nvSpPr>
        <p:spPr>
          <a:xfrm>
            <a:off x="838200" y="365125"/>
            <a:ext cx="10515600" cy="517191"/>
          </a:xfrm>
        </p:spPr>
        <p:txBody>
          <a:bodyPr>
            <a:noAutofit/>
          </a:bodyPr>
          <a:lstStyle/>
          <a:p>
            <a:pPr algn="ctr"/>
            <a:r>
              <a:rPr lang="cs-CZ" sz="32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Role poplatku v OH obcí</a:t>
            </a:r>
          </a:p>
        </p:txBody>
      </p:sp>
      <p:sp>
        <p:nvSpPr>
          <p:cNvPr id="3" name="Zástupný obsah 2">
            <a:extLst>
              <a:ext uri="{FF2B5EF4-FFF2-40B4-BE49-F238E27FC236}">
                <a16:creationId xmlns:a16="http://schemas.microsoft.com/office/drawing/2014/main" id="{235A5FEB-0D28-44DF-A365-8FBDE93E165F}"/>
              </a:ext>
            </a:extLst>
          </p:cNvPr>
          <p:cNvSpPr>
            <a:spLocks noGrp="1"/>
          </p:cNvSpPr>
          <p:nvPr>
            <p:ph idx="1"/>
          </p:nvPr>
        </p:nvSpPr>
        <p:spPr>
          <a:xfrm>
            <a:off x="445168" y="1090863"/>
            <a:ext cx="11177337" cy="5678905"/>
          </a:xfrm>
        </p:spPr>
        <p:txBody>
          <a:bodyPr>
            <a:normAutofit fontScale="70000" lnSpcReduction="20000"/>
          </a:bodyPr>
          <a:lstStyle/>
          <a:p>
            <a:pPr>
              <a:lnSpc>
                <a:spcPct val="110000"/>
              </a:lnSpc>
            </a:pPr>
            <a:r>
              <a:rPr lang="cs-CZ" b="1" dirty="0">
                <a:solidFill>
                  <a:srgbClr val="C00000"/>
                </a:solidFill>
                <a:latin typeface="Arial" panose="020B0604020202020204" pitchFamily="34" charset="0"/>
                <a:cs typeface="Arial" panose="020B0604020202020204" pitchFamily="34" charset="0"/>
              </a:rPr>
              <a:t>Vybrat finanční prostředky na pokrytí nákladů na OH v obcích</a:t>
            </a:r>
          </a:p>
          <a:p>
            <a:pPr lvl="1">
              <a:lnSpc>
                <a:spcPct val="110000"/>
              </a:lnSpc>
            </a:pPr>
            <a:r>
              <a:rPr lang="cs-CZ" dirty="0">
                <a:latin typeface="Arial" panose="020B0604020202020204" pitchFamily="34" charset="0"/>
                <a:cs typeface="Arial" panose="020B0604020202020204" pitchFamily="34" charset="0"/>
              </a:rPr>
              <a:t>Nejdůležitější role poplatku, ostatní role (např. motivační) jsou podružné </a:t>
            </a:r>
            <a:r>
              <a:rPr lang="cs-CZ" i="1" dirty="0">
                <a:latin typeface="Arial" panose="020B0604020202020204" pitchFamily="34" charset="0"/>
                <a:cs typeface="Arial" panose="020B0604020202020204" pitchFamily="34" charset="0"/>
              </a:rPr>
              <a:t>(finanční motivace fungují pouze částečně ve vazbě na SKO, je ale potřeba počítat s odkládáním SKO mimo zpoplatněné nádoby)</a:t>
            </a:r>
          </a:p>
          <a:p>
            <a:pPr>
              <a:lnSpc>
                <a:spcPct val="110000"/>
              </a:lnSpc>
            </a:pPr>
            <a:r>
              <a:rPr lang="cs-CZ"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Trocha filozofie:</a:t>
            </a:r>
          </a:p>
          <a:p>
            <a:pPr lvl="1">
              <a:lnSpc>
                <a:spcPct val="110000"/>
              </a:lnSpc>
            </a:pPr>
            <a:r>
              <a:rPr lang="cs-CZ" dirty="0">
                <a:solidFill>
                  <a:srgbClr val="C00000"/>
                </a:solidFill>
                <a:latin typeface="Arial" panose="020B0604020202020204" pitchFamily="34" charset="0"/>
                <a:cs typeface="Arial" panose="020B0604020202020204" pitchFamily="34" charset="0"/>
              </a:rPr>
              <a:t>PAYT</a:t>
            </a:r>
            <a:r>
              <a:rPr lang="cs-CZ" dirty="0">
                <a:latin typeface="Arial" panose="020B0604020202020204" pitchFamily="34" charset="0"/>
                <a:cs typeface="Arial" panose="020B0604020202020204" pitchFamily="34" charset="0"/>
              </a:rPr>
              <a:t> může platit jen v případě, že </a:t>
            </a:r>
            <a:r>
              <a:rPr lang="cs-CZ" u="sng" dirty="0">
                <a:solidFill>
                  <a:srgbClr val="C00000"/>
                </a:solidFill>
                <a:latin typeface="Arial" panose="020B0604020202020204" pitchFamily="34" charset="0"/>
                <a:cs typeface="Arial" panose="020B0604020202020204" pitchFamily="34" charset="0"/>
              </a:rPr>
              <a:t>občan</a:t>
            </a:r>
            <a:r>
              <a:rPr lang="cs-CZ" dirty="0">
                <a:solidFill>
                  <a:srgbClr val="C00000"/>
                </a:solidFill>
                <a:latin typeface="Arial" panose="020B0604020202020204" pitchFamily="34" charset="0"/>
                <a:cs typeface="Arial" panose="020B0604020202020204" pitchFamily="34" charset="0"/>
              </a:rPr>
              <a:t> jako znečišťovatel </a:t>
            </a:r>
            <a:r>
              <a:rPr lang="cs-CZ" u="sng" dirty="0">
                <a:solidFill>
                  <a:srgbClr val="C00000"/>
                </a:solidFill>
                <a:latin typeface="Arial" panose="020B0604020202020204" pitchFamily="34" charset="0"/>
                <a:cs typeface="Arial" panose="020B0604020202020204" pitchFamily="34" charset="0"/>
              </a:rPr>
              <a:t>platí </a:t>
            </a:r>
            <a:r>
              <a:rPr lang="cs-CZ" dirty="0">
                <a:solidFill>
                  <a:srgbClr val="C00000"/>
                </a:solidFill>
                <a:latin typeface="Arial" panose="020B0604020202020204" pitchFamily="34" charset="0"/>
                <a:cs typeface="Arial" panose="020B0604020202020204" pitchFamily="34" charset="0"/>
              </a:rPr>
              <a:t>skutečně </a:t>
            </a:r>
            <a:r>
              <a:rPr lang="cs-CZ" u="sng" dirty="0">
                <a:solidFill>
                  <a:srgbClr val="C00000"/>
                </a:solidFill>
                <a:latin typeface="Arial" panose="020B0604020202020204" pitchFamily="34" charset="0"/>
                <a:cs typeface="Arial" panose="020B0604020202020204" pitchFamily="34" charset="0"/>
              </a:rPr>
              <a:t>za veškeré produkované odpady</a:t>
            </a:r>
            <a:r>
              <a:rPr lang="cs-CZ" dirty="0">
                <a:solidFill>
                  <a:srgbClr val="C00000"/>
                </a:solidFill>
                <a:latin typeface="Arial" panose="020B0604020202020204" pitchFamily="34" charset="0"/>
                <a:cs typeface="Arial" panose="020B0604020202020204" pitchFamily="34" charset="0"/>
              </a:rPr>
              <a:t>,</a:t>
            </a:r>
            <a:r>
              <a:rPr lang="cs-CZ" dirty="0">
                <a:latin typeface="Arial" panose="020B0604020202020204" pitchFamily="34" charset="0"/>
                <a:cs typeface="Arial" panose="020B0604020202020204" pitchFamily="34" charset="0"/>
              </a:rPr>
              <a:t> tj. za všechny odpady, které odkládá do obecního systému a s jejichž nakládáním má obec náklady, které musí hradit. </a:t>
            </a:r>
            <a:endParaRPr lang="cs-CZ" i="1" dirty="0">
              <a:latin typeface="Arial" panose="020B0604020202020204" pitchFamily="34" charset="0"/>
              <a:cs typeface="Arial" panose="020B0604020202020204" pitchFamily="34" charset="0"/>
            </a:endParaRPr>
          </a:p>
          <a:p>
            <a:pPr lvl="1">
              <a:lnSpc>
                <a:spcPct val="110000"/>
              </a:lnSpc>
            </a:pPr>
            <a:r>
              <a:rPr lang="cs-CZ" dirty="0">
                <a:latin typeface="Arial" panose="020B0604020202020204" pitchFamily="34" charset="0"/>
                <a:cs typeface="Arial" panose="020B0604020202020204" pitchFamily="34" charset="0"/>
              </a:rPr>
              <a:t>Logicky sem tedy patří i náklady spojené s objemnými odpady, bioodpady, využitelné složky (papír, plast, sklo, kov, textil a další), možnost využití sběrného dvora, sběr nebezpečných složek KO atd.</a:t>
            </a:r>
          </a:p>
          <a:p>
            <a:pPr lvl="1">
              <a:lnSpc>
                <a:spcPct val="110000"/>
              </a:lnSpc>
            </a:pPr>
            <a:r>
              <a:rPr lang="cs-CZ" dirty="0">
                <a:latin typeface="Arial" panose="020B0604020202020204" pitchFamily="34" charset="0"/>
                <a:cs typeface="Arial" panose="020B0604020202020204" pitchFamily="34" charset="0"/>
              </a:rPr>
              <a:t>Motivace vázaná pouze na snížení produkce SKO (poplatek za odkládání s nemovité věci) nebo nadprodukci využitelných složek (možnost úlev do poplatku za obecní systém) je chybná.</a:t>
            </a:r>
          </a:p>
          <a:p>
            <a:pPr lvl="1">
              <a:lnSpc>
                <a:spcPct val="110000"/>
              </a:lnSpc>
            </a:pPr>
            <a:r>
              <a:rPr lang="cs-CZ" dirty="0">
                <a:latin typeface="Arial" panose="020B0604020202020204" pitchFamily="34" charset="0"/>
                <a:cs typeface="Arial" panose="020B0604020202020204" pitchFamily="34" charset="0"/>
              </a:rPr>
              <a:t>Vzhledem k nárůstu nákladů na separaci a využití KO rostou celkové náklady OH – i když člověk bude produkovat stále méně SKO, celková platba, do které se promítnou tyto náklady, resp. sazba poplatku bude narůstat (obtížné vysvětlení pro občany)</a:t>
            </a:r>
          </a:p>
          <a:p>
            <a:pPr>
              <a:lnSpc>
                <a:spcPct val="110000"/>
              </a:lnSpc>
            </a:pPr>
            <a:r>
              <a:rPr lang="cs-CZ" u="sng" dirty="0">
                <a:solidFill>
                  <a:srgbClr val="C00000"/>
                </a:solidFill>
                <a:latin typeface="Arial" panose="020B0604020202020204" pitchFamily="34" charset="0"/>
                <a:cs typeface="Arial" panose="020B0604020202020204" pitchFamily="34" charset="0"/>
              </a:rPr>
              <a:t>Cílem by mělo být přesvědčit obyvatele</a:t>
            </a:r>
            <a:r>
              <a:rPr lang="cs-CZ" dirty="0">
                <a:latin typeface="Arial" panose="020B0604020202020204" pitchFamily="34" charset="0"/>
                <a:cs typeface="Arial" panose="020B0604020202020204" pitchFamily="34" charset="0"/>
              </a:rPr>
              <a:t> (i s použitím např. finančních nástrojů), </a:t>
            </a:r>
            <a:r>
              <a:rPr lang="cs-CZ" u="sng" dirty="0">
                <a:solidFill>
                  <a:srgbClr val="C00000"/>
                </a:solidFill>
                <a:latin typeface="Arial" panose="020B0604020202020204" pitchFamily="34" charset="0"/>
                <a:cs typeface="Arial" panose="020B0604020202020204" pitchFamily="34" charset="0"/>
              </a:rPr>
              <a:t>aby odpad neprodukovali </a:t>
            </a:r>
            <a:r>
              <a:rPr lang="cs-CZ" dirty="0">
                <a:solidFill>
                  <a:srgbClr val="0070C0"/>
                </a:solidFill>
                <a:latin typeface="Arial" panose="020B0604020202020204" pitchFamily="34" charset="0"/>
                <a:cs typeface="Arial" panose="020B0604020202020204" pitchFamily="34" charset="0"/>
              </a:rPr>
              <a:t>– předcházení vzniku a omezení produkce odpadů je hlavním principem oběhového hospodářství. Jedině „</a:t>
            </a:r>
            <a:r>
              <a:rPr lang="cs-CZ" dirty="0" err="1">
                <a:solidFill>
                  <a:srgbClr val="0070C0"/>
                </a:solidFill>
                <a:latin typeface="Arial" panose="020B0604020202020204" pitchFamily="34" charset="0"/>
                <a:cs typeface="Arial" panose="020B0604020202020204" pitchFamily="34" charset="0"/>
              </a:rPr>
              <a:t>neprodukce</a:t>
            </a:r>
            <a:r>
              <a:rPr lang="cs-CZ" dirty="0">
                <a:solidFill>
                  <a:srgbClr val="0070C0"/>
                </a:solidFill>
                <a:latin typeface="Arial" panose="020B0604020202020204" pitchFamily="34" charset="0"/>
                <a:cs typeface="Arial" panose="020B0604020202020204" pitchFamily="34" charset="0"/>
              </a:rPr>
              <a:t>“ odpadů může skutečně snížit náklady na OH obce.  </a:t>
            </a:r>
            <a:r>
              <a:rPr lang="cs-CZ" dirty="0">
                <a:latin typeface="Arial" panose="020B0604020202020204" pitchFamily="34" charset="0"/>
                <a:cs typeface="Arial" panose="020B0604020202020204" pitchFamily="34" charset="0"/>
              </a:rPr>
              <a:t> </a:t>
            </a:r>
          </a:p>
        </p:txBody>
      </p:sp>
      <p:pic>
        <p:nvPicPr>
          <p:cNvPr id="4" name="Obrázek 3">
            <a:extLst>
              <a:ext uri="{FF2B5EF4-FFF2-40B4-BE49-F238E27FC236}">
                <a16:creationId xmlns:a16="http://schemas.microsoft.com/office/drawing/2014/main" id="{8F7511B3-8E61-45E1-BE83-174E60EB0C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27" y="0"/>
            <a:ext cx="1295461" cy="493509"/>
          </a:xfrm>
          <a:prstGeom prst="rect">
            <a:avLst/>
          </a:prstGeom>
        </p:spPr>
      </p:pic>
    </p:spTree>
    <p:extLst>
      <p:ext uri="{BB962C8B-B14F-4D97-AF65-F5344CB8AC3E}">
        <p14:creationId xmlns:p14="http://schemas.microsoft.com/office/powerpoint/2010/main" val="2419204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4A918D-9DD6-49C1-A700-35168931C4DB}"/>
              </a:ext>
            </a:extLst>
          </p:cNvPr>
          <p:cNvSpPr>
            <a:spLocks noGrp="1"/>
          </p:cNvSpPr>
          <p:nvPr>
            <p:ph type="title"/>
          </p:nvPr>
        </p:nvSpPr>
        <p:spPr>
          <a:xfrm>
            <a:off x="679579" y="234498"/>
            <a:ext cx="10515600" cy="315912"/>
          </a:xfrm>
        </p:spPr>
        <p:txBody>
          <a:bodyPr>
            <a:noAutofit/>
          </a:bodyPr>
          <a:lstStyle/>
          <a:p>
            <a:pPr algn="ctr"/>
            <a:r>
              <a:rPr lang="cs-CZ" sz="24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Jak vybrat vhodný poplatek dle zákona o místních poplatcích</a:t>
            </a:r>
          </a:p>
        </p:txBody>
      </p:sp>
      <p:sp>
        <p:nvSpPr>
          <p:cNvPr id="3" name="Zástupný obsah 2">
            <a:extLst>
              <a:ext uri="{FF2B5EF4-FFF2-40B4-BE49-F238E27FC236}">
                <a16:creationId xmlns:a16="http://schemas.microsoft.com/office/drawing/2014/main" id="{C6E78454-124D-4A17-BD64-7CC241A879A5}"/>
              </a:ext>
            </a:extLst>
          </p:cNvPr>
          <p:cNvSpPr>
            <a:spLocks noGrp="1"/>
          </p:cNvSpPr>
          <p:nvPr>
            <p:ph idx="1"/>
          </p:nvPr>
        </p:nvSpPr>
        <p:spPr>
          <a:xfrm>
            <a:off x="240224" y="624145"/>
            <a:ext cx="11704448" cy="1503337"/>
          </a:xfrm>
        </p:spPr>
        <p:txBody>
          <a:bodyPr>
            <a:noAutofit/>
          </a:bodyPr>
          <a:lstStyle/>
          <a:p>
            <a:pPr lvl="0">
              <a:spcBef>
                <a:spcPts val="0"/>
              </a:spcBef>
              <a:spcAft>
                <a:spcPts val="600"/>
              </a:spcAft>
            </a:pPr>
            <a:r>
              <a:rPr lang="cs-CZ" sz="1200" dirty="0">
                <a:latin typeface="Arial" pitchFamily="34" charset="0"/>
                <a:cs typeface="Arial" pitchFamily="34" charset="0"/>
              </a:rPr>
              <a:t>Jakou skupinu obyvatel chce obec zpoplatnit (trvale hlášené x bydlící osoby) </a:t>
            </a:r>
          </a:p>
          <a:p>
            <a:pPr>
              <a:spcBef>
                <a:spcPts val="0"/>
              </a:spcBef>
              <a:spcAft>
                <a:spcPts val="600"/>
              </a:spcAft>
            </a:pPr>
            <a:r>
              <a:rPr lang="cs-CZ" sz="1200" dirty="0">
                <a:latin typeface="Arial" pitchFamily="34" charset="0"/>
                <a:cs typeface="Arial" pitchFamily="34" charset="0"/>
              </a:rPr>
              <a:t>Jaký podíl na nákladech obce na OH má poplatek od obyvatel pokrýt</a:t>
            </a:r>
          </a:p>
          <a:p>
            <a:pPr lvl="0">
              <a:spcBef>
                <a:spcPts val="0"/>
              </a:spcBef>
              <a:spcAft>
                <a:spcPts val="600"/>
              </a:spcAft>
            </a:pPr>
            <a:r>
              <a:rPr lang="cs-CZ" sz="1200" dirty="0">
                <a:latin typeface="Arial" pitchFamily="34" charset="0"/>
                <a:cs typeface="Arial" pitchFamily="34" charset="0"/>
              </a:rPr>
              <a:t>Do jaké míry chce obec finančně nebo jinými nástroji motivovat obyvatele k omezení produkce SKO (finanční motivace jsou funkční pouze ve vazbě na SKO)</a:t>
            </a:r>
          </a:p>
          <a:p>
            <a:pPr lvl="0">
              <a:spcBef>
                <a:spcPts val="0"/>
              </a:spcBef>
              <a:spcAft>
                <a:spcPts val="600"/>
              </a:spcAft>
            </a:pPr>
            <a:r>
              <a:rPr lang="cs-CZ" sz="1200" dirty="0">
                <a:latin typeface="Arial" pitchFamily="34" charset="0"/>
                <a:cs typeface="Arial" pitchFamily="34" charset="0"/>
              </a:rPr>
              <a:t>Zda je obec schopna spolehlivě prokázat plátcům v různých typech zástavby hmotnost, objem odpadů vyprodukovaných poplatníky nebo objem použitých sběrných nádob, a to v celém poplatkovém období. </a:t>
            </a:r>
          </a:p>
          <a:p>
            <a:pPr lvl="0">
              <a:spcBef>
                <a:spcPts val="0"/>
              </a:spcBef>
              <a:spcAft>
                <a:spcPts val="600"/>
              </a:spcAft>
            </a:pPr>
            <a:r>
              <a:rPr lang="cs-CZ" sz="1200" dirty="0">
                <a:latin typeface="Arial" pitchFamily="34" charset="0"/>
                <a:cs typeface="Arial" pitchFamily="34" charset="0"/>
              </a:rPr>
              <a:t>Jaké jsou náklady na adresný systém (poplatek za odkládání odpadů z nemovité věci) a jaký je očekávaný efekt  </a:t>
            </a:r>
          </a:p>
        </p:txBody>
      </p:sp>
      <p:graphicFrame>
        <p:nvGraphicFramePr>
          <p:cNvPr id="4" name="Tabulka 3">
            <a:extLst>
              <a:ext uri="{FF2B5EF4-FFF2-40B4-BE49-F238E27FC236}">
                <a16:creationId xmlns:a16="http://schemas.microsoft.com/office/drawing/2014/main" id="{556CDF9C-3B83-4FF5-A87E-484E1A8A5764}"/>
              </a:ext>
            </a:extLst>
          </p:cNvPr>
          <p:cNvGraphicFramePr>
            <a:graphicFrameLocks noGrp="1"/>
          </p:cNvGraphicFramePr>
          <p:nvPr>
            <p:extLst>
              <p:ext uri="{D42A27DB-BD31-4B8C-83A1-F6EECF244321}">
                <p14:modId xmlns:p14="http://schemas.microsoft.com/office/powerpoint/2010/main" val="364785667"/>
              </p:ext>
            </p:extLst>
          </p:nvPr>
        </p:nvGraphicFramePr>
        <p:xfrm>
          <a:off x="185980" y="2143971"/>
          <a:ext cx="11758692" cy="4714029"/>
        </p:xfrm>
        <a:graphic>
          <a:graphicData uri="http://schemas.openxmlformats.org/drawingml/2006/table">
            <a:tbl>
              <a:tblPr firstRow="1" firstCol="1" bandRow="1">
                <a:tableStyleId>{5940675A-B579-460E-94D1-54222C63F5DA}</a:tableStyleId>
              </a:tblPr>
              <a:tblGrid>
                <a:gridCol w="5879346">
                  <a:extLst>
                    <a:ext uri="{9D8B030D-6E8A-4147-A177-3AD203B41FA5}">
                      <a16:colId xmlns:a16="http://schemas.microsoft.com/office/drawing/2014/main" val="3582096699"/>
                    </a:ext>
                  </a:extLst>
                </a:gridCol>
                <a:gridCol w="5879346">
                  <a:extLst>
                    <a:ext uri="{9D8B030D-6E8A-4147-A177-3AD203B41FA5}">
                      <a16:colId xmlns:a16="http://schemas.microsoft.com/office/drawing/2014/main" val="1817406128"/>
                    </a:ext>
                  </a:extLst>
                </a:gridCol>
              </a:tblGrid>
              <a:tr h="200106">
                <a:tc>
                  <a:txBody>
                    <a:bodyPr/>
                    <a:lstStyle/>
                    <a:p>
                      <a:pPr algn="ctr">
                        <a:lnSpc>
                          <a:spcPct val="107000"/>
                        </a:lnSpc>
                        <a:spcAft>
                          <a:spcPts val="800"/>
                        </a:spcAft>
                      </a:pPr>
                      <a:r>
                        <a:rPr lang="cs-CZ" sz="1400" b="1" dirty="0">
                          <a:effectLst/>
                          <a:latin typeface="Arial" panose="020B0604020202020204" pitchFamily="34" charset="0"/>
                          <a:cs typeface="Arial" panose="020B0604020202020204" pitchFamily="34" charset="0"/>
                        </a:rPr>
                        <a:t>Poplatek za obecní systém</a:t>
                      </a:r>
                      <a:endParaRPr lang="cs-CZ" sz="1400" b="1" dirty="0">
                        <a:effectLst/>
                        <a:latin typeface="Arial" panose="020B0604020202020204" pitchFamily="34" charset="0"/>
                        <a:ea typeface="Calibri" panose="020F0502020204030204" pitchFamily="34" charset="0"/>
                        <a:cs typeface="Arial" panose="020B0604020202020204" pitchFamily="34" charset="0"/>
                      </a:endParaRPr>
                    </a:p>
                  </a:txBody>
                  <a:tcPr marL="40082" marR="40082" marT="0" marB="0">
                    <a:solidFill>
                      <a:schemeClr val="accent5">
                        <a:lumMod val="60000"/>
                        <a:lumOff val="40000"/>
                      </a:schemeClr>
                    </a:solidFill>
                  </a:tcPr>
                </a:tc>
                <a:tc>
                  <a:txBody>
                    <a:bodyPr/>
                    <a:lstStyle/>
                    <a:p>
                      <a:pPr algn="ctr">
                        <a:lnSpc>
                          <a:spcPct val="107000"/>
                        </a:lnSpc>
                        <a:spcAft>
                          <a:spcPts val="800"/>
                        </a:spcAft>
                      </a:pPr>
                      <a:r>
                        <a:rPr lang="cs-CZ" sz="1400" b="1" dirty="0">
                          <a:effectLst/>
                          <a:latin typeface="Arial" panose="020B0604020202020204" pitchFamily="34" charset="0"/>
                          <a:cs typeface="Arial" panose="020B0604020202020204" pitchFamily="34" charset="0"/>
                        </a:rPr>
                        <a:t>Poplatek za odkládání odpadů z nemovité věci</a:t>
                      </a:r>
                      <a:endParaRPr lang="cs-CZ" sz="1400" b="1" dirty="0">
                        <a:effectLst/>
                        <a:latin typeface="Arial" panose="020B0604020202020204" pitchFamily="34" charset="0"/>
                        <a:ea typeface="Calibri" panose="020F0502020204030204" pitchFamily="34" charset="0"/>
                        <a:cs typeface="Arial" panose="020B0604020202020204" pitchFamily="34" charset="0"/>
                      </a:endParaRPr>
                    </a:p>
                  </a:txBody>
                  <a:tcPr marL="40082" marR="40082" marT="0" marB="0">
                    <a:solidFill>
                      <a:srgbClr val="92D050"/>
                    </a:solidFill>
                  </a:tcPr>
                </a:tc>
                <a:extLst>
                  <a:ext uri="{0D108BD9-81ED-4DB2-BD59-A6C34878D82A}">
                    <a16:rowId xmlns:a16="http://schemas.microsoft.com/office/drawing/2014/main" val="1713867043"/>
                  </a:ext>
                </a:extLst>
              </a:tr>
              <a:tr h="584220">
                <a:tc>
                  <a:txBody>
                    <a:bodyPr/>
                    <a:lstStyle/>
                    <a:p>
                      <a:pPr marL="216000" lvl="0" indent="-216000">
                        <a:lnSpc>
                          <a:spcPct val="107000"/>
                        </a:lnSpc>
                        <a:buFont typeface="Symbol" panose="05050102010706020507" pitchFamily="18" charset="2"/>
                        <a:buChar char=""/>
                      </a:pPr>
                      <a:r>
                        <a:rPr lang="cs-CZ" sz="1200" dirty="0">
                          <a:effectLst/>
                          <a:latin typeface="Arial" panose="020B0604020202020204" pitchFamily="34" charset="0"/>
                          <a:cs typeface="Arial" panose="020B0604020202020204" pitchFamily="34" charset="0"/>
                        </a:rPr>
                        <a:t>univerzálně použitelný ve všech typech zástavby a všech velikostních skupinách obcí</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0082" marR="40082" marT="0" marB="0"/>
                </a:tc>
                <a:tc>
                  <a:txBody>
                    <a:bodyPr/>
                    <a:lstStyle/>
                    <a:p>
                      <a:pPr marL="216000" lvl="0" indent="-216000">
                        <a:lnSpc>
                          <a:spcPct val="107000"/>
                        </a:lnSpc>
                        <a:spcAft>
                          <a:spcPts val="800"/>
                        </a:spcAft>
                        <a:buFont typeface="Symbol" panose="05050102010706020507" pitchFamily="18" charset="2"/>
                        <a:buChar char=""/>
                      </a:pPr>
                      <a:r>
                        <a:rPr lang="cs-CZ" sz="1200" dirty="0">
                          <a:effectLst/>
                          <a:latin typeface="Arial" panose="020B0604020202020204" pitchFamily="34" charset="0"/>
                          <a:cs typeface="Arial" panose="020B0604020202020204" pitchFamily="34" charset="0"/>
                        </a:rPr>
                        <a:t>motivační, umožňuje vázat platbu na produkci SKO – čím menší produkce, tím nižší platba. Poplatek většinou vede k částečnému poklesu produkce SKO z domácností.</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0082" marR="40082" marT="0" marB="0"/>
                </a:tc>
                <a:extLst>
                  <a:ext uri="{0D108BD9-81ED-4DB2-BD59-A6C34878D82A}">
                    <a16:rowId xmlns:a16="http://schemas.microsoft.com/office/drawing/2014/main" val="1846344048"/>
                  </a:ext>
                </a:extLst>
              </a:tr>
              <a:tr h="407447">
                <a:tc>
                  <a:txBody>
                    <a:bodyPr/>
                    <a:lstStyle/>
                    <a:p>
                      <a:pPr marL="216000" lvl="0" indent="-216000" algn="l" defTabSz="914400" rtl="0" eaLnBrk="1" latinLnBrk="0" hangingPunct="1">
                        <a:lnSpc>
                          <a:spcPct val="107000"/>
                        </a:lnSpc>
                        <a:buFont typeface="Symbol" panose="05050102010706020507" pitchFamily="18" charset="2"/>
                        <a:buChar char=""/>
                      </a:pPr>
                      <a:r>
                        <a:rPr lang="cs-CZ" sz="1200" kern="1200" dirty="0">
                          <a:solidFill>
                            <a:schemeClr val="tx1"/>
                          </a:solidFill>
                          <a:effectLst/>
                          <a:latin typeface="Arial" panose="020B0604020202020204" pitchFamily="34" charset="0"/>
                          <a:ea typeface="+mn-ea"/>
                          <a:cs typeface="Arial" panose="020B0604020202020204" pitchFamily="34" charset="0"/>
                        </a:rPr>
                        <a:t>Je dobře pochopitelný (pokud je správně komunikován), že se podílí na nákladech celého systému OH v obci, který může občan využívat</a:t>
                      </a:r>
                    </a:p>
                  </a:txBody>
                  <a:tcPr marL="40082" marR="40082" marT="0" marB="0"/>
                </a:tc>
                <a:tc>
                  <a:txBody>
                    <a:bodyPr/>
                    <a:lstStyle/>
                    <a:p>
                      <a:pPr marL="216000" lvl="0" indent="-216000" algn="l" defTabSz="914400" rtl="0" eaLnBrk="1" latinLnBrk="0" hangingPunct="1">
                        <a:lnSpc>
                          <a:spcPct val="107000"/>
                        </a:lnSpc>
                        <a:spcAft>
                          <a:spcPts val="800"/>
                        </a:spcAft>
                        <a:buFont typeface="Symbol" panose="05050102010706020507" pitchFamily="18" charset="2"/>
                        <a:buChar char=""/>
                      </a:pPr>
                      <a:r>
                        <a:rPr lang="cs-CZ" sz="1200" kern="1200" dirty="0">
                          <a:solidFill>
                            <a:schemeClr val="tx1"/>
                          </a:solidFill>
                          <a:effectLst/>
                          <a:latin typeface="Arial" panose="020B0604020202020204" pitchFamily="34" charset="0"/>
                          <a:ea typeface="+mn-ea"/>
                          <a:cs typeface="Arial" panose="020B0604020202020204" pitchFamily="34" charset="0"/>
                        </a:rPr>
                        <a:t>Umožňuje zpoplatnit osoby bydlící v obci bez ohledu na jejich trvalé přihlášení</a:t>
                      </a:r>
                    </a:p>
                  </a:txBody>
                  <a:tcPr marL="40082" marR="40082" marT="0" marB="0"/>
                </a:tc>
                <a:extLst>
                  <a:ext uri="{0D108BD9-81ED-4DB2-BD59-A6C34878D82A}">
                    <a16:rowId xmlns:a16="http://schemas.microsoft.com/office/drawing/2014/main" val="4119734095"/>
                  </a:ext>
                </a:extLst>
              </a:tr>
              <a:tr h="384667">
                <a:tc>
                  <a:txBody>
                    <a:bodyPr/>
                    <a:lstStyle/>
                    <a:p>
                      <a:pPr marL="216000" lvl="0" indent="-216000" algn="l" defTabSz="914400" rtl="0" eaLnBrk="1" latinLnBrk="0" hangingPunct="1">
                        <a:lnSpc>
                          <a:spcPct val="107000"/>
                        </a:lnSpc>
                        <a:buFont typeface="Symbol" panose="05050102010706020507" pitchFamily="18" charset="2"/>
                        <a:buChar char=""/>
                      </a:pPr>
                      <a:r>
                        <a:rPr lang="cs-CZ" sz="1200" kern="1200" dirty="0">
                          <a:solidFill>
                            <a:schemeClr val="tx1"/>
                          </a:solidFill>
                          <a:effectLst/>
                          <a:latin typeface="Arial" panose="020B0604020202020204" pitchFamily="34" charset="0"/>
                          <a:ea typeface="+mn-ea"/>
                          <a:cs typeface="Arial" panose="020B0604020202020204" pitchFamily="34" charset="0"/>
                        </a:rPr>
                        <a:t>Umožňuje nastavit osvobození od poplatku a různé úlevy (včetně úlevy za třídění)</a:t>
                      </a:r>
                    </a:p>
                  </a:txBody>
                  <a:tcPr marL="40082" marR="40082" marT="0" marB="0"/>
                </a:tc>
                <a:tc>
                  <a:txBody>
                    <a:bodyPr/>
                    <a:lstStyle/>
                    <a:p>
                      <a:pPr marL="216000" lvl="0" indent="-216000" algn="l" defTabSz="914400" rtl="0" eaLnBrk="1" latinLnBrk="0" hangingPunct="1">
                        <a:lnSpc>
                          <a:spcPct val="107000"/>
                        </a:lnSpc>
                        <a:spcAft>
                          <a:spcPts val="800"/>
                        </a:spcAft>
                        <a:buFont typeface="Symbol" panose="05050102010706020507" pitchFamily="18" charset="2"/>
                        <a:buChar char=""/>
                      </a:pPr>
                      <a:r>
                        <a:rPr lang="cs-CZ" sz="1200" kern="1200" dirty="0">
                          <a:solidFill>
                            <a:schemeClr val="tx1"/>
                          </a:solidFill>
                          <a:effectLst/>
                          <a:latin typeface="Arial" panose="020B0604020202020204" pitchFamily="34" charset="0"/>
                          <a:ea typeface="+mn-ea"/>
                          <a:cs typeface="Arial" panose="020B0604020202020204" pitchFamily="34" charset="0"/>
                        </a:rPr>
                        <a:t>Je vhodný pro menší obce, kde lze využít jeho motivační funkci (vazba poplatku na chování poplatníka)</a:t>
                      </a:r>
                    </a:p>
                  </a:txBody>
                  <a:tcPr marL="40082" marR="40082" marT="0" marB="0"/>
                </a:tc>
                <a:extLst>
                  <a:ext uri="{0D108BD9-81ED-4DB2-BD59-A6C34878D82A}">
                    <a16:rowId xmlns:a16="http://schemas.microsoft.com/office/drawing/2014/main" val="4207035546"/>
                  </a:ext>
                </a:extLst>
              </a:tr>
              <a:tr h="510605">
                <a:tc>
                  <a:txBody>
                    <a:bodyPr/>
                    <a:lstStyle/>
                    <a:p>
                      <a:pPr marL="216000" lvl="0" indent="-216000" algn="l" defTabSz="914400" rtl="0" eaLnBrk="1" latinLnBrk="0" hangingPunct="1">
                        <a:lnSpc>
                          <a:spcPct val="107000"/>
                        </a:lnSpc>
                        <a:buFont typeface="Symbol" panose="05050102010706020507" pitchFamily="18" charset="2"/>
                        <a:buChar char=""/>
                      </a:pPr>
                      <a:r>
                        <a:rPr lang="cs-CZ" sz="1200" kern="1200" dirty="0">
                          <a:solidFill>
                            <a:schemeClr val="tx1"/>
                          </a:solidFill>
                          <a:effectLst/>
                          <a:latin typeface="Arial" panose="020B0604020202020204" pitchFamily="34" charset="0"/>
                          <a:ea typeface="+mn-ea"/>
                          <a:cs typeface="Arial" panose="020B0604020202020204" pitchFamily="34" charset="0"/>
                        </a:rPr>
                        <a:t>Lze jej vybrat v průběhu kalendářního roku, pro který je nastaven, nevyžaduje agendu spojenou se sledováním produkce odpadů jednotlivých poplatníků</a:t>
                      </a:r>
                    </a:p>
                  </a:txBody>
                  <a:tcPr marL="40082" marR="40082" marT="0" marB="0"/>
                </a:tc>
                <a:tc>
                  <a:txBody>
                    <a:bodyPr/>
                    <a:lstStyle/>
                    <a:p>
                      <a:pPr marL="216000" lvl="0" indent="-216000" algn="l" defTabSz="914400" rtl="0" eaLnBrk="1" latinLnBrk="0" hangingPunct="1">
                        <a:lnSpc>
                          <a:spcPct val="107000"/>
                        </a:lnSpc>
                        <a:spcAft>
                          <a:spcPts val="800"/>
                        </a:spcAft>
                        <a:buFont typeface="Symbol" panose="05050102010706020507" pitchFamily="18" charset="2"/>
                        <a:buChar char=""/>
                      </a:pPr>
                      <a:r>
                        <a:rPr lang="cs-CZ" sz="1200" kern="1200" dirty="0">
                          <a:solidFill>
                            <a:schemeClr val="tx1"/>
                          </a:solidFill>
                          <a:effectLst/>
                          <a:latin typeface="Arial" panose="020B0604020202020204" pitchFamily="34" charset="0"/>
                          <a:ea typeface="+mn-ea"/>
                          <a:cs typeface="Arial" panose="020B0604020202020204" pitchFamily="34" charset="0"/>
                        </a:rPr>
                        <a:t>Možnost stanovit minimální základ poplatku (jistota alespoň částečného pokrytí nákladů na OH) </a:t>
                      </a:r>
                    </a:p>
                  </a:txBody>
                  <a:tcPr marL="40082" marR="40082" marT="0" marB="0"/>
                </a:tc>
                <a:extLst>
                  <a:ext uri="{0D108BD9-81ED-4DB2-BD59-A6C34878D82A}">
                    <a16:rowId xmlns:a16="http://schemas.microsoft.com/office/drawing/2014/main" val="2347431986"/>
                  </a:ext>
                </a:extLst>
              </a:tr>
              <a:tr h="407447">
                <a:tc>
                  <a:txBody>
                    <a:bodyPr/>
                    <a:lstStyle/>
                    <a:p>
                      <a:pPr marL="216000" lvl="0" indent="-216000" algn="l" defTabSz="914400" rtl="0" eaLnBrk="1" latinLnBrk="0" hangingPunct="1">
                        <a:lnSpc>
                          <a:spcPct val="107000"/>
                        </a:lnSpc>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Arial" panose="020B0604020202020204" pitchFamily="34" charset="0"/>
                        </a:rPr>
                        <a:t>Poplatek není motivační. Pro motivaci k omezení produkce SKO apod. je potřeba použít jiné nástroje </a:t>
                      </a:r>
                    </a:p>
                  </a:txBody>
                  <a:tcPr marL="40082" marR="40082" marT="0" marB="0"/>
                </a:tc>
                <a:tc>
                  <a:txBody>
                    <a:bodyPr/>
                    <a:lstStyle/>
                    <a:p>
                      <a:pPr marL="216000" lvl="0" indent="-216000" algn="l" defTabSz="914400" rtl="0" eaLnBrk="1" latinLnBrk="0" hangingPunct="1">
                        <a:lnSpc>
                          <a:spcPct val="107000"/>
                        </a:lnSpc>
                        <a:spcAft>
                          <a:spcPts val="800"/>
                        </a:spcAft>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Arial" panose="020B0604020202020204" pitchFamily="34" charset="0"/>
                        </a:rPr>
                        <a:t>Poplatek je použitelný spíše v zástavbách rodinných domků, případně bytových domů s malým počtem bytových jednotek. U BD rozhoduje o výši poplatku za nemovitost vlastník, není možná motivace jednotlivých domácností </a:t>
                      </a:r>
                    </a:p>
                  </a:txBody>
                  <a:tcPr marL="40082" marR="40082" marT="0" marB="0"/>
                </a:tc>
                <a:extLst>
                  <a:ext uri="{0D108BD9-81ED-4DB2-BD59-A6C34878D82A}">
                    <a16:rowId xmlns:a16="http://schemas.microsoft.com/office/drawing/2014/main" val="2368377080"/>
                  </a:ext>
                </a:extLst>
              </a:tr>
              <a:tr h="407447">
                <a:tc>
                  <a:txBody>
                    <a:bodyPr/>
                    <a:lstStyle/>
                    <a:p>
                      <a:pPr marL="216000" lvl="0" indent="-216000" algn="l" defTabSz="914400" rtl="0" eaLnBrk="1" latinLnBrk="0" hangingPunct="1">
                        <a:lnSpc>
                          <a:spcPct val="107000"/>
                        </a:lnSpc>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Arial" panose="020B0604020202020204" pitchFamily="34" charset="0"/>
                        </a:rPr>
                        <a:t>nelze zpoplatnit osoby, které sice v obci bydlí, ale nejsou v ní trvale hlášené</a:t>
                      </a:r>
                    </a:p>
                  </a:txBody>
                  <a:tcPr marL="40082" marR="40082" marT="0" marB="0"/>
                </a:tc>
                <a:tc>
                  <a:txBody>
                    <a:bodyPr/>
                    <a:lstStyle/>
                    <a:p>
                      <a:pPr marL="216000" lvl="0" indent="-216000" algn="l" defTabSz="914400" rtl="0" eaLnBrk="1" latinLnBrk="0" hangingPunct="1">
                        <a:lnSpc>
                          <a:spcPct val="107000"/>
                        </a:lnSpc>
                        <a:spcAft>
                          <a:spcPts val="800"/>
                        </a:spcAft>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Arial" panose="020B0604020202020204" pitchFamily="34" charset="0"/>
                        </a:rPr>
                        <a:t>Náročnější agenda (administrativně, nákladově) spojená se sledováním odkládání odpadů z jednotlivých nemovitostí</a:t>
                      </a:r>
                    </a:p>
                  </a:txBody>
                  <a:tcPr marL="40082" marR="40082" marT="0" marB="0"/>
                </a:tc>
                <a:extLst>
                  <a:ext uri="{0D108BD9-81ED-4DB2-BD59-A6C34878D82A}">
                    <a16:rowId xmlns:a16="http://schemas.microsoft.com/office/drawing/2014/main" val="1249152873"/>
                  </a:ext>
                </a:extLst>
              </a:tr>
              <a:tr h="407447">
                <a:tc>
                  <a:txBody>
                    <a:bodyPr/>
                    <a:lstStyle/>
                    <a:p>
                      <a:pPr marL="216000" lvl="0" indent="-216000" algn="l" defTabSz="914400" rtl="0" eaLnBrk="1" latinLnBrk="0" hangingPunct="1">
                        <a:lnSpc>
                          <a:spcPct val="107000"/>
                        </a:lnSpc>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Arial" panose="020B0604020202020204" pitchFamily="34" charset="0"/>
                        </a:rPr>
                        <a:t>nízká maximální hranice 1200 Kč/obyvatel/rok </a:t>
                      </a:r>
                    </a:p>
                  </a:txBody>
                  <a:tcPr marL="40082" marR="40082" marT="0" marB="0"/>
                </a:tc>
                <a:tc>
                  <a:txBody>
                    <a:bodyPr/>
                    <a:lstStyle/>
                    <a:p>
                      <a:pPr marL="216000" lvl="0" indent="-216000" algn="l" defTabSz="914400" rtl="0" eaLnBrk="1" latinLnBrk="0" hangingPunct="1">
                        <a:lnSpc>
                          <a:spcPct val="107000"/>
                        </a:lnSpc>
                        <a:spcAft>
                          <a:spcPts val="800"/>
                        </a:spcAft>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Arial" panose="020B0604020202020204" pitchFamily="34" charset="0"/>
                        </a:rPr>
                        <a:t>Náročnější komunikace – poplatek není spojen jen s nakládáním s SKO, ale i s možností využití ostatních částí obecního systému OH</a:t>
                      </a:r>
                    </a:p>
                  </a:txBody>
                  <a:tcPr marL="40082" marR="40082" marT="0" marB="0"/>
                </a:tc>
                <a:extLst>
                  <a:ext uri="{0D108BD9-81ED-4DB2-BD59-A6C34878D82A}">
                    <a16:rowId xmlns:a16="http://schemas.microsoft.com/office/drawing/2014/main" val="522658678"/>
                  </a:ext>
                </a:extLst>
              </a:tr>
              <a:tr h="820079">
                <a:tc>
                  <a:txBody>
                    <a:bodyPr/>
                    <a:lstStyle/>
                    <a:p>
                      <a:pPr>
                        <a:lnSpc>
                          <a:spcPct val="107000"/>
                        </a:lnSpc>
                        <a:spcAft>
                          <a:spcPts val="800"/>
                        </a:spcAft>
                      </a:pPr>
                      <a:r>
                        <a:rPr lang="cs-CZ" sz="1200">
                          <a:effectLst/>
                          <a:latin typeface="Arial" panose="020B0604020202020204" pitchFamily="34" charset="0"/>
                          <a:cs typeface="Arial" panose="020B0604020202020204" pitchFamily="34" charset="0"/>
                        </a:rPr>
                        <a:t> </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40082" marR="40082" marT="0" marB="0"/>
                </a:tc>
                <a:tc>
                  <a:txBody>
                    <a:bodyPr/>
                    <a:lstStyle/>
                    <a:p>
                      <a:pPr marL="216000" lvl="0" indent="-216000" algn="l" defTabSz="914400" rtl="0" eaLnBrk="1" latinLnBrk="0" hangingPunct="1">
                        <a:lnSpc>
                          <a:spcPct val="107000"/>
                        </a:lnSpc>
                        <a:spcAft>
                          <a:spcPts val="800"/>
                        </a:spcAft>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Arial" panose="020B0604020202020204" pitchFamily="34" charset="0"/>
                        </a:rPr>
                        <a:t>Možné nestandardní chování poplatníků ve snaze ušetřit zpoplatněnou část SKO – ostatní nadprodukovaný SKO je odkládán do odpadkových košů, veřejných kontejnerů (často i na tříděný odpad), na černé skládky. Obec může mít vyšší náklady spojené s úklidem.  </a:t>
                      </a:r>
                    </a:p>
                  </a:txBody>
                  <a:tcPr marL="40082" marR="40082" marT="0" marB="0"/>
                </a:tc>
                <a:extLst>
                  <a:ext uri="{0D108BD9-81ED-4DB2-BD59-A6C34878D82A}">
                    <a16:rowId xmlns:a16="http://schemas.microsoft.com/office/drawing/2014/main" val="930590668"/>
                  </a:ext>
                </a:extLst>
              </a:tr>
              <a:tr h="407447">
                <a:tc>
                  <a:txBody>
                    <a:bodyPr/>
                    <a:lstStyle/>
                    <a:p>
                      <a:pPr>
                        <a:lnSpc>
                          <a:spcPct val="107000"/>
                        </a:lnSpc>
                        <a:spcAft>
                          <a:spcPts val="800"/>
                        </a:spcAft>
                      </a:pPr>
                      <a:r>
                        <a:rPr lang="cs-CZ" sz="1200" dirty="0">
                          <a:effectLst/>
                          <a:latin typeface="Arial" panose="020B0604020202020204" pitchFamily="34" charset="0"/>
                          <a:cs typeface="Arial" panose="020B0604020202020204" pitchFamily="34" charset="0"/>
                        </a:rPr>
                        <a:t>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0082" marR="40082" marT="0" marB="0"/>
                </a:tc>
                <a:tc>
                  <a:txBody>
                    <a:bodyPr/>
                    <a:lstStyle/>
                    <a:p>
                      <a:pPr marL="216000" lvl="0" indent="-216000" algn="l" defTabSz="914400" rtl="0" eaLnBrk="1" latinLnBrk="0" hangingPunct="1">
                        <a:lnSpc>
                          <a:spcPct val="107000"/>
                        </a:lnSpc>
                        <a:spcAft>
                          <a:spcPts val="800"/>
                        </a:spcAft>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Arial" panose="020B0604020202020204" pitchFamily="34" charset="0"/>
                        </a:rPr>
                        <a:t>Poplatek lze vybrat až po skončení poplatkového období, a to na základě platebního výměru (nebo hromadný předpisný seznam) plátci poplatku.</a:t>
                      </a:r>
                    </a:p>
                  </a:txBody>
                  <a:tcPr marL="40082" marR="40082" marT="0" marB="0"/>
                </a:tc>
                <a:extLst>
                  <a:ext uri="{0D108BD9-81ED-4DB2-BD59-A6C34878D82A}">
                    <a16:rowId xmlns:a16="http://schemas.microsoft.com/office/drawing/2014/main" val="3089475971"/>
                  </a:ext>
                </a:extLst>
              </a:tr>
            </a:tbl>
          </a:graphicData>
        </a:graphic>
      </p:graphicFrame>
      <p:pic>
        <p:nvPicPr>
          <p:cNvPr id="5" name="Obrázek 4">
            <a:extLst>
              <a:ext uri="{FF2B5EF4-FFF2-40B4-BE49-F238E27FC236}">
                <a16:creationId xmlns:a16="http://schemas.microsoft.com/office/drawing/2014/main" id="{FC34B269-6B9A-4838-8203-7260134AE2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28" y="0"/>
            <a:ext cx="1025128" cy="390525"/>
          </a:xfrm>
          <a:prstGeom prst="rect">
            <a:avLst/>
          </a:prstGeom>
        </p:spPr>
      </p:pic>
    </p:spTree>
    <p:extLst>
      <p:ext uri="{BB962C8B-B14F-4D97-AF65-F5344CB8AC3E}">
        <p14:creationId xmlns:p14="http://schemas.microsoft.com/office/powerpoint/2010/main" val="1387248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raj Vysočina | LinkedIn">
            <a:extLst>
              <a:ext uri="{FF2B5EF4-FFF2-40B4-BE49-F238E27FC236}">
                <a16:creationId xmlns:a16="http://schemas.microsoft.com/office/drawing/2014/main" id="{A8F0919A-653F-4CA9-851E-79161EED0E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957" b="40000"/>
          <a:stretch/>
        </p:blipFill>
        <p:spPr bwMode="auto">
          <a:xfrm>
            <a:off x="0" y="3359425"/>
            <a:ext cx="12192000" cy="3498575"/>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7475C683-69E1-47C0-9234-7779F57DDC08}"/>
              </a:ext>
            </a:extLst>
          </p:cNvPr>
          <p:cNvSpPr>
            <a:spLocks noGrp="1"/>
          </p:cNvSpPr>
          <p:nvPr>
            <p:ph type="ctrTitle"/>
          </p:nvPr>
        </p:nvSpPr>
        <p:spPr>
          <a:xfrm>
            <a:off x="1524000" y="1010653"/>
            <a:ext cx="9144000" cy="847022"/>
          </a:xfrm>
        </p:spPr>
        <p:txBody>
          <a:bodyPr>
            <a:normAutofit fontScale="90000"/>
          </a:bodyPr>
          <a:lstStyle/>
          <a:p>
            <a:br>
              <a:rPr lang="cs-CZ" b="1" dirty="0">
                <a:solidFill>
                  <a:schemeClr val="accent1">
                    <a:lumMod val="75000"/>
                  </a:schemeClr>
                </a:solidFill>
                <a:effectLst>
                  <a:outerShdw blurRad="38100" dist="38100" dir="2700000" algn="tl">
                    <a:srgbClr val="000000">
                      <a:alpha val="43137"/>
                    </a:srgbClr>
                  </a:outerShdw>
                </a:effectLst>
              </a:rPr>
            </a:br>
            <a:r>
              <a:rPr lang="cs-CZ" b="1" dirty="0">
                <a:solidFill>
                  <a:schemeClr val="accent1">
                    <a:lumMod val="75000"/>
                  </a:schemeClr>
                </a:solidFill>
                <a:effectLst>
                  <a:outerShdw blurRad="38100" dist="38100" dir="2700000" algn="tl">
                    <a:srgbClr val="000000">
                      <a:alpha val="43137"/>
                    </a:srgbClr>
                  </a:outerShdw>
                </a:effectLst>
              </a:rPr>
              <a:t>Děkuji za pozornost</a:t>
            </a:r>
            <a:endParaRPr lang="cs-CZ" dirty="0"/>
          </a:p>
        </p:txBody>
      </p:sp>
      <p:sp>
        <p:nvSpPr>
          <p:cNvPr id="3" name="Podnadpis 2">
            <a:extLst>
              <a:ext uri="{FF2B5EF4-FFF2-40B4-BE49-F238E27FC236}">
                <a16:creationId xmlns:a16="http://schemas.microsoft.com/office/drawing/2014/main" id="{37FDB1C7-E2DB-49E2-9AE0-5734DDFFA703}"/>
              </a:ext>
            </a:extLst>
          </p:cNvPr>
          <p:cNvSpPr>
            <a:spLocks noGrp="1"/>
          </p:cNvSpPr>
          <p:nvPr>
            <p:ph type="subTitle" idx="1"/>
          </p:nvPr>
        </p:nvSpPr>
        <p:spPr>
          <a:xfrm>
            <a:off x="1524000" y="2389255"/>
            <a:ext cx="9144000" cy="1655762"/>
          </a:xfrm>
        </p:spPr>
        <p:txBody>
          <a:bodyPr>
            <a:normAutofit fontScale="85000" lnSpcReduction="20000"/>
          </a:bodyPr>
          <a:lstStyle/>
          <a:p>
            <a:pPr marL="0" indent="0" algn="ctr">
              <a:buNone/>
            </a:pPr>
            <a:r>
              <a:rPr lang="cs-CZ" sz="24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RNDr. Martina Vrbová, Ph.D.</a:t>
            </a:r>
          </a:p>
          <a:p>
            <a:pPr marL="0" indent="0" algn="ctr">
              <a:buNone/>
            </a:pPr>
            <a:r>
              <a:rPr lang="cs-CZ" sz="2400" dirty="0">
                <a:latin typeface="Arial" panose="020B0604020202020204" pitchFamily="34" charset="0"/>
                <a:cs typeface="Arial" panose="020B0604020202020204" pitchFamily="34" charset="0"/>
              </a:rPr>
              <a:t>Manažerka ISNOV</a:t>
            </a:r>
          </a:p>
          <a:p>
            <a:pPr marL="0" indent="0" algn="ctr">
              <a:buNone/>
            </a:pPr>
            <a:r>
              <a:rPr lang="cs-CZ" sz="2400" dirty="0">
                <a:latin typeface="Arial" panose="020B0604020202020204" pitchFamily="34" charset="0"/>
                <a:cs typeface="Arial" panose="020B0604020202020204" pitchFamily="34" charset="0"/>
              </a:rPr>
              <a:t>Sdružení obcí Vysočiny</a:t>
            </a:r>
          </a:p>
          <a:p>
            <a:pPr marL="0" indent="0" algn="ctr">
              <a:buNone/>
            </a:pPr>
            <a:r>
              <a:rPr lang="cs-CZ" sz="2000" dirty="0">
                <a:latin typeface="Arial" panose="020B0604020202020204" pitchFamily="34" charset="0"/>
                <a:cs typeface="Arial" panose="020B0604020202020204" pitchFamily="34" charset="0"/>
              </a:rPr>
              <a:t>E-mail: </a:t>
            </a:r>
            <a:r>
              <a:rPr lang="cs-CZ" sz="2000" dirty="0">
                <a:latin typeface="Arial" panose="020B0604020202020204" pitchFamily="34" charset="0"/>
                <a:cs typeface="Arial" panose="020B0604020202020204" pitchFamily="34" charset="0"/>
                <a:hlinkClick r:id="rId3"/>
              </a:rPr>
              <a:t>martina.vrbova@volny.cz</a:t>
            </a:r>
            <a:endParaRPr lang="cs-CZ" sz="2000" dirty="0">
              <a:latin typeface="Arial" panose="020B0604020202020204" pitchFamily="34" charset="0"/>
              <a:cs typeface="Arial" panose="020B0604020202020204" pitchFamily="34" charset="0"/>
            </a:endParaRPr>
          </a:p>
          <a:p>
            <a:pPr marL="0" indent="0" algn="ctr">
              <a:buNone/>
            </a:pPr>
            <a:r>
              <a:rPr lang="cs-CZ" sz="2000" dirty="0">
                <a:latin typeface="Arial" panose="020B0604020202020204" pitchFamily="34" charset="0"/>
                <a:cs typeface="Arial" panose="020B0604020202020204" pitchFamily="34" charset="0"/>
              </a:rPr>
              <a:t>Tel.: 602 647 833</a:t>
            </a:r>
            <a:endParaRPr lang="cs-CZ" sz="2000" dirty="0"/>
          </a:p>
          <a:p>
            <a:endParaRPr lang="cs-CZ" dirty="0"/>
          </a:p>
        </p:txBody>
      </p:sp>
    </p:spTree>
    <p:extLst>
      <p:ext uri="{BB962C8B-B14F-4D97-AF65-F5344CB8AC3E}">
        <p14:creationId xmlns:p14="http://schemas.microsoft.com/office/powerpoint/2010/main" val="3076506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376DB5-D18B-4D7B-9150-E80C4EAD9340}"/>
              </a:ext>
            </a:extLst>
          </p:cNvPr>
          <p:cNvSpPr>
            <a:spLocks noGrp="1"/>
          </p:cNvSpPr>
          <p:nvPr>
            <p:ph type="title"/>
          </p:nvPr>
        </p:nvSpPr>
        <p:spPr>
          <a:xfrm>
            <a:off x="838200" y="365126"/>
            <a:ext cx="10515600" cy="621464"/>
          </a:xfrm>
        </p:spPr>
        <p:txBody>
          <a:bodyPr>
            <a:normAutofit/>
          </a:bodyPr>
          <a:lstStyle/>
          <a:p>
            <a:pPr algn="ctr"/>
            <a:r>
              <a:rPr lang="cs-CZ" sz="32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Ekonomické nástroje v OH obcí</a:t>
            </a:r>
          </a:p>
        </p:txBody>
      </p:sp>
      <p:sp>
        <p:nvSpPr>
          <p:cNvPr id="3" name="Zástupný obsah 2">
            <a:extLst>
              <a:ext uri="{FF2B5EF4-FFF2-40B4-BE49-F238E27FC236}">
                <a16:creationId xmlns:a16="http://schemas.microsoft.com/office/drawing/2014/main" id="{E4C97A9F-F929-4F01-841F-A7D49DEF3326}"/>
              </a:ext>
            </a:extLst>
          </p:cNvPr>
          <p:cNvSpPr>
            <a:spLocks noGrp="1"/>
          </p:cNvSpPr>
          <p:nvPr>
            <p:ph idx="1"/>
          </p:nvPr>
        </p:nvSpPr>
        <p:spPr>
          <a:xfrm>
            <a:off x="545432" y="1253330"/>
            <a:ext cx="11221451" cy="5364037"/>
          </a:xfrm>
        </p:spPr>
        <p:txBody>
          <a:bodyPr>
            <a:normAutofit/>
          </a:bodyPr>
          <a:lstStyle/>
          <a:p>
            <a:pPr marL="0" indent="0">
              <a:buNone/>
            </a:pPr>
            <a:r>
              <a:rPr lang="cs-CZ" dirty="0">
                <a:solidFill>
                  <a:srgbClr val="C00000"/>
                </a:solidFill>
                <a:latin typeface="Arial" panose="020B0604020202020204" pitchFamily="34" charset="0"/>
                <a:cs typeface="Arial" panose="020B0604020202020204" pitchFamily="34" charset="0"/>
              </a:rPr>
              <a:t>Nákladová stránka pro obce</a:t>
            </a:r>
          </a:p>
          <a:p>
            <a:pPr lvl="1"/>
            <a:r>
              <a:rPr lang="cs-CZ" dirty="0">
                <a:latin typeface="Arial" panose="020B0604020202020204" pitchFamily="34" charset="0"/>
                <a:cs typeface="Arial" panose="020B0604020202020204" pitchFamily="34" charset="0"/>
              </a:rPr>
              <a:t>Poplatky za skládkování</a:t>
            </a:r>
          </a:p>
          <a:p>
            <a:pPr lvl="1"/>
            <a:r>
              <a:rPr lang="cs-CZ" dirty="0">
                <a:latin typeface="Arial" panose="020B0604020202020204" pitchFamily="34" charset="0"/>
                <a:cs typeface="Arial" panose="020B0604020202020204" pitchFamily="34" charset="0"/>
              </a:rPr>
              <a:t>Sankce (nástroj na postihy nezákonného jednání)</a:t>
            </a:r>
          </a:p>
          <a:p>
            <a:pPr marL="0" indent="0">
              <a:buNone/>
            </a:pPr>
            <a:r>
              <a:rPr lang="cs-CZ" dirty="0">
                <a:solidFill>
                  <a:srgbClr val="C00000"/>
                </a:solidFill>
                <a:latin typeface="Arial" panose="020B0604020202020204" pitchFamily="34" charset="0"/>
                <a:cs typeface="Arial" panose="020B0604020202020204" pitchFamily="34" charset="0"/>
              </a:rPr>
              <a:t>Příjmová stránka pro obce</a:t>
            </a:r>
          </a:p>
          <a:p>
            <a:pPr lvl="1"/>
            <a:r>
              <a:rPr lang="cs-CZ" dirty="0">
                <a:latin typeface="Arial" panose="020B0604020202020204" pitchFamily="34" charset="0"/>
                <a:cs typeface="Arial" panose="020B0604020202020204" pitchFamily="34" charset="0"/>
              </a:rPr>
              <a:t>Výnos ze </a:t>
            </a:r>
            <a:r>
              <a:rPr lang="cs-CZ" dirty="0" err="1">
                <a:latin typeface="Arial" panose="020B0604020202020204" pitchFamily="34" charset="0"/>
                <a:cs typeface="Arial" panose="020B0604020202020204" pitchFamily="34" charset="0"/>
              </a:rPr>
              <a:t>skládkovacího</a:t>
            </a:r>
            <a:r>
              <a:rPr lang="cs-CZ" dirty="0">
                <a:latin typeface="Arial" panose="020B0604020202020204" pitchFamily="34" charset="0"/>
                <a:cs typeface="Arial" panose="020B0604020202020204" pitchFamily="34" charset="0"/>
              </a:rPr>
              <a:t> poplatku (pro obce se skládkou na svém území)</a:t>
            </a:r>
          </a:p>
          <a:p>
            <a:pPr lvl="1"/>
            <a:r>
              <a:rPr lang="cs-CZ" dirty="0">
                <a:latin typeface="Arial" panose="020B0604020202020204" pitchFamily="34" charset="0"/>
                <a:cs typeface="Arial" panose="020B0604020202020204" pitchFamily="34" charset="0"/>
              </a:rPr>
              <a:t>Kontroly a sankce (postihy přestupků a nezákonného jednání dle §147 – živnostenské odpady)</a:t>
            </a:r>
          </a:p>
          <a:p>
            <a:pPr lvl="1"/>
            <a:r>
              <a:rPr lang="cs-CZ" dirty="0">
                <a:latin typeface="Arial" panose="020B0604020202020204" pitchFamily="34" charset="0"/>
                <a:cs typeface="Arial" panose="020B0604020202020204" pitchFamily="34" charset="0"/>
              </a:rPr>
              <a:t>Poplatky od obyvatel a účastníků systému</a:t>
            </a:r>
          </a:p>
          <a:p>
            <a:pPr lvl="1"/>
            <a:r>
              <a:rPr lang="cs-CZ" dirty="0">
                <a:latin typeface="Arial" panose="020B0604020202020204" pitchFamily="34" charset="0"/>
                <a:cs typeface="Arial" panose="020B0604020202020204" pitchFamily="34" charset="0"/>
              </a:rPr>
              <a:t>Dotační programy (kraje, ministerstva, SFŽP, OPŽP) – podpora investic a aktivit v OH</a:t>
            </a:r>
          </a:p>
          <a:p>
            <a:pPr lvl="1"/>
            <a:r>
              <a:rPr lang="cs-CZ" dirty="0">
                <a:latin typeface="Arial" panose="020B0604020202020204" pitchFamily="34" charset="0"/>
                <a:cs typeface="Arial" panose="020B0604020202020204" pitchFamily="34" charset="0"/>
              </a:rPr>
              <a:t>Odměny AOS, KS (příjem za poskytování služby zpětného odběru obalů a vybraných výrobků)</a:t>
            </a:r>
          </a:p>
          <a:p>
            <a:pPr lvl="1"/>
            <a:r>
              <a:rPr lang="cs-CZ" dirty="0">
                <a:latin typeface="Arial" panose="020B0604020202020204" pitchFamily="34" charset="0"/>
                <a:cs typeface="Arial" panose="020B0604020202020204" pitchFamily="34" charset="0"/>
              </a:rPr>
              <a:t>Jiné (prodej vytříděných odpadů, apod.)</a:t>
            </a:r>
          </a:p>
          <a:p>
            <a:endParaRPr lang="cs-CZ" dirty="0">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17F4C4E8-517B-4118-B0D1-5A2001A287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27" y="0"/>
            <a:ext cx="1295461" cy="493509"/>
          </a:xfrm>
          <a:prstGeom prst="rect">
            <a:avLst/>
          </a:prstGeom>
        </p:spPr>
      </p:pic>
    </p:spTree>
    <p:extLst>
      <p:ext uri="{BB962C8B-B14F-4D97-AF65-F5344CB8AC3E}">
        <p14:creationId xmlns:p14="http://schemas.microsoft.com/office/powerpoint/2010/main" val="2179718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05A7F5-3577-4312-AF94-8C8E7CB6BCBD}"/>
              </a:ext>
            </a:extLst>
          </p:cNvPr>
          <p:cNvSpPr>
            <a:spLocks noGrp="1"/>
          </p:cNvSpPr>
          <p:nvPr>
            <p:ph type="title"/>
          </p:nvPr>
        </p:nvSpPr>
        <p:spPr>
          <a:xfrm>
            <a:off x="838200" y="239997"/>
            <a:ext cx="10515600" cy="533233"/>
          </a:xfrm>
        </p:spPr>
        <p:txBody>
          <a:bodyPr>
            <a:normAutofit/>
          </a:bodyPr>
          <a:lstStyle/>
          <a:p>
            <a:pPr algn="ctr"/>
            <a:r>
              <a:rPr lang="cs-CZ" sz="28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Poplatky za skládkování v OH obcí</a:t>
            </a:r>
          </a:p>
        </p:txBody>
      </p:sp>
      <p:sp>
        <p:nvSpPr>
          <p:cNvPr id="3" name="Zástupný obsah 2">
            <a:extLst>
              <a:ext uri="{FF2B5EF4-FFF2-40B4-BE49-F238E27FC236}">
                <a16:creationId xmlns:a16="http://schemas.microsoft.com/office/drawing/2014/main" id="{69B5D204-B406-451A-BFA3-5B40FE184381}"/>
              </a:ext>
            </a:extLst>
          </p:cNvPr>
          <p:cNvSpPr>
            <a:spLocks noGrp="1"/>
          </p:cNvSpPr>
          <p:nvPr>
            <p:ph idx="1"/>
          </p:nvPr>
        </p:nvSpPr>
        <p:spPr>
          <a:xfrm>
            <a:off x="332871" y="952901"/>
            <a:ext cx="11158953" cy="2399097"/>
          </a:xfrm>
        </p:spPr>
        <p:txBody>
          <a:bodyPr>
            <a:normAutofit/>
          </a:bodyPr>
          <a:lstStyle/>
          <a:p>
            <a:r>
              <a:rPr lang="cs-CZ"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Role  </a:t>
            </a:r>
            <a:r>
              <a:rPr lang="cs-CZ" sz="20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skládkovacího</a:t>
            </a:r>
            <a:r>
              <a:rPr lang="cs-CZ"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poplatku </a:t>
            </a:r>
          </a:p>
          <a:p>
            <a:pPr lvl="1"/>
            <a:r>
              <a:rPr lang="cs-CZ" sz="1800" u="sng" dirty="0">
                <a:latin typeface="Arial" panose="020B0604020202020204" pitchFamily="34" charset="0"/>
                <a:cs typeface="Arial" panose="020B0604020202020204" pitchFamily="34" charset="0"/>
              </a:rPr>
              <a:t>nástroj na podporu omezení skládkování využitelných odpadů </a:t>
            </a:r>
            <a:r>
              <a:rPr lang="cs-CZ" sz="1800" dirty="0">
                <a:latin typeface="Arial" panose="020B0604020202020204" pitchFamily="34" charset="0"/>
                <a:cs typeface="Arial" panose="020B0604020202020204" pitchFamily="34" charset="0"/>
              </a:rPr>
              <a:t>(včetně odpadů komunálních)</a:t>
            </a:r>
          </a:p>
          <a:p>
            <a:pPr lvl="1"/>
            <a:r>
              <a:rPr lang="cs-CZ" sz="1800" dirty="0">
                <a:latin typeface="Arial" panose="020B0604020202020204" pitchFamily="34" charset="0"/>
                <a:cs typeface="Arial" panose="020B0604020202020204" pitchFamily="34" charset="0"/>
              </a:rPr>
              <a:t>Zdražuje skládkování odpadů (doposud nejlevnější způsob nakládání s odpady) všem obcím a těm, kdo předávají odpad na skládku (přeneseně původcům odpadům)</a:t>
            </a:r>
          </a:p>
          <a:p>
            <a:r>
              <a:rPr lang="cs-CZ" sz="2000" i="1" dirty="0">
                <a:latin typeface="Arial" panose="020B0604020202020204" pitchFamily="34" charset="0"/>
                <a:cs typeface="Arial" panose="020B0604020202020204" pitchFamily="34" charset="0"/>
              </a:rPr>
              <a:t>O obcí je možnost uplatnění slevy dle §157 = částečná degradace účinnosti ekonomického nástroje</a:t>
            </a:r>
          </a:p>
          <a:p>
            <a:pPr marL="0" indent="0">
              <a:buNone/>
            </a:pPr>
            <a:endParaRPr lang="cs-CZ" sz="2000" dirty="0">
              <a:latin typeface="Arial" panose="020B0604020202020204" pitchFamily="34" charset="0"/>
              <a:cs typeface="Arial" panose="020B0604020202020204" pitchFamily="34" charset="0"/>
            </a:endParaRPr>
          </a:p>
          <a:p>
            <a:pPr marL="0" indent="0">
              <a:buNone/>
            </a:pPr>
            <a:endParaRPr lang="cs-CZ" sz="2000" dirty="0">
              <a:latin typeface="Arial" panose="020B0604020202020204" pitchFamily="34" charset="0"/>
              <a:cs typeface="Arial" panose="020B0604020202020204" pitchFamily="34" charset="0"/>
            </a:endParaRPr>
          </a:p>
        </p:txBody>
      </p:sp>
      <p:graphicFrame>
        <p:nvGraphicFramePr>
          <p:cNvPr id="4" name="Tabulka 3">
            <a:extLst>
              <a:ext uri="{FF2B5EF4-FFF2-40B4-BE49-F238E27FC236}">
                <a16:creationId xmlns:a16="http://schemas.microsoft.com/office/drawing/2014/main" id="{C306FC4A-71FD-4CE6-BC1B-ACDDA74FE239}"/>
              </a:ext>
            </a:extLst>
          </p:cNvPr>
          <p:cNvGraphicFramePr>
            <a:graphicFrameLocks noGrp="1"/>
          </p:cNvGraphicFramePr>
          <p:nvPr>
            <p:extLst>
              <p:ext uri="{D42A27DB-BD31-4B8C-83A1-F6EECF244321}">
                <p14:modId xmlns:p14="http://schemas.microsoft.com/office/powerpoint/2010/main" val="4130096955"/>
              </p:ext>
            </p:extLst>
          </p:nvPr>
        </p:nvGraphicFramePr>
        <p:xfrm>
          <a:off x="6428874" y="3141077"/>
          <a:ext cx="5062952" cy="3138960"/>
        </p:xfrm>
        <a:graphic>
          <a:graphicData uri="http://schemas.openxmlformats.org/drawingml/2006/table">
            <a:tbl>
              <a:tblPr>
                <a:tableStyleId>{5940675A-B579-460E-94D1-54222C63F5DA}</a:tableStyleId>
              </a:tblPr>
              <a:tblGrid>
                <a:gridCol w="2120381">
                  <a:extLst>
                    <a:ext uri="{9D8B030D-6E8A-4147-A177-3AD203B41FA5}">
                      <a16:colId xmlns:a16="http://schemas.microsoft.com/office/drawing/2014/main" val="3629510259"/>
                    </a:ext>
                  </a:extLst>
                </a:gridCol>
                <a:gridCol w="980857">
                  <a:extLst>
                    <a:ext uri="{9D8B030D-6E8A-4147-A177-3AD203B41FA5}">
                      <a16:colId xmlns:a16="http://schemas.microsoft.com/office/drawing/2014/main" val="2201559971"/>
                    </a:ext>
                  </a:extLst>
                </a:gridCol>
                <a:gridCol w="980857">
                  <a:extLst>
                    <a:ext uri="{9D8B030D-6E8A-4147-A177-3AD203B41FA5}">
                      <a16:colId xmlns:a16="http://schemas.microsoft.com/office/drawing/2014/main" val="319909049"/>
                    </a:ext>
                  </a:extLst>
                </a:gridCol>
                <a:gridCol w="980857">
                  <a:extLst>
                    <a:ext uri="{9D8B030D-6E8A-4147-A177-3AD203B41FA5}">
                      <a16:colId xmlns:a16="http://schemas.microsoft.com/office/drawing/2014/main" val="3693825985"/>
                    </a:ext>
                  </a:extLst>
                </a:gridCol>
              </a:tblGrid>
              <a:tr h="225968">
                <a:tc>
                  <a:txBody>
                    <a:bodyPr/>
                    <a:lstStyle/>
                    <a:p>
                      <a:pPr algn="l" fontAlgn="b"/>
                      <a:r>
                        <a:rPr lang="cs-CZ" sz="1400" b="1" u="none" strike="noStrike" dirty="0">
                          <a:solidFill>
                            <a:srgbClr val="C00000"/>
                          </a:solidFill>
                          <a:effectLst/>
                          <a:latin typeface="Arial" panose="020B0604020202020204" pitchFamily="34" charset="0"/>
                          <a:cs typeface="Arial" panose="020B0604020202020204" pitchFamily="34" charset="0"/>
                        </a:rPr>
                        <a:t>Produkce KO v KV</a:t>
                      </a:r>
                      <a:endParaRPr lang="cs-CZ" sz="1400" b="1" i="0" u="none" strike="noStrike" dirty="0">
                        <a:solidFill>
                          <a:srgbClr val="C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ctr" fontAlgn="b"/>
                      <a:r>
                        <a:rPr lang="cs-CZ" sz="1400" b="1" u="none" strike="noStrike" dirty="0">
                          <a:effectLst/>
                          <a:latin typeface="Arial" panose="020B0604020202020204" pitchFamily="34" charset="0"/>
                          <a:cs typeface="Arial" panose="020B0604020202020204" pitchFamily="34" charset="0"/>
                        </a:rPr>
                        <a:t>2017</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lumMod val="85000"/>
                      </a:schemeClr>
                    </a:solidFill>
                  </a:tcPr>
                </a:tc>
                <a:tc>
                  <a:txBody>
                    <a:bodyPr/>
                    <a:lstStyle/>
                    <a:p>
                      <a:pPr algn="ctr" fontAlgn="b"/>
                      <a:r>
                        <a:rPr lang="cs-CZ" sz="1400" b="1" u="none" strike="noStrike" dirty="0">
                          <a:effectLst/>
                          <a:latin typeface="Arial" panose="020B0604020202020204" pitchFamily="34" charset="0"/>
                          <a:cs typeface="Arial" panose="020B0604020202020204" pitchFamily="34" charset="0"/>
                        </a:rPr>
                        <a:t>2018</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lumMod val="85000"/>
                      </a:schemeClr>
                    </a:solidFill>
                  </a:tcPr>
                </a:tc>
                <a:tc>
                  <a:txBody>
                    <a:bodyPr/>
                    <a:lstStyle/>
                    <a:p>
                      <a:pPr algn="ctr" fontAlgn="b"/>
                      <a:r>
                        <a:rPr lang="cs-CZ" sz="1400" b="1" u="none" strike="noStrike" dirty="0">
                          <a:effectLst/>
                          <a:latin typeface="Arial" panose="020B0604020202020204" pitchFamily="34" charset="0"/>
                          <a:cs typeface="Arial" panose="020B0604020202020204" pitchFamily="34" charset="0"/>
                        </a:rPr>
                        <a:t>2019</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lumMod val="85000"/>
                      </a:schemeClr>
                    </a:solidFill>
                  </a:tcPr>
                </a:tc>
                <a:extLst>
                  <a:ext uri="{0D108BD9-81ED-4DB2-BD59-A6C34878D82A}">
                    <a16:rowId xmlns:a16="http://schemas.microsoft.com/office/drawing/2014/main" val="3593845887"/>
                  </a:ext>
                </a:extLst>
              </a:tr>
              <a:tr h="240090">
                <a:tc>
                  <a:txBody>
                    <a:bodyPr/>
                    <a:lstStyle/>
                    <a:p>
                      <a:pPr algn="l" fontAlgn="b"/>
                      <a:r>
                        <a:rPr lang="cs-CZ" sz="1400" u="none" strike="noStrike" dirty="0">
                          <a:effectLst/>
                          <a:latin typeface="Arial" panose="020B0604020202020204" pitchFamily="34" charset="0"/>
                          <a:cs typeface="Arial" panose="020B0604020202020204" pitchFamily="34" charset="0"/>
                        </a:rPr>
                        <a:t>celkem</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260 809</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265 412</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271 049</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extLst>
                  <a:ext uri="{0D108BD9-81ED-4DB2-BD59-A6C34878D82A}">
                    <a16:rowId xmlns:a16="http://schemas.microsoft.com/office/drawing/2014/main" val="3191724180"/>
                  </a:ext>
                </a:extLst>
              </a:tr>
              <a:tr h="240090">
                <a:tc>
                  <a:txBody>
                    <a:bodyPr/>
                    <a:lstStyle/>
                    <a:p>
                      <a:pPr algn="l" fontAlgn="b"/>
                      <a:r>
                        <a:rPr lang="cs-CZ" sz="1400" i="1" u="none" strike="noStrike" dirty="0">
                          <a:effectLst/>
                          <a:latin typeface="Arial" panose="020B0604020202020204" pitchFamily="34" charset="0"/>
                          <a:cs typeface="Arial" panose="020B0604020202020204" pitchFamily="34" charset="0"/>
                        </a:rPr>
                        <a:t>kg/ob</a:t>
                      </a:r>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i="1" u="none" strike="noStrike" dirty="0">
                          <a:effectLst/>
                          <a:latin typeface="Arial" panose="020B0604020202020204" pitchFamily="34" charset="0"/>
                          <a:cs typeface="Arial" panose="020B0604020202020204" pitchFamily="34" charset="0"/>
                        </a:rPr>
                        <a:t>512</a:t>
                      </a:r>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i="1" u="none" strike="noStrike" dirty="0">
                          <a:effectLst/>
                          <a:latin typeface="Arial" panose="020B0604020202020204" pitchFamily="34" charset="0"/>
                          <a:cs typeface="Arial" panose="020B0604020202020204" pitchFamily="34" charset="0"/>
                        </a:rPr>
                        <a:t>521</a:t>
                      </a:r>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i="1" u="none" strike="noStrike" dirty="0">
                          <a:effectLst/>
                          <a:latin typeface="Arial" panose="020B0604020202020204" pitchFamily="34" charset="0"/>
                          <a:cs typeface="Arial" panose="020B0604020202020204" pitchFamily="34" charset="0"/>
                        </a:rPr>
                        <a:t>531</a:t>
                      </a:r>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extLst>
                  <a:ext uri="{0D108BD9-81ED-4DB2-BD59-A6C34878D82A}">
                    <a16:rowId xmlns:a16="http://schemas.microsoft.com/office/drawing/2014/main" val="2456176076"/>
                  </a:ext>
                </a:extLst>
              </a:tr>
              <a:tr h="240090">
                <a:tc>
                  <a:txBody>
                    <a:bodyPr/>
                    <a:lstStyle/>
                    <a:p>
                      <a:pPr algn="l" fontAlgn="b"/>
                      <a:r>
                        <a:rPr lang="cs-CZ" sz="1400" u="none" strike="noStrike" dirty="0">
                          <a:effectLst/>
                          <a:latin typeface="Arial" panose="020B0604020202020204" pitchFamily="34" charset="0"/>
                          <a:cs typeface="Arial" panose="020B0604020202020204" pitchFamily="34" charset="0"/>
                        </a:rPr>
                        <a:t>z obcí</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195 687</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201 148</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205 077</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extLst>
                  <a:ext uri="{0D108BD9-81ED-4DB2-BD59-A6C34878D82A}">
                    <a16:rowId xmlns:a16="http://schemas.microsoft.com/office/drawing/2014/main" val="122267984"/>
                  </a:ext>
                </a:extLst>
              </a:tr>
              <a:tr h="240090">
                <a:tc>
                  <a:txBody>
                    <a:bodyPr/>
                    <a:lstStyle/>
                    <a:p>
                      <a:pPr algn="l" fontAlgn="b"/>
                      <a:r>
                        <a:rPr lang="cs-CZ" sz="1400" i="1" u="none" strike="noStrike" dirty="0">
                          <a:effectLst/>
                          <a:latin typeface="Arial" panose="020B0604020202020204" pitchFamily="34" charset="0"/>
                          <a:cs typeface="Arial" panose="020B0604020202020204" pitchFamily="34" charset="0"/>
                        </a:rPr>
                        <a:t>kg/ob</a:t>
                      </a:r>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i="1" u="none" strike="noStrike" dirty="0">
                          <a:effectLst/>
                          <a:latin typeface="Arial" panose="020B0604020202020204" pitchFamily="34" charset="0"/>
                          <a:cs typeface="Arial" panose="020B0604020202020204" pitchFamily="34" charset="0"/>
                        </a:rPr>
                        <a:t>385</a:t>
                      </a:r>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i="1" u="none" strike="noStrike" dirty="0">
                          <a:effectLst/>
                          <a:latin typeface="Arial" panose="020B0604020202020204" pitchFamily="34" charset="0"/>
                          <a:cs typeface="Arial" panose="020B0604020202020204" pitchFamily="34" charset="0"/>
                        </a:rPr>
                        <a:t>395</a:t>
                      </a:r>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i="1" u="none" strike="noStrike" dirty="0">
                          <a:effectLst/>
                          <a:latin typeface="Arial" panose="020B0604020202020204" pitchFamily="34" charset="0"/>
                          <a:cs typeface="Arial" panose="020B0604020202020204" pitchFamily="34" charset="0"/>
                        </a:rPr>
                        <a:t>402</a:t>
                      </a:r>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extLst>
                  <a:ext uri="{0D108BD9-81ED-4DB2-BD59-A6C34878D82A}">
                    <a16:rowId xmlns:a16="http://schemas.microsoft.com/office/drawing/2014/main" val="288364565"/>
                  </a:ext>
                </a:extLst>
              </a:tr>
              <a:tr h="240090">
                <a:tc>
                  <a:txBody>
                    <a:bodyPr/>
                    <a:lstStyle/>
                    <a:p>
                      <a:pPr algn="l" fontAlgn="b"/>
                      <a:r>
                        <a:rPr lang="cs-CZ" sz="1400" i="1" u="none" strike="noStrike" dirty="0">
                          <a:effectLst/>
                          <a:latin typeface="Arial" panose="020B0604020202020204" pitchFamily="34" charset="0"/>
                          <a:cs typeface="Arial" panose="020B0604020202020204" pitchFamily="34" charset="0"/>
                        </a:rPr>
                        <a:t>podíl KO z obcí</a:t>
                      </a:r>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1">
                        <a:lumMod val="20000"/>
                        <a:lumOff val="80000"/>
                      </a:schemeClr>
                    </a:solidFill>
                  </a:tcPr>
                </a:tc>
                <a:tc>
                  <a:txBody>
                    <a:bodyPr/>
                    <a:lstStyle/>
                    <a:p>
                      <a:pPr algn="r" fontAlgn="b"/>
                      <a:r>
                        <a:rPr lang="cs-CZ" sz="1400" i="1" u="none" strike="noStrike" dirty="0">
                          <a:effectLst/>
                          <a:latin typeface="Arial" panose="020B0604020202020204" pitchFamily="34" charset="0"/>
                          <a:cs typeface="Arial" panose="020B0604020202020204" pitchFamily="34" charset="0"/>
                        </a:rPr>
                        <a:t>75%</a:t>
                      </a:r>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1">
                        <a:lumMod val="20000"/>
                        <a:lumOff val="80000"/>
                      </a:schemeClr>
                    </a:solidFill>
                  </a:tcPr>
                </a:tc>
                <a:tc>
                  <a:txBody>
                    <a:bodyPr/>
                    <a:lstStyle/>
                    <a:p>
                      <a:pPr algn="r" fontAlgn="b"/>
                      <a:r>
                        <a:rPr lang="cs-CZ" sz="1400" i="1" u="none" strike="noStrike" dirty="0">
                          <a:effectLst/>
                          <a:latin typeface="Arial" panose="020B0604020202020204" pitchFamily="34" charset="0"/>
                          <a:cs typeface="Arial" panose="020B0604020202020204" pitchFamily="34" charset="0"/>
                        </a:rPr>
                        <a:t>76%</a:t>
                      </a:r>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1">
                        <a:lumMod val="20000"/>
                        <a:lumOff val="80000"/>
                      </a:schemeClr>
                    </a:solidFill>
                  </a:tcPr>
                </a:tc>
                <a:tc>
                  <a:txBody>
                    <a:bodyPr/>
                    <a:lstStyle/>
                    <a:p>
                      <a:pPr algn="r" fontAlgn="b"/>
                      <a:r>
                        <a:rPr lang="cs-CZ" sz="1400" i="1" u="none" strike="noStrike" dirty="0">
                          <a:effectLst/>
                          <a:latin typeface="Arial" panose="020B0604020202020204" pitchFamily="34" charset="0"/>
                          <a:cs typeface="Arial" panose="020B0604020202020204" pitchFamily="34" charset="0"/>
                        </a:rPr>
                        <a:t>76%</a:t>
                      </a:r>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1">
                        <a:lumMod val="20000"/>
                        <a:lumOff val="80000"/>
                      </a:schemeClr>
                    </a:solidFill>
                  </a:tcPr>
                </a:tc>
                <a:extLst>
                  <a:ext uri="{0D108BD9-81ED-4DB2-BD59-A6C34878D82A}">
                    <a16:rowId xmlns:a16="http://schemas.microsoft.com/office/drawing/2014/main" val="891706792"/>
                  </a:ext>
                </a:extLst>
              </a:tr>
              <a:tr h="240090">
                <a:tc>
                  <a:txBody>
                    <a:bodyPr/>
                    <a:lstStyle/>
                    <a:p>
                      <a:pPr algn="l" fontAlgn="b"/>
                      <a:r>
                        <a:rPr lang="cs-CZ" sz="1400" u="none" strike="noStrike" dirty="0">
                          <a:effectLst/>
                          <a:latin typeface="Arial" panose="020B0604020202020204" pitchFamily="34" charset="0"/>
                          <a:cs typeface="Arial" panose="020B0604020202020204" pitchFamily="34" charset="0"/>
                        </a:rPr>
                        <a:t>skládkování celkem</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158922</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162686</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165707</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extLst>
                  <a:ext uri="{0D108BD9-81ED-4DB2-BD59-A6C34878D82A}">
                    <a16:rowId xmlns:a16="http://schemas.microsoft.com/office/drawing/2014/main" val="3229967641"/>
                  </a:ext>
                </a:extLst>
              </a:tr>
              <a:tr h="240090">
                <a:tc>
                  <a:txBody>
                    <a:bodyPr/>
                    <a:lstStyle/>
                    <a:p>
                      <a:pPr algn="l" fontAlgn="b"/>
                      <a:r>
                        <a:rPr lang="cs-CZ" sz="1400" u="none" strike="noStrike" dirty="0">
                          <a:effectLst/>
                          <a:latin typeface="Arial" panose="020B0604020202020204" pitchFamily="34" charset="0"/>
                          <a:cs typeface="Arial" panose="020B0604020202020204" pitchFamily="34" charset="0"/>
                        </a:rPr>
                        <a:t>podíl skládkování celkem</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2">
                        <a:lumMod val="20000"/>
                        <a:lumOff val="80000"/>
                      </a:schemeClr>
                    </a:solidFill>
                  </a:tcPr>
                </a:tc>
                <a:tc>
                  <a:txBody>
                    <a:bodyPr/>
                    <a:lstStyle/>
                    <a:p>
                      <a:pPr algn="r" fontAlgn="b"/>
                      <a:r>
                        <a:rPr lang="cs-CZ" sz="1400" u="none" strike="noStrike" dirty="0">
                          <a:effectLst/>
                          <a:latin typeface="Arial" panose="020B0604020202020204" pitchFamily="34" charset="0"/>
                          <a:cs typeface="Arial" panose="020B0604020202020204" pitchFamily="34" charset="0"/>
                        </a:rPr>
                        <a:t>60,9%</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2">
                        <a:lumMod val="20000"/>
                        <a:lumOff val="80000"/>
                      </a:schemeClr>
                    </a:solidFill>
                  </a:tcPr>
                </a:tc>
                <a:tc>
                  <a:txBody>
                    <a:bodyPr/>
                    <a:lstStyle/>
                    <a:p>
                      <a:pPr algn="r" fontAlgn="b"/>
                      <a:r>
                        <a:rPr lang="cs-CZ" sz="1400" u="none" strike="noStrike" dirty="0">
                          <a:effectLst/>
                          <a:latin typeface="Arial" panose="020B0604020202020204" pitchFamily="34" charset="0"/>
                          <a:cs typeface="Arial" panose="020B0604020202020204" pitchFamily="34" charset="0"/>
                        </a:rPr>
                        <a:t>61,3%</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2">
                        <a:lumMod val="20000"/>
                        <a:lumOff val="80000"/>
                      </a:schemeClr>
                    </a:solidFill>
                  </a:tcPr>
                </a:tc>
                <a:tc>
                  <a:txBody>
                    <a:bodyPr/>
                    <a:lstStyle/>
                    <a:p>
                      <a:pPr algn="r" fontAlgn="b"/>
                      <a:r>
                        <a:rPr lang="cs-CZ" sz="1400" u="none" strike="noStrike" dirty="0">
                          <a:effectLst/>
                          <a:latin typeface="Arial" panose="020B0604020202020204" pitchFamily="34" charset="0"/>
                          <a:cs typeface="Arial" panose="020B0604020202020204" pitchFamily="34" charset="0"/>
                        </a:rPr>
                        <a:t>61,1%</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2">
                        <a:lumMod val="20000"/>
                        <a:lumOff val="80000"/>
                      </a:schemeClr>
                    </a:solidFill>
                  </a:tcPr>
                </a:tc>
                <a:extLst>
                  <a:ext uri="{0D108BD9-81ED-4DB2-BD59-A6C34878D82A}">
                    <a16:rowId xmlns:a16="http://schemas.microsoft.com/office/drawing/2014/main" val="294668772"/>
                  </a:ext>
                </a:extLst>
              </a:tr>
              <a:tr h="240090">
                <a:tc>
                  <a:txBody>
                    <a:bodyPr/>
                    <a:lstStyle/>
                    <a:p>
                      <a:pPr algn="l" fontAlgn="b"/>
                      <a:r>
                        <a:rPr lang="cs-CZ" sz="1400" u="none" strike="noStrike" dirty="0">
                          <a:solidFill>
                            <a:srgbClr val="FF0000"/>
                          </a:solidFill>
                          <a:effectLst/>
                          <a:latin typeface="Arial" panose="020B0604020202020204" pitchFamily="34" charset="0"/>
                          <a:cs typeface="Arial" panose="020B0604020202020204" pitchFamily="34" charset="0"/>
                        </a:rPr>
                        <a:t>skládkování obce</a:t>
                      </a:r>
                      <a:endParaRPr lang="cs-CZ" sz="1400" b="0" i="0" u="none" strike="noStrike" dirty="0">
                        <a:solidFill>
                          <a:srgbClr val="FF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dirty="0">
                          <a:solidFill>
                            <a:srgbClr val="FF0000"/>
                          </a:solidFill>
                          <a:effectLst/>
                          <a:latin typeface="Arial" panose="020B0604020202020204" pitchFamily="34" charset="0"/>
                          <a:cs typeface="Arial" panose="020B0604020202020204" pitchFamily="34" charset="0"/>
                        </a:rPr>
                        <a:t>115974</a:t>
                      </a:r>
                      <a:endParaRPr lang="cs-CZ" sz="1400" b="0" i="0" u="none" strike="noStrike" dirty="0">
                        <a:solidFill>
                          <a:srgbClr val="FF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dirty="0">
                          <a:solidFill>
                            <a:srgbClr val="FF0000"/>
                          </a:solidFill>
                          <a:effectLst/>
                          <a:latin typeface="Arial" panose="020B0604020202020204" pitchFamily="34" charset="0"/>
                          <a:cs typeface="Arial" panose="020B0604020202020204" pitchFamily="34" charset="0"/>
                        </a:rPr>
                        <a:t>118057</a:t>
                      </a:r>
                      <a:endParaRPr lang="cs-CZ" sz="1400" b="0" i="0" u="none" strike="noStrike" dirty="0">
                        <a:solidFill>
                          <a:srgbClr val="FF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dirty="0">
                          <a:solidFill>
                            <a:srgbClr val="FF0000"/>
                          </a:solidFill>
                          <a:effectLst/>
                          <a:latin typeface="Arial" panose="020B0604020202020204" pitchFamily="34" charset="0"/>
                          <a:cs typeface="Arial" panose="020B0604020202020204" pitchFamily="34" charset="0"/>
                        </a:rPr>
                        <a:t>118041</a:t>
                      </a:r>
                      <a:endParaRPr lang="cs-CZ" sz="1400" b="0" i="0" u="none" strike="noStrike" dirty="0">
                        <a:solidFill>
                          <a:srgbClr val="FF0000"/>
                        </a:solidFill>
                        <a:effectLst/>
                        <a:latin typeface="Arial" panose="020B0604020202020204" pitchFamily="34" charset="0"/>
                        <a:cs typeface="Arial" panose="020B0604020202020204" pitchFamily="34" charset="0"/>
                      </a:endParaRPr>
                    </a:p>
                  </a:txBody>
                  <a:tcPr marL="36000" marR="36000" marT="36000" marB="36000" anchor="b"/>
                </a:tc>
                <a:extLst>
                  <a:ext uri="{0D108BD9-81ED-4DB2-BD59-A6C34878D82A}">
                    <a16:rowId xmlns:a16="http://schemas.microsoft.com/office/drawing/2014/main" val="2970698842"/>
                  </a:ext>
                </a:extLst>
              </a:tr>
              <a:tr h="240090">
                <a:tc>
                  <a:txBody>
                    <a:bodyPr/>
                    <a:lstStyle/>
                    <a:p>
                      <a:pPr algn="l" fontAlgn="b"/>
                      <a:r>
                        <a:rPr lang="cs-CZ" sz="1400" b="0" i="0" u="none" strike="noStrike" dirty="0">
                          <a:solidFill>
                            <a:srgbClr val="FF0000"/>
                          </a:solidFill>
                          <a:effectLst/>
                          <a:latin typeface="Arial" panose="020B0604020202020204" pitchFamily="34" charset="0"/>
                          <a:cs typeface="Arial" panose="020B0604020202020204" pitchFamily="34" charset="0"/>
                        </a:rPr>
                        <a:t>Kg/</a:t>
                      </a:r>
                      <a:r>
                        <a:rPr lang="cs-CZ" sz="1400" b="0" i="0" u="none" strike="noStrike" dirty="0" err="1">
                          <a:solidFill>
                            <a:srgbClr val="FF0000"/>
                          </a:solidFill>
                          <a:effectLst/>
                          <a:latin typeface="Arial" panose="020B0604020202020204" pitchFamily="34" charset="0"/>
                          <a:cs typeface="Arial" panose="020B0604020202020204" pitchFamily="34" charset="0"/>
                        </a:rPr>
                        <a:t>obyv</a:t>
                      </a:r>
                      <a:r>
                        <a:rPr lang="cs-CZ" sz="1400" b="0" i="0" u="none" strike="noStrike" dirty="0">
                          <a:solidFill>
                            <a:srgbClr val="FF0000"/>
                          </a:solidFill>
                          <a:effectLst/>
                          <a:latin typeface="Arial" panose="020B0604020202020204" pitchFamily="34" charset="0"/>
                          <a:cs typeface="Arial" panose="020B0604020202020204" pitchFamily="34" charset="0"/>
                        </a:rPr>
                        <a:t>/rok</a:t>
                      </a:r>
                    </a:p>
                  </a:txBody>
                  <a:tcPr marL="36000" marR="36000" marT="36000" marB="36000" anchor="b"/>
                </a:tc>
                <a:tc>
                  <a:txBody>
                    <a:bodyPr/>
                    <a:lstStyle/>
                    <a:p>
                      <a:pPr marL="0" algn="r" defTabSz="914400" rtl="0" eaLnBrk="1" fontAlgn="b" latinLnBrk="0" hangingPunct="1"/>
                      <a:r>
                        <a:rPr lang="cs-CZ" sz="1400" b="1" i="1" u="none" strike="noStrike" kern="1200" dirty="0">
                          <a:solidFill>
                            <a:schemeClr val="tx1"/>
                          </a:solidFill>
                          <a:effectLst/>
                          <a:latin typeface="Arial" panose="020B0604020202020204" pitchFamily="34" charset="0"/>
                          <a:ea typeface="+mn-ea"/>
                          <a:cs typeface="Arial" panose="020B0604020202020204" pitchFamily="34" charset="0"/>
                        </a:rPr>
                        <a:t>228</a:t>
                      </a:r>
                    </a:p>
                  </a:txBody>
                  <a:tcPr marL="9525" marR="72000" marT="9525" marB="36000" anchor="b"/>
                </a:tc>
                <a:tc>
                  <a:txBody>
                    <a:bodyPr/>
                    <a:lstStyle/>
                    <a:p>
                      <a:pPr marL="0" algn="r" defTabSz="914400" rtl="0" eaLnBrk="1" fontAlgn="b" latinLnBrk="0" hangingPunct="1"/>
                      <a:r>
                        <a:rPr lang="cs-CZ" sz="1400" b="1" i="1" u="none" strike="noStrike" kern="1200" dirty="0">
                          <a:solidFill>
                            <a:schemeClr val="tx1"/>
                          </a:solidFill>
                          <a:effectLst/>
                          <a:latin typeface="Arial" panose="020B0604020202020204" pitchFamily="34" charset="0"/>
                          <a:ea typeface="+mn-ea"/>
                          <a:cs typeface="Arial" panose="020B0604020202020204" pitchFamily="34" charset="0"/>
                        </a:rPr>
                        <a:t>232</a:t>
                      </a:r>
                    </a:p>
                  </a:txBody>
                  <a:tcPr marL="9525" marR="72000" marT="9525" marB="36000" anchor="b"/>
                </a:tc>
                <a:tc>
                  <a:txBody>
                    <a:bodyPr/>
                    <a:lstStyle/>
                    <a:p>
                      <a:pPr marL="0" algn="r" defTabSz="914400" rtl="0" eaLnBrk="1" fontAlgn="b" latinLnBrk="0" hangingPunct="1"/>
                      <a:r>
                        <a:rPr lang="cs-CZ" sz="1400" b="1" i="1" u="none" strike="noStrike" kern="1200" dirty="0">
                          <a:solidFill>
                            <a:schemeClr val="tx1"/>
                          </a:solidFill>
                          <a:effectLst/>
                          <a:latin typeface="Arial" panose="020B0604020202020204" pitchFamily="34" charset="0"/>
                          <a:ea typeface="+mn-ea"/>
                          <a:cs typeface="Arial" panose="020B0604020202020204" pitchFamily="34" charset="0"/>
                        </a:rPr>
                        <a:t>232</a:t>
                      </a:r>
                    </a:p>
                  </a:txBody>
                  <a:tcPr marL="9525" marR="72000" marT="9525" marB="36000" anchor="b"/>
                </a:tc>
                <a:extLst>
                  <a:ext uri="{0D108BD9-81ED-4DB2-BD59-A6C34878D82A}">
                    <a16:rowId xmlns:a16="http://schemas.microsoft.com/office/drawing/2014/main" val="3228578014"/>
                  </a:ext>
                </a:extLst>
              </a:tr>
              <a:tr h="240090">
                <a:tc>
                  <a:txBody>
                    <a:bodyPr/>
                    <a:lstStyle/>
                    <a:p>
                      <a:pPr algn="l" fontAlgn="b"/>
                      <a:r>
                        <a:rPr lang="cs-CZ" sz="1400" u="none" strike="noStrike" dirty="0">
                          <a:effectLst/>
                          <a:latin typeface="Arial" panose="020B0604020202020204" pitchFamily="34" charset="0"/>
                          <a:cs typeface="Arial" panose="020B0604020202020204" pitchFamily="34" charset="0"/>
                        </a:rPr>
                        <a:t>podíl skládkování z obcí</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2">
                        <a:lumMod val="40000"/>
                        <a:lumOff val="60000"/>
                      </a:schemeClr>
                    </a:solidFill>
                  </a:tcPr>
                </a:tc>
                <a:tc>
                  <a:txBody>
                    <a:bodyPr/>
                    <a:lstStyle/>
                    <a:p>
                      <a:pPr algn="r" fontAlgn="b"/>
                      <a:r>
                        <a:rPr lang="cs-CZ" sz="1400" u="none" strike="noStrike" dirty="0">
                          <a:effectLst/>
                          <a:latin typeface="Arial" panose="020B0604020202020204" pitchFamily="34" charset="0"/>
                          <a:cs typeface="Arial" panose="020B0604020202020204" pitchFamily="34" charset="0"/>
                        </a:rPr>
                        <a:t>59,3%</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2">
                        <a:lumMod val="40000"/>
                        <a:lumOff val="60000"/>
                      </a:schemeClr>
                    </a:solidFill>
                  </a:tcPr>
                </a:tc>
                <a:tc>
                  <a:txBody>
                    <a:bodyPr/>
                    <a:lstStyle/>
                    <a:p>
                      <a:pPr algn="r" fontAlgn="b"/>
                      <a:r>
                        <a:rPr lang="cs-CZ" sz="1400" u="none" strike="noStrike" dirty="0">
                          <a:effectLst/>
                          <a:latin typeface="Arial" panose="020B0604020202020204" pitchFamily="34" charset="0"/>
                          <a:cs typeface="Arial" panose="020B0604020202020204" pitchFamily="34" charset="0"/>
                        </a:rPr>
                        <a:t>58,7%</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2">
                        <a:lumMod val="40000"/>
                        <a:lumOff val="60000"/>
                      </a:schemeClr>
                    </a:solidFill>
                  </a:tcPr>
                </a:tc>
                <a:tc>
                  <a:txBody>
                    <a:bodyPr/>
                    <a:lstStyle/>
                    <a:p>
                      <a:pPr algn="r" fontAlgn="b"/>
                      <a:r>
                        <a:rPr lang="cs-CZ" sz="1400" u="none" strike="noStrike" dirty="0">
                          <a:effectLst/>
                          <a:latin typeface="Arial" panose="020B0604020202020204" pitchFamily="34" charset="0"/>
                          <a:cs typeface="Arial" panose="020B0604020202020204" pitchFamily="34" charset="0"/>
                        </a:rPr>
                        <a:t>57,6%</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2">
                        <a:lumMod val="40000"/>
                        <a:lumOff val="60000"/>
                      </a:schemeClr>
                    </a:solidFill>
                  </a:tcPr>
                </a:tc>
                <a:extLst>
                  <a:ext uri="{0D108BD9-81ED-4DB2-BD59-A6C34878D82A}">
                    <a16:rowId xmlns:a16="http://schemas.microsoft.com/office/drawing/2014/main" val="3952487826"/>
                  </a:ext>
                </a:extLst>
              </a:tr>
            </a:tbl>
          </a:graphicData>
        </a:graphic>
      </p:graphicFrame>
      <p:sp>
        <p:nvSpPr>
          <p:cNvPr id="5" name="TextovéPole 4">
            <a:extLst>
              <a:ext uri="{FF2B5EF4-FFF2-40B4-BE49-F238E27FC236}">
                <a16:creationId xmlns:a16="http://schemas.microsoft.com/office/drawing/2014/main" id="{4713FB6A-BDF3-416A-8190-C4D0AE0123BB}"/>
              </a:ext>
            </a:extLst>
          </p:cNvPr>
          <p:cNvSpPr txBox="1"/>
          <p:nvPr/>
        </p:nvSpPr>
        <p:spPr>
          <a:xfrm>
            <a:off x="332869" y="2929347"/>
            <a:ext cx="5935579" cy="3773341"/>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cs-CZ" sz="2000" dirty="0">
                <a:latin typeface="Arial" panose="020B0604020202020204" pitchFamily="34" charset="0"/>
                <a:cs typeface="Arial" panose="020B0604020202020204" pitchFamily="34" charset="0"/>
              </a:rPr>
              <a:t>Poplatek za využitelné odpady se vztahuje na veškerý skládkovaný KO (800 – 1850 Kč/t v letech)</a:t>
            </a:r>
          </a:p>
          <a:p>
            <a:pPr marL="228600" indent="-228600">
              <a:lnSpc>
                <a:spcPct val="90000"/>
              </a:lnSpc>
              <a:spcBef>
                <a:spcPts val="1000"/>
              </a:spcBef>
              <a:buFont typeface="Arial" panose="020B0604020202020204" pitchFamily="34" charset="0"/>
              <a:buChar char="•"/>
            </a:pPr>
            <a:r>
              <a:rPr lang="cs-CZ" sz="2000" dirty="0">
                <a:latin typeface="Arial" panose="020B0604020202020204" pitchFamily="34" charset="0"/>
                <a:cs typeface="Arial" panose="020B0604020202020204" pitchFamily="34" charset="0"/>
              </a:rPr>
              <a:t>Na nebezpečné složky KO se vztahuje poplatek pro NO (2000 Kč/t)   </a:t>
            </a:r>
          </a:p>
          <a:p>
            <a:pPr marL="228600" indent="-228600">
              <a:lnSpc>
                <a:spcPct val="90000"/>
              </a:lnSpc>
              <a:spcBef>
                <a:spcPts val="1000"/>
              </a:spcBef>
              <a:buFont typeface="Arial" panose="020B0604020202020204" pitchFamily="34" charset="0"/>
              <a:buChar char="•"/>
            </a:pPr>
            <a:r>
              <a:rPr lang="cs-CZ" sz="2000" i="1" dirty="0">
                <a:latin typeface="Arial" panose="020B0604020202020204" pitchFamily="34" charset="0"/>
                <a:cs typeface="Arial" panose="020B0604020202020204" pitchFamily="34" charset="0"/>
              </a:rPr>
              <a:t>Sleva se vztahuje na veškerý skládkovaný KO vyjma nebezpečných složek, zejména tedy na:</a:t>
            </a:r>
          </a:p>
          <a:p>
            <a:pPr marL="685800" lvl="1" indent="-228600">
              <a:lnSpc>
                <a:spcPct val="90000"/>
              </a:lnSpc>
              <a:spcBef>
                <a:spcPts val="1000"/>
              </a:spcBef>
              <a:buFont typeface="Arial" panose="020B0604020202020204" pitchFamily="34" charset="0"/>
              <a:buChar char="•"/>
            </a:pPr>
            <a:r>
              <a:rPr lang="cs-CZ" i="1" dirty="0">
                <a:latin typeface="Arial" panose="020B0604020202020204" pitchFamily="34" charset="0"/>
                <a:cs typeface="Arial" panose="020B0604020202020204" pitchFamily="34" charset="0"/>
              </a:rPr>
              <a:t> SKO</a:t>
            </a:r>
          </a:p>
          <a:p>
            <a:pPr marL="742950" lvl="1" indent="-285750">
              <a:buFont typeface="Arial" panose="020B0604020202020204" pitchFamily="34" charset="0"/>
              <a:buChar char="•"/>
            </a:pPr>
            <a:r>
              <a:rPr lang="cs-CZ" i="1" dirty="0">
                <a:latin typeface="Arial" panose="020B0604020202020204" pitchFamily="34" charset="0"/>
                <a:cs typeface="Arial" panose="020B0604020202020204" pitchFamily="34" charset="0"/>
              </a:rPr>
              <a:t>Objemný odpad</a:t>
            </a:r>
          </a:p>
          <a:p>
            <a:pPr marL="742950" lvl="1" indent="-285750">
              <a:buFont typeface="Arial" panose="020B0604020202020204" pitchFamily="34" charset="0"/>
              <a:buChar char="•"/>
            </a:pPr>
            <a:r>
              <a:rPr lang="cs-CZ" i="1" dirty="0">
                <a:latin typeface="Arial" panose="020B0604020202020204" pitchFamily="34" charset="0"/>
                <a:cs typeface="Arial" panose="020B0604020202020204" pitchFamily="34" charset="0"/>
              </a:rPr>
              <a:t>Uliční smetky</a:t>
            </a:r>
          </a:p>
          <a:p>
            <a:pPr marL="742950" lvl="1" indent="-285750">
              <a:buFont typeface="Arial" panose="020B0604020202020204" pitchFamily="34" charset="0"/>
              <a:buChar char="•"/>
            </a:pPr>
            <a:r>
              <a:rPr lang="cs-CZ" i="1" dirty="0">
                <a:latin typeface="Arial" panose="020B0604020202020204" pitchFamily="34" charset="0"/>
                <a:cs typeface="Arial" panose="020B0604020202020204" pitchFamily="34" charset="0"/>
              </a:rPr>
              <a:t>Odpady z tržišť</a:t>
            </a:r>
          </a:p>
          <a:p>
            <a:pPr marL="742950" lvl="1" indent="-285750">
              <a:buFont typeface="Arial" panose="020B0604020202020204" pitchFamily="34" charset="0"/>
              <a:buChar char="•"/>
            </a:pPr>
            <a:r>
              <a:rPr lang="cs-CZ" i="1" dirty="0">
                <a:latin typeface="Arial" panose="020B0604020202020204" pitchFamily="34" charset="0"/>
                <a:cs typeface="Arial" panose="020B0604020202020204" pitchFamily="34" charset="0"/>
              </a:rPr>
              <a:t>a další druhy KO</a:t>
            </a:r>
          </a:p>
        </p:txBody>
      </p:sp>
      <p:pic>
        <p:nvPicPr>
          <p:cNvPr id="6" name="Obrázek 5">
            <a:extLst>
              <a:ext uri="{FF2B5EF4-FFF2-40B4-BE49-F238E27FC236}">
                <a16:creationId xmlns:a16="http://schemas.microsoft.com/office/drawing/2014/main" id="{65DC6D82-0348-463F-A006-3D47C4EC2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27" y="0"/>
            <a:ext cx="1295461" cy="493509"/>
          </a:xfrm>
          <a:prstGeom prst="rect">
            <a:avLst/>
          </a:prstGeom>
        </p:spPr>
      </p:pic>
    </p:spTree>
    <p:extLst>
      <p:ext uri="{BB962C8B-B14F-4D97-AF65-F5344CB8AC3E}">
        <p14:creationId xmlns:p14="http://schemas.microsoft.com/office/powerpoint/2010/main" val="2219794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7860D3-F5DA-4EB2-A603-0ED810B4FAF3}"/>
              </a:ext>
            </a:extLst>
          </p:cNvPr>
          <p:cNvSpPr>
            <a:spLocks noGrp="1"/>
          </p:cNvSpPr>
          <p:nvPr>
            <p:ph type="title"/>
          </p:nvPr>
        </p:nvSpPr>
        <p:spPr>
          <a:xfrm>
            <a:off x="838200" y="97756"/>
            <a:ext cx="10515600" cy="653013"/>
          </a:xfrm>
        </p:spPr>
        <p:txBody>
          <a:bodyPr>
            <a:noAutofit/>
          </a:bodyPr>
          <a:lstStyle/>
          <a:p>
            <a:pPr algn="ctr"/>
            <a:r>
              <a:rPr lang="cs-CZ" sz="2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Náklady na SKO</a:t>
            </a:r>
            <a:br>
              <a:rPr lang="cs-CZ" sz="2000"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cs-CZ" sz="1400" dirty="0">
              <a:solidFill>
                <a:srgbClr val="0070C0"/>
              </a:solidFill>
              <a:latin typeface="Arial" panose="020B0604020202020204" pitchFamily="34" charset="0"/>
              <a:cs typeface="Arial" panose="020B0604020202020204" pitchFamily="34" charset="0"/>
            </a:endParaRPr>
          </a:p>
        </p:txBody>
      </p:sp>
      <p:graphicFrame>
        <p:nvGraphicFramePr>
          <p:cNvPr id="4" name="Zástupný obsah 3">
            <a:extLst>
              <a:ext uri="{FF2B5EF4-FFF2-40B4-BE49-F238E27FC236}">
                <a16:creationId xmlns:a16="http://schemas.microsoft.com/office/drawing/2014/main" id="{0BE82EA6-D416-4B82-B348-73A3E932553C}"/>
              </a:ext>
            </a:extLst>
          </p:cNvPr>
          <p:cNvGraphicFramePr>
            <a:graphicFrameLocks noGrp="1"/>
          </p:cNvGraphicFramePr>
          <p:nvPr>
            <p:ph idx="1"/>
            <p:extLst>
              <p:ext uri="{D42A27DB-BD31-4B8C-83A1-F6EECF244321}">
                <p14:modId xmlns:p14="http://schemas.microsoft.com/office/powerpoint/2010/main" val="3623974063"/>
              </p:ext>
            </p:extLst>
          </p:nvPr>
        </p:nvGraphicFramePr>
        <p:xfrm>
          <a:off x="161423" y="701907"/>
          <a:ext cx="6874643" cy="6003894"/>
        </p:xfrm>
        <a:graphic>
          <a:graphicData uri="http://schemas.openxmlformats.org/drawingml/2006/table">
            <a:tbl>
              <a:tblPr>
                <a:tableStyleId>{5940675A-B579-460E-94D1-54222C63F5DA}</a:tableStyleId>
              </a:tblPr>
              <a:tblGrid>
                <a:gridCol w="2198757">
                  <a:extLst>
                    <a:ext uri="{9D8B030D-6E8A-4147-A177-3AD203B41FA5}">
                      <a16:colId xmlns:a16="http://schemas.microsoft.com/office/drawing/2014/main" val="4281059839"/>
                    </a:ext>
                  </a:extLst>
                </a:gridCol>
                <a:gridCol w="732710">
                  <a:extLst>
                    <a:ext uri="{9D8B030D-6E8A-4147-A177-3AD203B41FA5}">
                      <a16:colId xmlns:a16="http://schemas.microsoft.com/office/drawing/2014/main" val="923700569"/>
                    </a:ext>
                  </a:extLst>
                </a:gridCol>
                <a:gridCol w="690355">
                  <a:extLst>
                    <a:ext uri="{9D8B030D-6E8A-4147-A177-3AD203B41FA5}">
                      <a16:colId xmlns:a16="http://schemas.microsoft.com/office/drawing/2014/main" val="2147405380"/>
                    </a:ext>
                  </a:extLst>
                </a:gridCol>
                <a:gridCol w="627398">
                  <a:extLst>
                    <a:ext uri="{9D8B030D-6E8A-4147-A177-3AD203B41FA5}">
                      <a16:colId xmlns:a16="http://schemas.microsoft.com/office/drawing/2014/main" val="2612709861"/>
                    </a:ext>
                  </a:extLst>
                </a:gridCol>
                <a:gridCol w="685314">
                  <a:extLst>
                    <a:ext uri="{9D8B030D-6E8A-4147-A177-3AD203B41FA5}">
                      <a16:colId xmlns:a16="http://schemas.microsoft.com/office/drawing/2014/main" val="1978910208"/>
                    </a:ext>
                  </a:extLst>
                </a:gridCol>
                <a:gridCol w="646703">
                  <a:extLst>
                    <a:ext uri="{9D8B030D-6E8A-4147-A177-3AD203B41FA5}">
                      <a16:colId xmlns:a16="http://schemas.microsoft.com/office/drawing/2014/main" val="2782023862"/>
                    </a:ext>
                  </a:extLst>
                </a:gridCol>
                <a:gridCol w="646703">
                  <a:extLst>
                    <a:ext uri="{9D8B030D-6E8A-4147-A177-3AD203B41FA5}">
                      <a16:colId xmlns:a16="http://schemas.microsoft.com/office/drawing/2014/main" val="3549111767"/>
                    </a:ext>
                  </a:extLst>
                </a:gridCol>
                <a:gridCol w="646703">
                  <a:extLst>
                    <a:ext uri="{9D8B030D-6E8A-4147-A177-3AD203B41FA5}">
                      <a16:colId xmlns:a16="http://schemas.microsoft.com/office/drawing/2014/main" val="812749118"/>
                    </a:ext>
                  </a:extLst>
                </a:gridCol>
              </a:tblGrid>
              <a:tr h="133109">
                <a:tc>
                  <a:txBody>
                    <a:bodyPr/>
                    <a:lstStyle/>
                    <a:p>
                      <a:pPr algn="l" fontAlgn="b"/>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gridSpan="2">
                  <a:txBody>
                    <a:bodyPr/>
                    <a:lstStyle/>
                    <a:p>
                      <a:pPr algn="ctr" fontAlgn="b"/>
                      <a:r>
                        <a:rPr lang="cs-CZ" sz="1400" b="0" i="1" u="none" strike="noStrike" dirty="0">
                          <a:effectLst/>
                          <a:latin typeface="Arial" panose="020B0604020202020204" pitchFamily="34" charset="0"/>
                          <a:cs typeface="Arial" panose="020B0604020202020204" pitchFamily="34" charset="0"/>
                        </a:rPr>
                        <a:t>2018</a:t>
                      </a:r>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1">
                        <a:lumMod val="20000"/>
                        <a:lumOff val="80000"/>
                      </a:schemeClr>
                    </a:solidFill>
                  </a:tcPr>
                </a:tc>
                <a:tc hMerge="1">
                  <a:txBody>
                    <a:bodyPr/>
                    <a:lstStyle/>
                    <a:p>
                      <a:pPr algn="l" fontAlgn="b"/>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gridSpan="2">
                  <a:txBody>
                    <a:bodyPr/>
                    <a:lstStyle/>
                    <a:p>
                      <a:pPr algn="ctr" fontAlgn="b"/>
                      <a:r>
                        <a:rPr lang="cs-CZ" sz="1400" b="0" i="1" u="none" strike="noStrike" dirty="0">
                          <a:effectLst/>
                          <a:latin typeface="Arial" panose="020B0604020202020204" pitchFamily="34" charset="0"/>
                          <a:cs typeface="Arial" panose="020B0604020202020204" pitchFamily="34" charset="0"/>
                        </a:rPr>
                        <a:t>2019</a:t>
                      </a:r>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1">
                        <a:lumMod val="40000"/>
                        <a:lumOff val="60000"/>
                      </a:schemeClr>
                    </a:solidFill>
                  </a:tcPr>
                </a:tc>
                <a:tc hMerge="1">
                  <a:txBody>
                    <a:bodyPr/>
                    <a:lstStyle/>
                    <a:p>
                      <a:pPr algn="l" fontAlgn="b"/>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gridSpan="3">
                  <a:txBody>
                    <a:bodyPr/>
                    <a:lstStyle/>
                    <a:p>
                      <a:pPr algn="ctr" fontAlgn="b"/>
                      <a:r>
                        <a:rPr lang="cs-CZ" sz="1400" b="0" i="1" u="none" strike="noStrike" dirty="0">
                          <a:effectLst/>
                          <a:latin typeface="Arial" panose="020B0604020202020204" pitchFamily="34" charset="0"/>
                          <a:cs typeface="Arial" panose="020B0604020202020204" pitchFamily="34" charset="0"/>
                        </a:rPr>
                        <a:t>2020</a:t>
                      </a:r>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1">
                        <a:lumMod val="60000"/>
                        <a:lumOff val="40000"/>
                      </a:schemeClr>
                    </a:solidFill>
                  </a:tcPr>
                </a:tc>
                <a:tc hMerge="1">
                  <a:txBody>
                    <a:bodyPr/>
                    <a:lstStyle/>
                    <a:p>
                      <a:pPr algn="l" fontAlgn="b"/>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hMerge="1">
                  <a:txBody>
                    <a:bodyPr/>
                    <a:lstStyle/>
                    <a:p>
                      <a:pPr algn="l" fontAlgn="b"/>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extLst>
                  <a:ext uri="{0D108BD9-81ED-4DB2-BD59-A6C34878D82A}">
                    <a16:rowId xmlns:a16="http://schemas.microsoft.com/office/drawing/2014/main" val="2574086721"/>
                  </a:ext>
                </a:extLst>
              </a:tr>
              <a:tr h="133109">
                <a:tc>
                  <a:txBody>
                    <a:bodyPr/>
                    <a:lstStyle/>
                    <a:p>
                      <a:pPr algn="l" fontAlgn="b"/>
                      <a:r>
                        <a:rPr lang="cs-CZ" sz="1400" b="0" i="1" u="none" strike="noStrike" dirty="0">
                          <a:effectLst/>
                          <a:latin typeface="Arial" panose="020B0604020202020204" pitchFamily="34" charset="0"/>
                          <a:cs typeface="Arial" panose="020B0604020202020204" pitchFamily="34" charset="0"/>
                        </a:rPr>
                        <a:t>SO ORP</a:t>
                      </a:r>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ctr" fontAlgn="b"/>
                      <a:r>
                        <a:rPr lang="cs-CZ" sz="1400" b="0" i="1" u="none" strike="noStrike" dirty="0">
                          <a:effectLst/>
                          <a:latin typeface="Arial" panose="020B0604020202020204" pitchFamily="34" charset="0"/>
                          <a:cs typeface="Arial" panose="020B0604020202020204" pitchFamily="34" charset="0"/>
                        </a:rPr>
                        <a:t>Kč/t</a:t>
                      </a:r>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1">
                        <a:lumMod val="20000"/>
                        <a:lumOff val="80000"/>
                      </a:schemeClr>
                    </a:solidFill>
                  </a:tcPr>
                </a:tc>
                <a:tc>
                  <a:txBody>
                    <a:bodyPr/>
                    <a:lstStyle/>
                    <a:p>
                      <a:pPr algn="ctr" fontAlgn="b"/>
                      <a:r>
                        <a:rPr lang="cs-CZ" sz="1400" b="0" i="1" u="none" strike="noStrike" dirty="0">
                          <a:effectLst/>
                          <a:latin typeface="Arial" panose="020B0604020202020204" pitchFamily="34" charset="0"/>
                          <a:cs typeface="Arial" panose="020B0604020202020204" pitchFamily="34" charset="0"/>
                        </a:rPr>
                        <a:t>Kč/ob.</a:t>
                      </a:r>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1">
                        <a:lumMod val="20000"/>
                        <a:lumOff val="80000"/>
                      </a:schemeClr>
                    </a:solidFill>
                  </a:tcPr>
                </a:tc>
                <a:tc>
                  <a:txBody>
                    <a:bodyPr/>
                    <a:lstStyle/>
                    <a:p>
                      <a:pPr algn="ctr" fontAlgn="b"/>
                      <a:r>
                        <a:rPr lang="cs-CZ" sz="1400" b="0" i="1" u="none" strike="noStrike" dirty="0">
                          <a:effectLst/>
                          <a:latin typeface="Arial" panose="020B0604020202020204" pitchFamily="34" charset="0"/>
                          <a:cs typeface="Arial" panose="020B0604020202020204" pitchFamily="34" charset="0"/>
                        </a:rPr>
                        <a:t>Kč/t</a:t>
                      </a:r>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1">
                        <a:lumMod val="40000"/>
                        <a:lumOff val="60000"/>
                      </a:schemeClr>
                    </a:solidFill>
                  </a:tcPr>
                </a:tc>
                <a:tc>
                  <a:txBody>
                    <a:bodyPr/>
                    <a:lstStyle/>
                    <a:p>
                      <a:pPr algn="ctr" fontAlgn="b"/>
                      <a:r>
                        <a:rPr lang="cs-CZ" sz="1400" b="0" i="1" u="none" strike="noStrike" dirty="0">
                          <a:effectLst/>
                          <a:latin typeface="Arial" panose="020B0604020202020204" pitchFamily="34" charset="0"/>
                          <a:cs typeface="Arial" panose="020B0604020202020204" pitchFamily="34" charset="0"/>
                        </a:rPr>
                        <a:t>Kč/ob.</a:t>
                      </a:r>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1">
                        <a:lumMod val="40000"/>
                        <a:lumOff val="60000"/>
                      </a:schemeClr>
                    </a:solidFill>
                  </a:tcPr>
                </a:tc>
                <a:tc>
                  <a:txBody>
                    <a:bodyPr/>
                    <a:lstStyle/>
                    <a:p>
                      <a:pPr algn="ctr" fontAlgn="b"/>
                      <a:r>
                        <a:rPr lang="cs-CZ" sz="1400" b="0" i="1" u="none" strike="noStrike" dirty="0">
                          <a:effectLst/>
                          <a:latin typeface="Arial" panose="020B0604020202020204" pitchFamily="34" charset="0"/>
                          <a:cs typeface="Arial" panose="020B0604020202020204" pitchFamily="34" charset="0"/>
                        </a:rPr>
                        <a:t>Kč/t</a:t>
                      </a:r>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1">
                        <a:lumMod val="60000"/>
                        <a:lumOff val="40000"/>
                      </a:schemeClr>
                    </a:solidFill>
                  </a:tcPr>
                </a:tc>
                <a:tc>
                  <a:txBody>
                    <a:bodyPr/>
                    <a:lstStyle/>
                    <a:p>
                      <a:pPr algn="ctr" fontAlgn="b"/>
                      <a:r>
                        <a:rPr lang="cs-CZ" sz="1400" b="0" i="1" u="none" strike="noStrike" dirty="0">
                          <a:effectLst/>
                          <a:latin typeface="Arial" panose="020B0604020202020204" pitchFamily="34" charset="0"/>
                          <a:cs typeface="Arial" panose="020B0604020202020204" pitchFamily="34" charset="0"/>
                        </a:rPr>
                        <a:t>Kč/ob.</a:t>
                      </a:r>
                      <a:endParaRPr lang="cs-CZ" sz="1400" b="0"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1">
                        <a:lumMod val="60000"/>
                        <a:lumOff val="40000"/>
                      </a:schemeClr>
                    </a:solidFill>
                  </a:tcPr>
                </a:tc>
                <a:tc>
                  <a:txBody>
                    <a:bodyPr/>
                    <a:lstStyle/>
                    <a:p>
                      <a:pPr algn="ctr" fontAlgn="b"/>
                      <a:r>
                        <a:rPr lang="cs-CZ" sz="1400" b="0" i="1" u="none" strike="noStrike" dirty="0">
                          <a:solidFill>
                            <a:srgbClr val="000000"/>
                          </a:solidFill>
                          <a:effectLst/>
                          <a:latin typeface="Arial" panose="020B0604020202020204" pitchFamily="34" charset="0"/>
                          <a:cs typeface="Arial" panose="020B0604020202020204" pitchFamily="34" charset="0"/>
                        </a:rPr>
                        <a:t>kg/ob.</a:t>
                      </a:r>
                    </a:p>
                  </a:txBody>
                  <a:tcPr marL="36000" marR="36000" marT="36000" marB="36000" anchor="b">
                    <a:solidFill>
                      <a:schemeClr val="accent1">
                        <a:lumMod val="60000"/>
                        <a:lumOff val="40000"/>
                      </a:schemeClr>
                    </a:solidFill>
                  </a:tcPr>
                </a:tc>
                <a:extLst>
                  <a:ext uri="{0D108BD9-81ED-4DB2-BD59-A6C34878D82A}">
                    <a16:rowId xmlns:a16="http://schemas.microsoft.com/office/drawing/2014/main" val="717156224"/>
                  </a:ext>
                </a:extLst>
              </a:tr>
              <a:tr h="295557">
                <a:tc>
                  <a:txBody>
                    <a:bodyPr/>
                    <a:lstStyle/>
                    <a:p>
                      <a:pPr algn="l" fontAlgn="b"/>
                      <a:r>
                        <a:rPr lang="cs-CZ" sz="1400" u="none" strike="noStrike">
                          <a:effectLst/>
                          <a:latin typeface="Arial" panose="020B0604020202020204" pitchFamily="34" charset="0"/>
                          <a:cs typeface="Arial" panose="020B0604020202020204" pitchFamily="34" charset="0"/>
                        </a:rPr>
                        <a:t>Bystřice nad Pernštejnem</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2 501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574,1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2 851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613,3</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2 681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606,5</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marL="0" algn="r" defTabSz="914400" rtl="0" eaLnBrk="1" fontAlgn="b" latinLnBrk="0" hangingPunct="1"/>
                      <a:r>
                        <a:rPr lang="cs-CZ" sz="1400" u="none" strike="noStrike" kern="1200" dirty="0">
                          <a:solidFill>
                            <a:srgbClr val="FF0000"/>
                          </a:solidFill>
                          <a:effectLst/>
                          <a:latin typeface="Arial" panose="020B0604020202020204" pitchFamily="34" charset="0"/>
                          <a:ea typeface="+mn-ea"/>
                          <a:cs typeface="Arial" panose="020B0604020202020204" pitchFamily="34" charset="0"/>
                        </a:rPr>
                        <a:t>226,9</a:t>
                      </a:r>
                    </a:p>
                  </a:txBody>
                  <a:tcPr marL="36000" marR="36000" marT="36000" marB="36000" anchor="b"/>
                </a:tc>
                <a:extLst>
                  <a:ext uri="{0D108BD9-81ED-4DB2-BD59-A6C34878D82A}">
                    <a16:rowId xmlns:a16="http://schemas.microsoft.com/office/drawing/2014/main" val="604432103"/>
                  </a:ext>
                </a:extLst>
              </a:tr>
              <a:tr h="240928">
                <a:tc>
                  <a:txBody>
                    <a:bodyPr/>
                    <a:lstStyle/>
                    <a:p>
                      <a:pPr algn="l" fontAlgn="b"/>
                      <a:r>
                        <a:rPr lang="cs-CZ" sz="1400" u="none" strike="noStrike">
                          <a:effectLst/>
                          <a:latin typeface="Arial" panose="020B0604020202020204" pitchFamily="34" charset="0"/>
                          <a:cs typeface="Arial" panose="020B0604020202020204" pitchFamily="34" charset="0"/>
                        </a:rPr>
                        <a:t>Havlíčkův Brod</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2 391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488,0</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2 558</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497,4</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2 846</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557,4</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marL="0" algn="r" defTabSz="914400" rtl="0" eaLnBrk="1" fontAlgn="b" latinLnBrk="0" hangingPunct="1"/>
                      <a:r>
                        <a:rPr lang="cs-CZ" sz="1400" u="none" strike="noStrike" kern="1200" dirty="0">
                          <a:solidFill>
                            <a:schemeClr val="tx1"/>
                          </a:solidFill>
                          <a:effectLst/>
                          <a:latin typeface="Arial" panose="020B0604020202020204" pitchFamily="34" charset="0"/>
                          <a:ea typeface="+mn-ea"/>
                          <a:cs typeface="Arial" panose="020B0604020202020204" pitchFamily="34" charset="0"/>
                        </a:rPr>
                        <a:t>196,5</a:t>
                      </a:r>
                    </a:p>
                  </a:txBody>
                  <a:tcPr marL="36000" marR="36000" marT="36000" marB="36000" anchor="b"/>
                </a:tc>
                <a:extLst>
                  <a:ext uri="{0D108BD9-81ED-4DB2-BD59-A6C34878D82A}">
                    <a16:rowId xmlns:a16="http://schemas.microsoft.com/office/drawing/2014/main" val="2937511197"/>
                  </a:ext>
                </a:extLst>
              </a:tr>
              <a:tr h="133109">
                <a:tc>
                  <a:txBody>
                    <a:bodyPr/>
                    <a:lstStyle/>
                    <a:p>
                      <a:pPr algn="l" fontAlgn="b"/>
                      <a:r>
                        <a:rPr lang="cs-CZ" sz="1400" u="none" strike="noStrike">
                          <a:effectLst/>
                          <a:latin typeface="Arial" panose="020B0604020202020204" pitchFamily="34" charset="0"/>
                          <a:cs typeface="Arial" panose="020B0604020202020204" pitchFamily="34" charset="0"/>
                        </a:rPr>
                        <a:t>Humpolec</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2 788</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552,6</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2 870</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590,4</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dirty="0">
                          <a:solidFill>
                            <a:srgbClr val="FF0000"/>
                          </a:solidFill>
                          <a:effectLst/>
                          <a:latin typeface="Arial" panose="020B0604020202020204" pitchFamily="34" charset="0"/>
                          <a:cs typeface="Arial" panose="020B0604020202020204" pitchFamily="34" charset="0"/>
                        </a:rPr>
                        <a:t>3 118</a:t>
                      </a:r>
                      <a:endParaRPr lang="cs-CZ" sz="1400" b="0" i="0" u="none" strike="noStrike" dirty="0">
                        <a:solidFill>
                          <a:srgbClr val="FF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628,3</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marL="0" algn="r" defTabSz="914400" rtl="0" eaLnBrk="1" fontAlgn="b" latinLnBrk="0" hangingPunct="1"/>
                      <a:r>
                        <a:rPr lang="cs-CZ" sz="1400" u="none" strike="noStrike" kern="1200" dirty="0">
                          <a:solidFill>
                            <a:schemeClr val="tx1"/>
                          </a:solidFill>
                          <a:effectLst/>
                          <a:latin typeface="Arial" panose="020B0604020202020204" pitchFamily="34" charset="0"/>
                          <a:ea typeface="+mn-ea"/>
                          <a:cs typeface="Arial" panose="020B0604020202020204" pitchFamily="34" charset="0"/>
                        </a:rPr>
                        <a:t>201,8</a:t>
                      </a:r>
                    </a:p>
                  </a:txBody>
                  <a:tcPr marL="36000" marR="36000" marT="36000" marB="36000" anchor="b"/>
                </a:tc>
                <a:extLst>
                  <a:ext uri="{0D108BD9-81ED-4DB2-BD59-A6C34878D82A}">
                    <a16:rowId xmlns:a16="http://schemas.microsoft.com/office/drawing/2014/main" val="1911277212"/>
                  </a:ext>
                </a:extLst>
              </a:tr>
              <a:tr h="133109">
                <a:tc>
                  <a:txBody>
                    <a:bodyPr/>
                    <a:lstStyle/>
                    <a:p>
                      <a:pPr algn="l" fontAlgn="b"/>
                      <a:r>
                        <a:rPr lang="cs-CZ" sz="1400" u="none" strike="noStrike">
                          <a:effectLst/>
                          <a:latin typeface="Arial" panose="020B0604020202020204" pitchFamily="34" charset="0"/>
                          <a:cs typeface="Arial" panose="020B0604020202020204" pitchFamily="34" charset="0"/>
                        </a:rPr>
                        <a:t>Chotěboř</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2 303</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469,8</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2 426</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429,2</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2 424</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453,6</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marL="0" algn="r" defTabSz="914400" rtl="0" eaLnBrk="1" fontAlgn="b" latinLnBrk="0" hangingPunct="1"/>
                      <a:r>
                        <a:rPr lang="cs-CZ" sz="1400" u="none" strike="noStrike" kern="1200" dirty="0">
                          <a:solidFill>
                            <a:schemeClr val="tx1"/>
                          </a:solidFill>
                          <a:effectLst/>
                          <a:latin typeface="Arial" panose="020B0604020202020204" pitchFamily="34" charset="0"/>
                          <a:ea typeface="+mn-ea"/>
                          <a:cs typeface="Arial" panose="020B0604020202020204" pitchFamily="34" charset="0"/>
                        </a:rPr>
                        <a:t>188,5</a:t>
                      </a:r>
                    </a:p>
                  </a:txBody>
                  <a:tcPr marL="36000" marR="36000" marT="36000" marB="36000" anchor="b"/>
                </a:tc>
                <a:extLst>
                  <a:ext uri="{0D108BD9-81ED-4DB2-BD59-A6C34878D82A}">
                    <a16:rowId xmlns:a16="http://schemas.microsoft.com/office/drawing/2014/main" val="1684441722"/>
                  </a:ext>
                </a:extLst>
              </a:tr>
              <a:tr h="133109">
                <a:tc>
                  <a:txBody>
                    <a:bodyPr/>
                    <a:lstStyle/>
                    <a:p>
                      <a:pPr algn="l" fontAlgn="b"/>
                      <a:r>
                        <a:rPr lang="cs-CZ" sz="1400" u="none" strike="noStrike">
                          <a:effectLst/>
                          <a:latin typeface="Arial" panose="020B0604020202020204" pitchFamily="34" charset="0"/>
                          <a:cs typeface="Arial" panose="020B0604020202020204" pitchFamily="34" charset="0"/>
                        </a:rPr>
                        <a:t>Jihlava</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2 740</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439,7</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2 798</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446,6</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2 762</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439,7</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marL="0" algn="r" defTabSz="914400" rtl="0" eaLnBrk="1" fontAlgn="b" latinLnBrk="0" hangingPunct="1"/>
                      <a:r>
                        <a:rPr lang="cs-CZ" sz="1400" b="1" u="none" strike="noStrike" kern="1200" dirty="0">
                          <a:solidFill>
                            <a:schemeClr val="accent6">
                              <a:lumMod val="75000"/>
                            </a:schemeClr>
                          </a:solidFill>
                          <a:effectLst/>
                          <a:latin typeface="Arial" panose="020B0604020202020204" pitchFamily="34" charset="0"/>
                          <a:ea typeface="+mn-ea"/>
                          <a:cs typeface="Arial" panose="020B0604020202020204" pitchFamily="34" charset="0"/>
                        </a:rPr>
                        <a:t>159,6</a:t>
                      </a:r>
                    </a:p>
                  </a:txBody>
                  <a:tcPr marL="36000" marR="36000" marT="36000" marB="36000" anchor="b"/>
                </a:tc>
                <a:extLst>
                  <a:ext uri="{0D108BD9-81ED-4DB2-BD59-A6C34878D82A}">
                    <a16:rowId xmlns:a16="http://schemas.microsoft.com/office/drawing/2014/main" val="3591543148"/>
                  </a:ext>
                </a:extLst>
              </a:tr>
              <a:tr h="263849">
                <a:tc>
                  <a:txBody>
                    <a:bodyPr/>
                    <a:lstStyle/>
                    <a:p>
                      <a:pPr algn="l" fontAlgn="b"/>
                      <a:r>
                        <a:rPr lang="cs-CZ" sz="1400" u="none" strike="noStrike">
                          <a:effectLst/>
                          <a:latin typeface="Arial" panose="020B0604020202020204" pitchFamily="34" charset="0"/>
                          <a:cs typeface="Arial" panose="020B0604020202020204" pitchFamily="34" charset="0"/>
                        </a:rPr>
                        <a:t>Moravské Budějovice</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2 800</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492,4</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3 051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490,7</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2 766</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541,5</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marL="0" algn="r" defTabSz="914400" rtl="0" eaLnBrk="1" fontAlgn="b" latinLnBrk="0" hangingPunct="1"/>
                      <a:r>
                        <a:rPr lang="cs-CZ" sz="1400" u="none" strike="noStrike" kern="1200" dirty="0">
                          <a:solidFill>
                            <a:schemeClr val="tx1"/>
                          </a:solidFill>
                          <a:effectLst/>
                          <a:latin typeface="Arial" panose="020B0604020202020204" pitchFamily="34" charset="0"/>
                          <a:ea typeface="+mn-ea"/>
                          <a:cs typeface="Arial" panose="020B0604020202020204" pitchFamily="34" charset="0"/>
                        </a:rPr>
                        <a:t>194,5</a:t>
                      </a:r>
                    </a:p>
                  </a:txBody>
                  <a:tcPr marL="36000" marR="36000" marT="36000" marB="36000" anchor="b"/>
                </a:tc>
                <a:extLst>
                  <a:ext uri="{0D108BD9-81ED-4DB2-BD59-A6C34878D82A}">
                    <a16:rowId xmlns:a16="http://schemas.microsoft.com/office/drawing/2014/main" val="3862330843"/>
                  </a:ext>
                </a:extLst>
              </a:tr>
              <a:tr h="286497">
                <a:tc>
                  <a:txBody>
                    <a:bodyPr/>
                    <a:lstStyle/>
                    <a:p>
                      <a:pPr algn="l" fontAlgn="b"/>
                      <a:r>
                        <a:rPr lang="cs-CZ" sz="1400" u="none" strike="noStrike">
                          <a:effectLst/>
                          <a:latin typeface="Arial" panose="020B0604020202020204" pitchFamily="34" charset="0"/>
                          <a:cs typeface="Arial" panose="020B0604020202020204" pitchFamily="34" charset="0"/>
                        </a:rPr>
                        <a:t>Náměšť nad Oslavou</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3 011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510,1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3 034</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479,3</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2 890</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503,1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marL="0" algn="r" defTabSz="914400" rtl="0" eaLnBrk="1" fontAlgn="b" latinLnBrk="0" hangingPunct="1"/>
                      <a:r>
                        <a:rPr lang="cs-CZ" sz="1400" u="none" strike="noStrike" kern="1200" dirty="0">
                          <a:solidFill>
                            <a:schemeClr val="tx1"/>
                          </a:solidFill>
                          <a:effectLst/>
                          <a:latin typeface="Arial" panose="020B0604020202020204" pitchFamily="34" charset="0"/>
                          <a:ea typeface="+mn-ea"/>
                          <a:cs typeface="Arial" panose="020B0604020202020204" pitchFamily="34" charset="0"/>
                        </a:rPr>
                        <a:t>176,6</a:t>
                      </a:r>
                    </a:p>
                  </a:txBody>
                  <a:tcPr marL="36000" marR="36000" marT="36000" marB="36000" anchor="b"/>
                </a:tc>
                <a:extLst>
                  <a:ext uri="{0D108BD9-81ED-4DB2-BD59-A6C34878D82A}">
                    <a16:rowId xmlns:a16="http://schemas.microsoft.com/office/drawing/2014/main" val="4287679376"/>
                  </a:ext>
                </a:extLst>
              </a:tr>
              <a:tr h="259882">
                <a:tc>
                  <a:txBody>
                    <a:bodyPr/>
                    <a:lstStyle/>
                    <a:p>
                      <a:pPr algn="l" fontAlgn="b"/>
                      <a:r>
                        <a:rPr lang="cs-CZ" sz="1400" u="none" strike="noStrike">
                          <a:effectLst/>
                          <a:latin typeface="Arial" panose="020B0604020202020204" pitchFamily="34" charset="0"/>
                          <a:cs typeface="Arial" panose="020B0604020202020204" pitchFamily="34" charset="0"/>
                        </a:rPr>
                        <a:t>Nové Město na Moravě</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2 597</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458,3</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2 726</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481,0</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2 918</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515,4</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marL="0" algn="r" defTabSz="914400" rtl="0" eaLnBrk="1" fontAlgn="b" latinLnBrk="0" hangingPunct="1"/>
                      <a:r>
                        <a:rPr lang="cs-CZ" sz="1400" u="none" strike="noStrike" kern="1200" dirty="0">
                          <a:solidFill>
                            <a:schemeClr val="tx1"/>
                          </a:solidFill>
                          <a:effectLst/>
                          <a:latin typeface="Arial" panose="020B0604020202020204" pitchFamily="34" charset="0"/>
                          <a:ea typeface="+mn-ea"/>
                          <a:cs typeface="Arial" panose="020B0604020202020204" pitchFamily="34" charset="0"/>
                        </a:rPr>
                        <a:t>178,7</a:t>
                      </a:r>
                    </a:p>
                  </a:txBody>
                  <a:tcPr marL="36000" marR="36000" marT="36000" marB="36000" anchor="b"/>
                </a:tc>
                <a:extLst>
                  <a:ext uri="{0D108BD9-81ED-4DB2-BD59-A6C34878D82A}">
                    <a16:rowId xmlns:a16="http://schemas.microsoft.com/office/drawing/2014/main" val="729752238"/>
                  </a:ext>
                </a:extLst>
              </a:tr>
              <a:tr h="102137">
                <a:tc>
                  <a:txBody>
                    <a:bodyPr/>
                    <a:lstStyle/>
                    <a:p>
                      <a:pPr algn="l" fontAlgn="b"/>
                      <a:r>
                        <a:rPr lang="cs-CZ" sz="1400" u="none" strike="noStrike">
                          <a:effectLst/>
                          <a:latin typeface="Arial" panose="020B0604020202020204" pitchFamily="34" charset="0"/>
                          <a:cs typeface="Arial" panose="020B0604020202020204" pitchFamily="34" charset="0"/>
                        </a:rPr>
                        <a:t>Pacov</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3 453</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665,2</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3 409</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747,5</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dirty="0">
                          <a:solidFill>
                            <a:srgbClr val="FF0000"/>
                          </a:solidFill>
                          <a:effectLst/>
                          <a:latin typeface="Arial" panose="020B0604020202020204" pitchFamily="34" charset="0"/>
                          <a:cs typeface="Arial" panose="020B0604020202020204" pitchFamily="34" charset="0"/>
                        </a:rPr>
                        <a:t>3 180</a:t>
                      </a:r>
                      <a:endParaRPr lang="cs-CZ" sz="1400" b="0" i="0" u="none" strike="noStrike" dirty="0">
                        <a:solidFill>
                          <a:srgbClr val="FF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741,5</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marL="0" algn="r" defTabSz="914400" rtl="0" eaLnBrk="1" fontAlgn="b" latinLnBrk="0" hangingPunct="1"/>
                      <a:r>
                        <a:rPr lang="cs-CZ" sz="1400" u="none" strike="noStrike" kern="1200" dirty="0">
                          <a:solidFill>
                            <a:srgbClr val="FF0000"/>
                          </a:solidFill>
                          <a:effectLst/>
                          <a:latin typeface="Arial" panose="020B0604020202020204" pitchFamily="34" charset="0"/>
                          <a:ea typeface="+mn-ea"/>
                          <a:cs typeface="Arial" panose="020B0604020202020204" pitchFamily="34" charset="0"/>
                        </a:rPr>
                        <a:t>225,7</a:t>
                      </a:r>
                    </a:p>
                  </a:txBody>
                  <a:tcPr marL="36000" marR="36000" marT="36000" marB="36000" anchor="b"/>
                </a:tc>
                <a:extLst>
                  <a:ext uri="{0D108BD9-81ED-4DB2-BD59-A6C34878D82A}">
                    <a16:rowId xmlns:a16="http://schemas.microsoft.com/office/drawing/2014/main" val="1306761848"/>
                  </a:ext>
                </a:extLst>
              </a:tr>
              <a:tr h="133109">
                <a:tc>
                  <a:txBody>
                    <a:bodyPr/>
                    <a:lstStyle/>
                    <a:p>
                      <a:pPr algn="l" fontAlgn="b"/>
                      <a:r>
                        <a:rPr lang="cs-CZ" sz="1400" u="none" strike="noStrike">
                          <a:effectLst/>
                          <a:latin typeface="Arial" panose="020B0604020202020204" pitchFamily="34" charset="0"/>
                          <a:cs typeface="Arial" panose="020B0604020202020204" pitchFamily="34" charset="0"/>
                        </a:rPr>
                        <a:t>Pelhřimov</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2 677</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525,9</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2 913</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545,8</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dirty="0">
                          <a:solidFill>
                            <a:srgbClr val="FF0000"/>
                          </a:solidFill>
                          <a:effectLst/>
                          <a:latin typeface="Arial" panose="020B0604020202020204" pitchFamily="34" charset="0"/>
                          <a:cs typeface="Arial" panose="020B0604020202020204" pitchFamily="34" charset="0"/>
                        </a:rPr>
                        <a:t>3 192</a:t>
                      </a:r>
                      <a:endParaRPr lang="cs-CZ" sz="1400" b="0" i="0" u="none" strike="noStrike" dirty="0">
                        <a:solidFill>
                          <a:srgbClr val="FF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599,3</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marL="0" algn="r" defTabSz="914400" rtl="0" eaLnBrk="1" fontAlgn="b" latinLnBrk="0" hangingPunct="1"/>
                      <a:r>
                        <a:rPr lang="cs-CZ" sz="1400" u="none" strike="noStrike" kern="1200" dirty="0">
                          <a:solidFill>
                            <a:schemeClr val="tx1"/>
                          </a:solidFill>
                          <a:effectLst/>
                          <a:latin typeface="Arial" panose="020B0604020202020204" pitchFamily="34" charset="0"/>
                          <a:ea typeface="+mn-ea"/>
                          <a:cs typeface="Arial" panose="020B0604020202020204" pitchFamily="34" charset="0"/>
                        </a:rPr>
                        <a:t>188,9</a:t>
                      </a:r>
                    </a:p>
                  </a:txBody>
                  <a:tcPr marL="36000" marR="36000" marT="36000" marB="36000" anchor="b"/>
                </a:tc>
                <a:extLst>
                  <a:ext uri="{0D108BD9-81ED-4DB2-BD59-A6C34878D82A}">
                    <a16:rowId xmlns:a16="http://schemas.microsoft.com/office/drawing/2014/main" val="46183935"/>
                  </a:ext>
                </a:extLst>
              </a:tr>
              <a:tr h="240928">
                <a:tc>
                  <a:txBody>
                    <a:bodyPr/>
                    <a:lstStyle/>
                    <a:p>
                      <a:pPr algn="l" fontAlgn="b"/>
                      <a:r>
                        <a:rPr lang="cs-CZ" sz="1400" u="none" strike="noStrike">
                          <a:effectLst/>
                          <a:latin typeface="Arial" panose="020B0604020202020204" pitchFamily="34" charset="0"/>
                          <a:cs typeface="Arial" panose="020B0604020202020204" pitchFamily="34" charset="0"/>
                        </a:rPr>
                        <a:t>Světlá nad Sázavou</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1 761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385,8</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2 318</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554,1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2 533</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622,6</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marL="0" algn="r" defTabSz="914400" rtl="0" eaLnBrk="1" fontAlgn="b" latinLnBrk="0" hangingPunct="1"/>
                      <a:r>
                        <a:rPr lang="cs-CZ" sz="1400" u="none" strike="noStrike" kern="1200" dirty="0">
                          <a:solidFill>
                            <a:srgbClr val="FF0000"/>
                          </a:solidFill>
                          <a:effectLst/>
                          <a:latin typeface="Arial" panose="020B0604020202020204" pitchFamily="34" charset="0"/>
                          <a:ea typeface="+mn-ea"/>
                          <a:cs typeface="Arial" panose="020B0604020202020204" pitchFamily="34" charset="0"/>
                        </a:rPr>
                        <a:t>250,6</a:t>
                      </a:r>
                    </a:p>
                  </a:txBody>
                  <a:tcPr marL="36000" marR="36000" marT="36000" marB="36000" anchor="b"/>
                </a:tc>
                <a:extLst>
                  <a:ext uri="{0D108BD9-81ED-4DB2-BD59-A6C34878D82A}">
                    <a16:rowId xmlns:a16="http://schemas.microsoft.com/office/drawing/2014/main" val="2691328183"/>
                  </a:ext>
                </a:extLst>
              </a:tr>
              <a:tr h="133109">
                <a:tc>
                  <a:txBody>
                    <a:bodyPr/>
                    <a:lstStyle/>
                    <a:p>
                      <a:pPr algn="l" fontAlgn="b"/>
                      <a:r>
                        <a:rPr lang="cs-CZ" sz="1400" u="none" strike="noStrike">
                          <a:effectLst/>
                          <a:latin typeface="Arial" panose="020B0604020202020204" pitchFamily="34" charset="0"/>
                          <a:cs typeface="Arial" panose="020B0604020202020204" pitchFamily="34" charset="0"/>
                        </a:rPr>
                        <a:t>Telč</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2 598</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391,2</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2 419</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373,6</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dirty="0">
                          <a:solidFill>
                            <a:srgbClr val="FF0000"/>
                          </a:solidFill>
                          <a:effectLst/>
                          <a:latin typeface="Arial" panose="020B0604020202020204" pitchFamily="34" charset="0"/>
                          <a:cs typeface="Arial" panose="020B0604020202020204" pitchFamily="34" charset="0"/>
                        </a:rPr>
                        <a:t>3 435</a:t>
                      </a:r>
                      <a:endParaRPr lang="cs-CZ" sz="1400" b="0" i="0" u="none" strike="noStrike" dirty="0">
                        <a:solidFill>
                          <a:srgbClr val="FF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545,2</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marL="0" algn="r" defTabSz="914400" rtl="0" eaLnBrk="1" fontAlgn="b" latinLnBrk="0" hangingPunct="1"/>
                      <a:r>
                        <a:rPr lang="cs-CZ" sz="1400" b="1" u="none" strike="noStrike" kern="1200" dirty="0">
                          <a:solidFill>
                            <a:schemeClr val="accent6">
                              <a:lumMod val="75000"/>
                            </a:schemeClr>
                          </a:solidFill>
                          <a:effectLst/>
                          <a:latin typeface="Arial" panose="020B0604020202020204" pitchFamily="34" charset="0"/>
                          <a:ea typeface="+mn-ea"/>
                          <a:cs typeface="Arial" panose="020B0604020202020204" pitchFamily="34" charset="0"/>
                        </a:rPr>
                        <a:t>161,0</a:t>
                      </a:r>
                    </a:p>
                  </a:txBody>
                  <a:tcPr marL="36000" marR="36000" marT="36000" marB="36000" anchor="b"/>
                </a:tc>
                <a:extLst>
                  <a:ext uri="{0D108BD9-81ED-4DB2-BD59-A6C34878D82A}">
                    <a16:rowId xmlns:a16="http://schemas.microsoft.com/office/drawing/2014/main" val="2940777264"/>
                  </a:ext>
                </a:extLst>
              </a:tr>
              <a:tr h="133109">
                <a:tc>
                  <a:txBody>
                    <a:bodyPr/>
                    <a:lstStyle/>
                    <a:p>
                      <a:pPr algn="l" fontAlgn="b"/>
                      <a:r>
                        <a:rPr lang="cs-CZ" sz="1400" u="none" strike="noStrike">
                          <a:effectLst/>
                          <a:latin typeface="Arial" panose="020B0604020202020204" pitchFamily="34" charset="0"/>
                          <a:cs typeface="Arial" panose="020B0604020202020204" pitchFamily="34" charset="0"/>
                        </a:rPr>
                        <a:t>Třebíč</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2 578</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459,4</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2 776</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496,1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2 890</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532,9</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marL="0" algn="r" defTabSz="914400" rtl="0" eaLnBrk="1" fontAlgn="b" latinLnBrk="0" hangingPunct="1"/>
                      <a:r>
                        <a:rPr lang="cs-CZ" sz="1400" u="none" strike="noStrike" kern="1200" dirty="0">
                          <a:solidFill>
                            <a:schemeClr val="tx1"/>
                          </a:solidFill>
                          <a:effectLst/>
                          <a:latin typeface="Arial" panose="020B0604020202020204" pitchFamily="34" charset="0"/>
                          <a:ea typeface="+mn-ea"/>
                          <a:cs typeface="Arial" panose="020B0604020202020204" pitchFamily="34" charset="0"/>
                        </a:rPr>
                        <a:t>184,2</a:t>
                      </a:r>
                    </a:p>
                  </a:txBody>
                  <a:tcPr marL="36000" marR="36000" marT="36000" marB="36000" anchor="b"/>
                </a:tc>
                <a:extLst>
                  <a:ext uri="{0D108BD9-81ED-4DB2-BD59-A6C34878D82A}">
                    <a16:rowId xmlns:a16="http://schemas.microsoft.com/office/drawing/2014/main" val="3511203886"/>
                  </a:ext>
                </a:extLst>
              </a:tr>
              <a:tr h="240928">
                <a:tc>
                  <a:txBody>
                    <a:bodyPr/>
                    <a:lstStyle/>
                    <a:p>
                      <a:pPr algn="l" fontAlgn="b"/>
                      <a:r>
                        <a:rPr lang="cs-CZ" sz="1400" u="none" strike="noStrike">
                          <a:effectLst/>
                          <a:latin typeface="Arial" panose="020B0604020202020204" pitchFamily="34" charset="0"/>
                          <a:cs typeface="Arial" panose="020B0604020202020204" pitchFamily="34" charset="0"/>
                        </a:rPr>
                        <a:t>Velké Meziříčí</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2 595</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526,4</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2 841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559,0</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3 011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588,4</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marL="0" algn="r" defTabSz="914400" rtl="0" eaLnBrk="1" fontAlgn="b" latinLnBrk="0" hangingPunct="1"/>
                      <a:r>
                        <a:rPr lang="cs-CZ" sz="1400" u="none" strike="noStrike" kern="1200" dirty="0">
                          <a:solidFill>
                            <a:schemeClr val="tx1"/>
                          </a:solidFill>
                          <a:effectLst/>
                          <a:latin typeface="Arial" panose="020B0604020202020204" pitchFamily="34" charset="0"/>
                          <a:ea typeface="+mn-ea"/>
                          <a:cs typeface="Arial" panose="020B0604020202020204" pitchFamily="34" charset="0"/>
                        </a:rPr>
                        <a:t>195,8</a:t>
                      </a:r>
                    </a:p>
                  </a:txBody>
                  <a:tcPr marL="36000" marR="36000" marT="36000" marB="36000" anchor="b"/>
                </a:tc>
                <a:extLst>
                  <a:ext uri="{0D108BD9-81ED-4DB2-BD59-A6C34878D82A}">
                    <a16:rowId xmlns:a16="http://schemas.microsoft.com/office/drawing/2014/main" val="3928927165"/>
                  </a:ext>
                </a:extLst>
              </a:tr>
              <a:tr h="240928">
                <a:tc>
                  <a:txBody>
                    <a:bodyPr/>
                    <a:lstStyle/>
                    <a:p>
                      <a:pPr algn="l" fontAlgn="b"/>
                      <a:r>
                        <a:rPr lang="cs-CZ" sz="1400" u="none" strike="noStrike">
                          <a:effectLst/>
                          <a:latin typeface="Arial" panose="020B0604020202020204" pitchFamily="34" charset="0"/>
                          <a:cs typeface="Arial" panose="020B0604020202020204" pitchFamily="34" charset="0"/>
                        </a:rPr>
                        <a:t>Žďár nad Sázavou</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1 999</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361,3</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1 570</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294,7</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1 883</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311,7</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marL="0" algn="r" defTabSz="914400" rtl="0" eaLnBrk="1" fontAlgn="b" latinLnBrk="0" hangingPunct="1"/>
                      <a:r>
                        <a:rPr lang="cs-CZ" sz="1400" b="1" u="none" strike="noStrike" kern="1200" dirty="0">
                          <a:solidFill>
                            <a:schemeClr val="accent6">
                              <a:lumMod val="75000"/>
                            </a:schemeClr>
                          </a:solidFill>
                          <a:effectLst/>
                          <a:latin typeface="Arial" panose="020B0604020202020204" pitchFamily="34" charset="0"/>
                          <a:ea typeface="+mn-ea"/>
                          <a:cs typeface="Arial" panose="020B0604020202020204" pitchFamily="34" charset="0"/>
                        </a:rPr>
                        <a:t>167,0</a:t>
                      </a:r>
                    </a:p>
                  </a:txBody>
                  <a:tcPr marL="36000" marR="36000" marT="36000" marB="36000" anchor="b"/>
                </a:tc>
                <a:extLst>
                  <a:ext uri="{0D108BD9-81ED-4DB2-BD59-A6C34878D82A}">
                    <a16:rowId xmlns:a16="http://schemas.microsoft.com/office/drawing/2014/main" val="1000796543"/>
                  </a:ext>
                </a:extLst>
              </a:tr>
              <a:tr h="240928">
                <a:tc>
                  <a:txBody>
                    <a:bodyPr/>
                    <a:lstStyle/>
                    <a:p>
                      <a:pPr algn="l" fontAlgn="b"/>
                      <a:r>
                        <a:rPr lang="cs-CZ" sz="1400" b="1" u="none" strike="noStrike" dirty="0">
                          <a:effectLst/>
                          <a:latin typeface="Arial" panose="020B0604020202020204" pitchFamily="34" charset="0"/>
                          <a:cs typeface="Arial" panose="020B0604020202020204" pitchFamily="34" charset="0"/>
                        </a:rPr>
                        <a:t>Kraj Vysočina</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6">
                        <a:lumMod val="20000"/>
                        <a:lumOff val="80000"/>
                      </a:schemeClr>
                    </a:solidFill>
                  </a:tcPr>
                </a:tc>
                <a:tc>
                  <a:txBody>
                    <a:bodyPr/>
                    <a:lstStyle/>
                    <a:p>
                      <a:pPr algn="r" fontAlgn="b"/>
                      <a:r>
                        <a:rPr lang="cs-CZ" sz="1400" b="1" u="none" strike="noStrike">
                          <a:effectLst/>
                          <a:latin typeface="Arial" panose="020B0604020202020204" pitchFamily="34" charset="0"/>
                          <a:cs typeface="Arial" panose="020B0604020202020204" pitchFamily="34" charset="0"/>
                        </a:rPr>
                        <a:t>2 539</a:t>
                      </a:r>
                      <a:endParaRPr lang="cs-CZ" sz="1400" b="1"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6">
                        <a:lumMod val="20000"/>
                        <a:lumOff val="80000"/>
                      </a:schemeClr>
                    </a:solidFill>
                  </a:tcPr>
                </a:tc>
                <a:tc>
                  <a:txBody>
                    <a:bodyPr/>
                    <a:lstStyle/>
                    <a:p>
                      <a:pPr algn="r" fontAlgn="b"/>
                      <a:r>
                        <a:rPr lang="cs-CZ" sz="1400" b="1" u="none" strike="noStrike">
                          <a:effectLst/>
                          <a:latin typeface="Arial" panose="020B0604020202020204" pitchFamily="34" charset="0"/>
                          <a:cs typeface="Arial" panose="020B0604020202020204" pitchFamily="34" charset="0"/>
                        </a:rPr>
                        <a:t>471,3</a:t>
                      </a:r>
                      <a:endParaRPr lang="cs-CZ" sz="1400" b="1"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6">
                        <a:lumMod val="20000"/>
                        <a:lumOff val="80000"/>
                      </a:schemeClr>
                    </a:solidFill>
                  </a:tcPr>
                </a:tc>
                <a:tc>
                  <a:txBody>
                    <a:bodyPr/>
                    <a:lstStyle/>
                    <a:p>
                      <a:pPr algn="r" fontAlgn="b"/>
                      <a:r>
                        <a:rPr lang="cs-CZ" sz="1400" b="1" u="none" strike="noStrike" dirty="0">
                          <a:effectLst/>
                          <a:latin typeface="Arial" panose="020B0604020202020204" pitchFamily="34" charset="0"/>
                          <a:cs typeface="Arial" panose="020B0604020202020204" pitchFamily="34" charset="0"/>
                        </a:rPr>
                        <a:t>2 654</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6">
                        <a:lumMod val="20000"/>
                        <a:lumOff val="80000"/>
                      </a:schemeClr>
                    </a:solidFill>
                  </a:tcPr>
                </a:tc>
                <a:tc>
                  <a:txBody>
                    <a:bodyPr/>
                    <a:lstStyle/>
                    <a:p>
                      <a:pPr algn="r" fontAlgn="b"/>
                      <a:r>
                        <a:rPr lang="cs-CZ" sz="1400" b="1" u="none" strike="noStrike" dirty="0">
                          <a:effectLst/>
                          <a:latin typeface="Arial" panose="020B0604020202020204" pitchFamily="34" charset="0"/>
                          <a:cs typeface="Arial" panose="020B0604020202020204" pitchFamily="34" charset="0"/>
                        </a:rPr>
                        <a:t>483,4</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6">
                        <a:lumMod val="20000"/>
                        <a:lumOff val="80000"/>
                      </a:schemeClr>
                    </a:solidFill>
                  </a:tcPr>
                </a:tc>
                <a:tc>
                  <a:txBody>
                    <a:bodyPr/>
                    <a:lstStyle/>
                    <a:p>
                      <a:pPr algn="r" fontAlgn="b"/>
                      <a:r>
                        <a:rPr lang="cs-CZ" sz="1400" b="1" u="none" strike="noStrike" dirty="0">
                          <a:effectLst/>
                          <a:latin typeface="Arial" panose="020B0604020202020204" pitchFamily="34" charset="0"/>
                          <a:cs typeface="Arial" panose="020B0604020202020204" pitchFamily="34" charset="0"/>
                        </a:rPr>
                        <a:t>2 793</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6">
                        <a:lumMod val="20000"/>
                        <a:lumOff val="80000"/>
                      </a:schemeClr>
                    </a:solidFill>
                  </a:tcPr>
                </a:tc>
                <a:tc>
                  <a:txBody>
                    <a:bodyPr/>
                    <a:lstStyle/>
                    <a:p>
                      <a:pPr algn="r" fontAlgn="b"/>
                      <a:r>
                        <a:rPr lang="cs-CZ" sz="1400" b="1" u="none" strike="noStrike" dirty="0">
                          <a:effectLst/>
                          <a:latin typeface="Arial" panose="020B0604020202020204" pitchFamily="34" charset="0"/>
                          <a:cs typeface="Arial" panose="020B0604020202020204" pitchFamily="34" charset="0"/>
                        </a:rPr>
                        <a:t>514,9</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6">
                        <a:lumMod val="20000"/>
                        <a:lumOff val="80000"/>
                      </a:schemeClr>
                    </a:solidFill>
                  </a:tcPr>
                </a:tc>
                <a:tc>
                  <a:txBody>
                    <a:bodyPr/>
                    <a:lstStyle/>
                    <a:p>
                      <a:pPr algn="r" fontAlgn="b"/>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6">
                        <a:lumMod val="20000"/>
                        <a:lumOff val="80000"/>
                      </a:schemeClr>
                    </a:solidFill>
                  </a:tcPr>
                </a:tc>
                <a:extLst>
                  <a:ext uri="{0D108BD9-81ED-4DB2-BD59-A6C34878D82A}">
                    <a16:rowId xmlns:a16="http://schemas.microsoft.com/office/drawing/2014/main" val="1398300615"/>
                  </a:ext>
                </a:extLst>
              </a:tr>
              <a:tr h="133109">
                <a:tc>
                  <a:txBody>
                    <a:bodyPr/>
                    <a:lstStyle/>
                    <a:p>
                      <a:pPr algn="l" fontAlgn="b"/>
                      <a:r>
                        <a:rPr lang="cs-CZ" sz="1400" b="1" i="0" u="none" strike="noStrike" dirty="0">
                          <a:solidFill>
                            <a:srgbClr val="000000"/>
                          </a:solidFill>
                          <a:effectLst/>
                          <a:latin typeface="Arial" panose="020B0604020202020204" pitchFamily="34" charset="0"/>
                          <a:cs typeface="Arial" panose="020B0604020202020204" pitchFamily="34" charset="0"/>
                        </a:rPr>
                        <a:t>kg/ob.</a:t>
                      </a:r>
                    </a:p>
                  </a:txBody>
                  <a:tcPr marL="36000" marR="36000" marT="36000" marB="36000" anchor="b">
                    <a:solidFill>
                      <a:schemeClr val="accent6">
                        <a:lumMod val="20000"/>
                        <a:lumOff val="80000"/>
                      </a:schemeClr>
                    </a:solidFill>
                  </a:tcPr>
                </a:tc>
                <a:tc gridSpan="2">
                  <a:txBody>
                    <a:bodyPr/>
                    <a:lstStyle/>
                    <a:p>
                      <a:pPr algn="r" fontAlgn="b"/>
                      <a:r>
                        <a:rPr lang="cs-CZ" sz="1400" b="1" u="none" strike="noStrike" dirty="0">
                          <a:effectLst/>
                          <a:latin typeface="Arial" panose="020B0604020202020204" pitchFamily="34" charset="0"/>
                          <a:cs typeface="Arial" panose="020B0604020202020204" pitchFamily="34" charset="0"/>
                        </a:rPr>
                        <a:t>186,7</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6">
                        <a:lumMod val="20000"/>
                        <a:lumOff val="80000"/>
                      </a:schemeClr>
                    </a:solidFill>
                  </a:tcPr>
                </a:tc>
                <a:tc hMerge="1">
                  <a:txBody>
                    <a:bodyPr/>
                    <a:lstStyle/>
                    <a:p>
                      <a:pPr algn="r" fontAlgn="b"/>
                      <a:r>
                        <a:rPr lang="cs-CZ" sz="1400" u="none" strike="noStrike" dirty="0">
                          <a:effectLst/>
                          <a:latin typeface="Arial" panose="020B0604020202020204" pitchFamily="34" charset="0"/>
                          <a:cs typeface="Arial" panose="020B0604020202020204" pitchFamily="34" charset="0"/>
                        </a:rPr>
                        <a:t>186,7</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gridSpan="2">
                  <a:txBody>
                    <a:bodyPr/>
                    <a:lstStyle/>
                    <a:p>
                      <a:pPr algn="r" fontAlgn="b"/>
                      <a:r>
                        <a:rPr lang="cs-CZ" sz="1400" b="1" u="none" strike="noStrike" dirty="0">
                          <a:effectLst/>
                          <a:latin typeface="Arial" panose="020B0604020202020204" pitchFamily="34" charset="0"/>
                          <a:cs typeface="Arial" panose="020B0604020202020204" pitchFamily="34" charset="0"/>
                        </a:rPr>
                        <a:t>183,1</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6">
                        <a:lumMod val="20000"/>
                        <a:lumOff val="80000"/>
                      </a:schemeClr>
                    </a:solidFill>
                  </a:tcPr>
                </a:tc>
                <a:tc hMerge="1">
                  <a:txBody>
                    <a:bodyPr/>
                    <a:lstStyle/>
                    <a:p>
                      <a:pPr algn="r" fontAlgn="b"/>
                      <a:r>
                        <a:rPr lang="cs-CZ" sz="1400" u="none" strike="noStrike" dirty="0">
                          <a:effectLst/>
                          <a:latin typeface="Arial" panose="020B0604020202020204" pitchFamily="34" charset="0"/>
                          <a:cs typeface="Arial" panose="020B0604020202020204" pitchFamily="34" charset="0"/>
                        </a:rPr>
                        <a:t>183,1</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gridSpan="3">
                  <a:txBody>
                    <a:bodyPr/>
                    <a:lstStyle/>
                    <a:p>
                      <a:pPr algn="r" fontAlgn="b"/>
                      <a:r>
                        <a:rPr lang="cs-CZ" sz="1400" b="1" u="none" strike="noStrike" dirty="0">
                          <a:effectLst/>
                          <a:latin typeface="Arial" panose="020B0604020202020204" pitchFamily="34" charset="0"/>
                          <a:cs typeface="Arial" panose="020B0604020202020204" pitchFamily="34" charset="0"/>
                        </a:rPr>
                        <a:t>185,6</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6">
                        <a:lumMod val="20000"/>
                        <a:lumOff val="80000"/>
                      </a:schemeClr>
                    </a:solidFill>
                  </a:tcPr>
                </a:tc>
                <a:tc hMerge="1">
                  <a:txBody>
                    <a:bodyPr/>
                    <a:lstStyle/>
                    <a:p>
                      <a:pPr algn="r" fontAlgn="b"/>
                      <a:r>
                        <a:rPr lang="cs-CZ" sz="1400" u="none" strike="noStrike" dirty="0">
                          <a:effectLst/>
                          <a:latin typeface="Arial" panose="020B0604020202020204" pitchFamily="34" charset="0"/>
                          <a:cs typeface="Arial" panose="020B0604020202020204" pitchFamily="34" charset="0"/>
                        </a:rPr>
                        <a:t>185,6</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hMerge="1">
                  <a:txBody>
                    <a:bodyPr/>
                    <a:lstStyle/>
                    <a:p>
                      <a:pPr algn="r" fontAlgn="b"/>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extLst>
                  <a:ext uri="{0D108BD9-81ED-4DB2-BD59-A6C34878D82A}">
                    <a16:rowId xmlns:a16="http://schemas.microsoft.com/office/drawing/2014/main" val="647380397"/>
                  </a:ext>
                </a:extLst>
              </a:tr>
              <a:tr h="133109">
                <a:tc>
                  <a:txBody>
                    <a:bodyPr/>
                    <a:lstStyle/>
                    <a:p>
                      <a:pPr algn="l" fontAlgn="b"/>
                      <a:r>
                        <a:rPr lang="cs-CZ" sz="1400" b="1" u="none" strike="noStrike" dirty="0">
                          <a:effectLst/>
                          <a:latin typeface="Arial" panose="020B0604020202020204" pitchFamily="34" charset="0"/>
                          <a:cs typeface="Arial" panose="020B0604020202020204" pitchFamily="34" charset="0"/>
                        </a:rPr>
                        <a:t>ČR</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2">
                        <a:lumMod val="20000"/>
                        <a:lumOff val="80000"/>
                      </a:schemeClr>
                    </a:solidFill>
                  </a:tcPr>
                </a:tc>
                <a:tc>
                  <a:txBody>
                    <a:bodyPr/>
                    <a:lstStyle/>
                    <a:p>
                      <a:pPr algn="r" fontAlgn="b"/>
                      <a:r>
                        <a:rPr lang="cs-CZ" sz="1400" b="1" u="none" strike="noStrike">
                          <a:effectLst/>
                          <a:latin typeface="Arial" panose="020B0604020202020204" pitchFamily="34" charset="0"/>
                          <a:cs typeface="Arial" panose="020B0604020202020204" pitchFamily="34" charset="0"/>
                        </a:rPr>
                        <a:t>2 764</a:t>
                      </a:r>
                      <a:endParaRPr lang="cs-CZ" sz="1400" b="1"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2">
                        <a:lumMod val="20000"/>
                        <a:lumOff val="80000"/>
                      </a:schemeClr>
                    </a:solidFill>
                  </a:tcPr>
                </a:tc>
                <a:tc>
                  <a:txBody>
                    <a:bodyPr/>
                    <a:lstStyle/>
                    <a:p>
                      <a:pPr algn="r" fontAlgn="b"/>
                      <a:r>
                        <a:rPr lang="cs-CZ" sz="1400" b="1" u="none" strike="noStrike">
                          <a:effectLst/>
                          <a:latin typeface="Arial" panose="020B0604020202020204" pitchFamily="34" charset="0"/>
                          <a:cs typeface="Arial" panose="020B0604020202020204" pitchFamily="34" charset="0"/>
                        </a:rPr>
                        <a:t>535,6</a:t>
                      </a:r>
                      <a:endParaRPr lang="cs-CZ" sz="1400" b="1"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2">
                        <a:lumMod val="20000"/>
                        <a:lumOff val="80000"/>
                      </a:schemeClr>
                    </a:solidFill>
                  </a:tcPr>
                </a:tc>
                <a:tc>
                  <a:txBody>
                    <a:bodyPr/>
                    <a:lstStyle/>
                    <a:p>
                      <a:pPr algn="r" fontAlgn="b"/>
                      <a:r>
                        <a:rPr lang="cs-CZ" sz="1400" b="1" u="none" strike="noStrike" dirty="0">
                          <a:effectLst/>
                          <a:latin typeface="Arial" panose="020B0604020202020204" pitchFamily="34" charset="0"/>
                          <a:cs typeface="Arial" panose="020B0604020202020204" pitchFamily="34" charset="0"/>
                        </a:rPr>
                        <a:t>2 844</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2">
                        <a:lumMod val="20000"/>
                        <a:lumOff val="80000"/>
                      </a:schemeClr>
                    </a:solidFill>
                  </a:tcPr>
                </a:tc>
                <a:tc>
                  <a:txBody>
                    <a:bodyPr/>
                    <a:lstStyle/>
                    <a:p>
                      <a:pPr algn="r" fontAlgn="b"/>
                      <a:r>
                        <a:rPr lang="cs-CZ" sz="1400" b="1" u="none" strike="noStrike" dirty="0">
                          <a:effectLst/>
                          <a:latin typeface="Arial" panose="020B0604020202020204" pitchFamily="34" charset="0"/>
                          <a:cs typeface="Arial" panose="020B0604020202020204" pitchFamily="34" charset="0"/>
                        </a:rPr>
                        <a:t>547,5</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2">
                        <a:lumMod val="20000"/>
                        <a:lumOff val="80000"/>
                      </a:schemeClr>
                    </a:solidFill>
                  </a:tcPr>
                </a:tc>
                <a:tc>
                  <a:txBody>
                    <a:bodyPr/>
                    <a:lstStyle/>
                    <a:p>
                      <a:pPr algn="r" fontAlgn="b"/>
                      <a:r>
                        <a:rPr lang="cs-CZ" sz="1400" b="1" u="none" strike="noStrike" dirty="0">
                          <a:effectLst/>
                          <a:latin typeface="Arial" panose="020B0604020202020204" pitchFamily="34" charset="0"/>
                          <a:cs typeface="Arial" panose="020B0604020202020204" pitchFamily="34" charset="0"/>
                        </a:rPr>
                        <a:t>2 945</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2">
                        <a:lumMod val="20000"/>
                        <a:lumOff val="80000"/>
                      </a:schemeClr>
                    </a:solidFill>
                  </a:tcPr>
                </a:tc>
                <a:tc>
                  <a:txBody>
                    <a:bodyPr/>
                    <a:lstStyle/>
                    <a:p>
                      <a:pPr algn="r" fontAlgn="b"/>
                      <a:r>
                        <a:rPr lang="cs-CZ" sz="1400" b="1" u="none" strike="noStrike" dirty="0">
                          <a:effectLst/>
                          <a:latin typeface="Arial" panose="020B0604020202020204" pitchFamily="34" charset="0"/>
                          <a:cs typeface="Arial" panose="020B0604020202020204" pitchFamily="34" charset="0"/>
                        </a:rPr>
                        <a:t>573,9</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2">
                        <a:lumMod val="20000"/>
                        <a:lumOff val="80000"/>
                      </a:schemeClr>
                    </a:solidFill>
                  </a:tcPr>
                </a:tc>
                <a:tc>
                  <a:txBody>
                    <a:bodyPr/>
                    <a:lstStyle/>
                    <a:p>
                      <a:pPr algn="r" fontAlgn="b"/>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2">
                        <a:lumMod val="20000"/>
                        <a:lumOff val="80000"/>
                      </a:schemeClr>
                    </a:solidFill>
                  </a:tcPr>
                </a:tc>
                <a:extLst>
                  <a:ext uri="{0D108BD9-81ED-4DB2-BD59-A6C34878D82A}">
                    <a16:rowId xmlns:a16="http://schemas.microsoft.com/office/drawing/2014/main" val="608378638"/>
                  </a:ext>
                </a:extLst>
              </a:tr>
              <a:tr h="133109">
                <a:tc>
                  <a:txBody>
                    <a:bodyPr/>
                    <a:lstStyle/>
                    <a:p>
                      <a:pPr algn="l" fontAlgn="b"/>
                      <a:r>
                        <a:rPr lang="cs-CZ" sz="1400" b="1" i="0" u="none" strike="noStrike" dirty="0">
                          <a:solidFill>
                            <a:srgbClr val="000000"/>
                          </a:solidFill>
                          <a:effectLst/>
                          <a:latin typeface="Arial" panose="020B0604020202020204" pitchFamily="34" charset="0"/>
                          <a:cs typeface="Arial" panose="020B0604020202020204" pitchFamily="34" charset="0"/>
                        </a:rPr>
                        <a:t>kg/ob.</a:t>
                      </a:r>
                    </a:p>
                  </a:txBody>
                  <a:tcPr marL="36000" marR="36000" marT="36000" marB="36000" anchor="b">
                    <a:solidFill>
                      <a:schemeClr val="accent2">
                        <a:lumMod val="20000"/>
                        <a:lumOff val="80000"/>
                      </a:schemeClr>
                    </a:solidFill>
                  </a:tcPr>
                </a:tc>
                <a:tc gridSpan="2">
                  <a:txBody>
                    <a:bodyPr/>
                    <a:lstStyle/>
                    <a:p>
                      <a:pPr algn="r" fontAlgn="b"/>
                      <a:r>
                        <a:rPr lang="cs-CZ" sz="1400" b="1" i="0" u="none" strike="noStrike" dirty="0">
                          <a:solidFill>
                            <a:srgbClr val="000000"/>
                          </a:solidFill>
                          <a:effectLst/>
                          <a:latin typeface="Arial" panose="020B0604020202020204" pitchFamily="34" charset="0"/>
                          <a:cs typeface="Arial" panose="020B0604020202020204" pitchFamily="34" charset="0"/>
                        </a:rPr>
                        <a:t>196,4</a:t>
                      </a:r>
                    </a:p>
                  </a:txBody>
                  <a:tcPr marL="36000" marR="36000" marT="36000" marB="36000" anchor="b">
                    <a:solidFill>
                      <a:schemeClr val="accent2">
                        <a:lumMod val="20000"/>
                        <a:lumOff val="80000"/>
                      </a:schemeClr>
                    </a:solidFill>
                  </a:tcPr>
                </a:tc>
                <a:tc hMerge="1">
                  <a:txBody>
                    <a:bodyPr/>
                    <a:lstStyle/>
                    <a:p>
                      <a:pPr algn="r" fontAlgn="b"/>
                      <a:r>
                        <a:rPr lang="cs-CZ" sz="1400" u="none" strike="noStrike" dirty="0">
                          <a:effectLst/>
                          <a:latin typeface="Arial" panose="020B0604020202020204" pitchFamily="34" charset="0"/>
                          <a:cs typeface="Arial" panose="020B0604020202020204" pitchFamily="34" charset="0"/>
                        </a:rPr>
                        <a:t>186,7</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gridSpan="2">
                  <a:txBody>
                    <a:bodyPr/>
                    <a:lstStyle/>
                    <a:p>
                      <a:pPr algn="r" fontAlgn="b"/>
                      <a:r>
                        <a:rPr lang="cs-CZ" sz="1400" b="1" i="0" u="none" strike="noStrike" dirty="0">
                          <a:solidFill>
                            <a:srgbClr val="000000"/>
                          </a:solidFill>
                          <a:effectLst/>
                          <a:latin typeface="Arial" panose="020B0604020202020204" pitchFamily="34" charset="0"/>
                          <a:cs typeface="Arial" panose="020B0604020202020204" pitchFamily="34" charset="0"/>
                        </a:rPr>
                        <a:t>195,5</a:t>
                      </a:r>
                    </a:p>
                  </a:txBody>
                  <a:tcPr marL="36000" marR="36000" marT="36000" marB="36000" anchor="b">
                    <a:solidFill>
                      <a:schemeClr val="accent2">
                        <a:lumMod val="20000"/>
                        <a:lumOff val="80000"/>
                      </a:schemeClr>
                    </a:solidFill>
                  </a:tcPr>
                </a:tc>
                <a:tc hMerge="1">
                  <a:txBody>
                    <a:bodyPr/>
                    <a:lstStyle/>
                    <a:p>
                      <a:pPr algn="r" fontAlgn="b"/>
                      <a:r>
                        <a:rPr lang="cs-CZ" sz="1400" u="none" strike="noStrike" dirty="0">
                          <a:effectLst/>
                          <a:latin typeface="Arial" panose="020B0604020202020204" pitchFamily="34" charset="0"/>
                          <a:cs typeface="Arial" panose="020B0604020202020204" pitchFamily="34" charset="0"/>
                        </a:rPr>
                        <a:t>183,1</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gridSpan="3">
                  <a:txBody>
                    <a:bodyPr/>
                    <a:lstStyle/>
                    <a:p>
                      <a:pPr algn="r" fontAlgn="b"/>
                      <a:r>
                        <a:rPr lang="cs-CZ" sz="1400" b="1" i="0" u="none" strike="noStrike" dirty="0">
                          <a:solidFill>
                            <a:srgbClr val="000000"/>
                          </a:solidFill>
                          <a:effectLst/>
                          <a:latin typeface="Arial" panose="020B0604020202020204" pitchFamily="34" charset="0"/>
                          <a:cs typeface="Arial" panose="020B0604020202020204" pitchFamily="34" charset="0"/>
                        </a:rPr>
                        <a:t>194,2</a:t>
                      </a:r>
                    </a:p>
                  </a:txBody>
                  <a:tcPr marL="36000" marR="36000" marT="36000" marB="36000" anchor="b">
                    <a:solidFill>
                      <a:schemeClr val="accent2">
                        <a:lumMod val="20000"/>
                        <a:lumOff val="80000"/>
                      </a:schemeClr>
                    </a:solidFill>
                  </a:tcPr>
                </a:tc>
                <a:tc hMerge="1">
                  <a:txBody>
                    <a:bodyPr/>
                    <a:lstStyle/>
                    <a:p>
                      <a:pPr algn="r" fontAlgn="b"/>
                      <a:r>
                        <a:rPr lang="cs-CZ" sz="1400" u="none" strike="noStrike" dirty="0">
                          <a:effectLst/>
                          <a:latin typeface="Arial" panose="020B0604020202020204" pitchFamily="34" charset="0"/>
                          <a:cs typeface="Arial" panose="020B0604020202020204" pitchFamily="34" charset="0"/>
                        </a:rPr>
                        <a:t>185,6</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hMerge="1">
                  <a:txBody>
                    <a:bodyPr/>
                    <a:lstStyle/>
                    <a:p>
                      <a:pPr algn="r" fontAlgn="b"/>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extLst>
                  <a:ext uri="{0D108BD9-81ED-4DB2-BD59-A6C34878D82A}">
                    <a16:rowId xmlns:a16="http://schemas.microsoft.com/office/drawing/2014/main" val="3732855713"/>
                  </a:ext>
                </a:extLst>
              </a:tr>
            </a:tbl>
          </a:graphicData>
        </a:graphic>
      </p:graphicFrame>
      <p:pic>
        <p:nvPicPr>
          <p:cNvPr id="5" name="Obrázek 4" descr="náklady na SKO v Kč/t v roce 2020 podle krajů">
            <a:extLst>
              <a:ext uri="{FF2B5EF4-FFF2-40B4-BE49-F238E27FC236}">
                <a16:creationId xmlns:a16="http://schemas.microsoft.com/office/drawing/2014/main" id="{199232B1-DCB1-43BE-A547-BA0D875BB7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55806" y="2065453"/>
            <a:ext cx="4474745" cy="2727093"/>
          </a:xfrm>
          <a:prstGeom prst="rect">
            <a:avLst/>
          </a:prstGeom>
          <a:noFill/>
          <a:ln>
            <a:noFill/>
          </a:ln>
        </p:spPr>
      </p:pic>
      <p:sp>
        <p:nvSpPr>
          <p:cNvPr id="7" name="TextovéPole 6">
            <a:extLst>
              <a:ext uri="{FF2B5EF4-FFF2-40B4-BE49-F238E27FC236}">
                <a16:creationId xmlns:a16="http://schemas.microsoft.com/office/drawing/2014/main" id="{A800408F-6DCE-48DF-90A7-23D5CD682D84}"/>
              </a:ext>
            </a:extLst>
          </p:cNvPr>
          <p:cNvSpPr txBox="1"/>
          <p:nvPr/>
        </p:nvSpPr>
        <p:spPr>
          <a:xfrm>
            <a:off x="10889581" y="6611779"/>
            <a:ext cx="1403684" cy="246221"/>
          </a:xfrm>
          <a:prstGeom prst="rect">
            <a:avLst/>
          </a:prstGeom>
          <a:noFill/>
        </p:spPr>
        <p:txBody>
          <a:bodyPr wrap="square" rtlCol="0">
            <a:spAutoFit/>
          </a:bodyPr>
          <a:lstStyle/>
          <a:p>
            <a:r>
              <a:rPr lang="cs-CZ" sz="1000" dirty="0">
                <a:latin typeface="Arial" panose="020B0604020202020204" pitchFamily="34" charset="0"/>
                <a:cs typeface="Arial" panose="020B0604020202020204" pitchFamily="34" charset="0"/>
              </a:rPr>
              <a:t>EKO-KOM, </a:t>
            </a:r>
            <a:r>
              <a:rPr lang="cs-CZ" sz="1000" dirty="0" err="1">
                <a:latin typeface="Arial" panose="020B0604020202020204" pitchFamily="34" charset="0"/>
                <a:cs typeface="Arial" panose="020B0604020202020204" pitchFamily="34" charset="0"/>
              </a:rPr>
              <a:t>a.s</a:t>
            </a:r>
            <a:r>
              <a:rPr lang="cs-CZ" sz="1000" dirty="0">
                <a:latin typeface="Arial" panose="020B0604020202020204" pitchFamily="34" charset="0"/>
                <a:cs typeface="Arial" panose="020B0604020202020204" pitchFamily="34" charset="0"/>
              </a:rPr>
              <a:t>, 2021</a:t>
            </a:r>
          </a:p>
        </p:txBody>
      </p:sp>
    </p:spTree>
    <p:extLst>
      <p:ext uri="{BB962C8B-B14F-4D97-AF65-F5344CB8AC3E}">
        <p14:creationId xmlns:p14="http://schemas.microsoft.com/office/powerpoint/2010/main" val="2878886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930F0F-4CE6-46F8-89DE-E10309D82C0F}"/>
              </a:ext>
            </a:extLst>
          </p:cNvPr>
          <p:cNvSpPr>
            <a:spLocks noGrp="1"/>
          </p:cNvSpPr>
          <p:nvPr>
            <p:ph type="title"/>
          </p:nvPr>
        </p:nvSpPr>
        <p:spPr>
          <a:xfrm>
            <a:off x="757557" y="131246"/>
            <a:ext cx="10515600" cy="362264"/>
          </a:xfrm>
        </p:spPr>
        <p:txBody>
          <a:bodyPr>
            <a:normAutofit fontScale="90000"/>
          </a:bodyPr>
          <a:lstStyle/>
          <a:p>
            <a:pPr algn="ctr"/>
            <a:r>
              <a:rPr lang="cs-CZ" sz="36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Ceny za skládkování SKO </a:t>
            </a:r>
          </a:p>
        </p:txBody>
      </p:sp>
      <p:sp>
        <p:nvSpPr>
          <p:cNvPr id="3" name="Zástupný obsah 2">
            <a:extLst>
              <a:ext uri="{FF2B5EF4-FFF2-40B4-BE49-F238E27FC236}">
                <a16:creationId xmlns:a16="http://schemas.microsoft.com/office/drawing/2014/main" id="{6DA8A09A-F25A-40A8-95E9-75B73251D96F}"/>
              </a:ext>
            </a:extLst>
          </p:cNvPr>
          <p:cNvSpPr>
            <a:spLocks noGrp="1"/>
          </p:cNvSpPr>
          <p:nvPr>
            <p:ph idx="1"/>
          </p:nvPr>
        </p:nvSpPr>
        <p:spPr>
          <a:xfrm>
            <a:off x="354931" y="775837"/>
            <a:ext cx="7940040" cy="2775885"/>
          </a:xfrm>
        </p:spPr>
        <p:txBody>
          <a:bodyPr>
            <a:normAutofit fontScale="47500" lnSpcReduction="20000"/>
          </a:bodyPr>
          <a:lstStyle/>
          <a:p>
            <a:pPr marL="0" indent="0">
              <a:lnSpc>
                <a:spcPct val="110000"/>
              </a:lnSpc>
              <a:buNone/>
            </a:pPr>
            <a:r>
              <a:rPr lang="cs-CZ" dirty="0">
                <a:latin typeface="Arial" panose="020B0604020202020204" pitchFamily="34" charset="0"/>
                <a:cs typeface="Arial" panose="020B0604020202020204" pitchFamily="34" charset="0"/>
              </a:rPr>
              <a:t>Cena za skládkování je složena:</a:t>
            </a:r>
          </a:p>
          <a:p>
            <a:pPr>
              <a:lnSpc>
                <a:spcPct val="110000"/>
              </a:lnSpc>
            </a:pPr>
            <a:r>
              <a:rPr lang="cs-CZ" dirty="0">
                <a:solidFill>
                  <a:srgbClr val="0070C0"/>
                </a:solidFill>
                <a:latin typeface="Arial" panose="020B0604020202020204" pitchFamily="34" charset="0"/>
                <a:cs typeface="Arial" panose="020B0604020202020204" pitchFamily="34" charset="0"/>
              </a:rPr>
              <a:t>Provozní náklady </a:t>
            </a:r>
            <a:r>
              <a:rPr lang="cs-CZ" dirty="0">
                <a:latin typeface="Arial" panose="020B0604020202020204" pitchFamily="34" charset="0"/>
                <a:cs typeface="Arial" panose="020B0604020202020204" pitchFamily="34" charset="0"/>
              </a:rPr>
              <a:t>skládky</a:t>
            </a:r>
          </a:p>
          <a:p>
            <a:pPr>
              <a:lnSpc>
                <a:spcPct val="110000"/>
              </a:lnSpc>
            </a:pPr>
            <a:r>
              <a:rPr lang="cs-CZ" dirty="0">
                <a:solidFill>
                  <a:srgbClr val="0070C0"/>
                </a:solidFill>
                <a:latin typeface="Arial" panose="020B0604020202020204" pitchFamily="34" charset="0"/>
                <a:cs typeface="Arial" panose="020B0604020202020204" pitchFamily="34" charset="0"/>
              </a:rPr>
              <a:t>Rekultivační poplatek  </a:t>
            </a:r>
            <a:r>
              <a:rPr lang="cs-CZ" dirty="0">
                <a:latin typeface="Arial" panose="020B0604020202020204" pitchFamily="34" charset="0"/>
                <a:cs typeface="Arial" panose="020B0604020202020204" pitchFamily="34" charset="0"/>
              </a:rPr>
              <a:t>- Rezerva na zajištění rekultivace a následné péče o skládku (§ 42). Výše rezervy činí: </a:t>
            </a:r>
          </a:p>
          <a:p>
            <a:pPr lvl="1">
              <a:lnSpc>
                <a:spcPct val="110000"/>
              </a:lnSpc>
            </a:pPr>
            <a:r>
              <a:rPr lang="cs-CZ" dirty="0">
                <a:latin typeface="Arial" panose="020B0604020202020204" pitchFamily="34" charset="0"/>
                <a:cs typeface="Arial" panose="020B0604020202020204" pitchFamily="34" charset="0"/>
              </a:rPr>
              <a:t>a) 145 Kč/t NO (včetně NO jako TZS), a komunálního odpadu, s výjimkou  	 odpadu z azbestu, </a:t>
            </a:r>
          </a:p>
          <a:p>
            <a:pPr lvl="1">
              <a:lnSpc>
                <a:spcPct val="110000"/>
              </a:lnSpc>
            </a:pPr>
            <a:r>
              <a:rPr lang="cs-CZ" dirty="0">
                <a:latin typeface="Arial" panose="020B0604020202020204" pitchFamily="34" charset="0"/>
                <a:cs typeface="Arial" panose="020B0604020202020204" pitchFamily="34" charset="0"/>
              </a:rPr>
              <a:t>b) 75 Kč/t OO a odpadu z azbestu, včetně OO jako TZS</a:t>
            </a:r>
          </a:p>
          <a:p>
            <a:pPr>
              <a:lnSpc>
                <a:spcPct val="110000"/>
              </a:lnSpc>
            </a:pPr>
            <a:r>
              <a:rPr lang="cs-CZ" dirty="0" err="1">
                <a:solidFill>
                  <a:srgbClr val="0070C0"/>
                </a:solidFill>
                <a:latin typeface="Arial" panose="020B0604020202020204" pitchFamily="34" charset="0"/>
                <a:cs typeface="Arial" panose="020B0604020202020204" pitchFamily="34" charset="0"/>
              </a:rPr>
              <a:t>Skládkovací</a:t>
            </a:r>
            <a:r>
              <a:rPr lang="cs-CZ" dirty="0">
                <a:solidFill>
                  <a:srgbClr val="0070C0"/>
                </a:solidFill>
                <a:latin typeface="Arial" panose="020B0604020202020204" pitchFamily="34" charset="0"/>
                <a:cs typeface="Arial" panose="020B0604020202020204" pitchFamily="34" charset="0"/>
              </a:rPr>
              <a:t> poplatek </a:t>
            </a:r>
          </a:p>
          <a:p>
            <a:pPr>
              <a:lnSpc>
                <a:spcPct val="110000"/>
              </a:lnSpc>
            </a:pPr>
            <a:r>
              <a:rPr lang="cs-CZ" dirty="0">
                <a:solidFill>
                  <a:srgbClr val="0070C0"/>
                </a:solidFill>
                <a:latin typeface="Arial" panose="020B0604020202020204" pitchFamily="34" charset="0"/>
                <a:cs typeface="Arial" panose="020B0604020202020204" pitchFamily="34" charset="0"/>
              </a:rPr>
              <a:t>DPH</a:t>
            </a:r>
            <a:r>
              <a:rPr lang="cs-CZ" dirty="0">
                <a:latin typeface="Arial" panose="020B0604020202020204" pitchFamily="34" charset="0"/>
                <a:cs typeface="Arial" panose="020B0604020202020204" pitchFamily="34" charset="0"/>
              </a:rPr>
              <a:t> – uplatňuje se na cenu za skládkování, nevztahuje se na </a:t>
            </a:r>
            <a:r>
              <a:rPr lang="cs-CZ" dirty="0" err="1">
                <a:latin typeface="Arial" panose="020B0604020202020204" pitchFamily="34" charset="0"/>
                <a:cs typeface="Arial" panose="020B0604020202020204" pitchFamily="34" charset="0"/>
              </a:rPr>
              <a:t>skládkovací</a:t>
            </a:r>
            <a:r>
              <a:rPr lang="cs-CZ" dirty="0">
                <a:latin typeface="Arial" panose="020B0604020202020204" pitchFamily="34" charset="0"/>
                <a:cs typeface="Arial" panose="020B0604020202020204" pitchFamily="34" charset="0"/>
              </a:rPr>
              <a:t> poplatek</a:t>
            </a:r>
          </a:p>
          <a:p>
            <a:pPr>
              <a:lnSpc>
                <a:spcPct val="110000"/>
              </a:lnSpc>
            </a:pPr>
            <a:r>
              <a:rPr lang="cs-CZ" dirty="0">
                <a:latin typeface="Arial" panose="020B0604020202020204" pitchFamily="34" charset="0"/>
                <a:cs typeface="Arial" panose="020B0604020202020204" pitchFamily="34" charset="0"/>
              </a:rPr>
              <a:t>Cena skládky tvořila v r. 2020 kolem </a:t>
            </a:r>
            <a:r>
              <a:rPr lang="cs-CZ" b="1" dirty="0">
                <a:solidFill>
                  <a:srgbClr val="C00000"/>
                </a:solidFill>
                <a:latin typeface="Arial" panose="020B0604020202020204" pitchFamily="34" charset="0"/>
                <a:cs typeface="Arial" panose="020B0604020202020204" pitchFamily="34" charset="0"/>
              </a:rPr>
              <a:t>40 % z celkové ceny za nakládání s SKO </a:t>
            </a:r>
            <a:r>
              <a:rPr lang="cs-CZ" dirty="0">
                <a:latin typeface="Arial" panose="020B0604020202020204" pitchFamily="34" charset="0"/>
                <a:cs typeface="Arial" panose="020B0604020202020204" pitchFamily="34" charset="0"/>
              </a:rPr>
              <a:t>(sběr, svoz, přeprava, odstranění včetně poplatku)    </a:t>
            </a:r>
          </a:p>
          <a:p>
            <a:endParaRPr lang="cs-CZ" dirty="0">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284F7BD7-3522-4980-BEB0-796BD77987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27" y="0"/>
            <a:ext cx="1295461" cy="493509"/>
          </a:xfrm>
          <a:prstGeom prst="rect">
            <a:avLst/>
          </a:prstGeom>
        </p:spPr>
      </p:pic>
      <p:pic>
        <p:nvPicPr>
          <p:cNvPr id="5" name="Obrázek 4" descr="náklady na odstranění SKO na skládce v Kč/t v roce 2020 podle krajů">
            <a:extLst>
              <a:ext uri="{FF2B5EF4-FFF2-40B4-BE49-F238E27FC236}">
                <a16:creationId xmlns:a16="http://schemas.microsoft.com/office/drawing/2014/main" id="{7C46C924-79FF-4B97-8B56-03C480AF53C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36295" y="3715352"/>
            <a:ext cx="5069906" cy="3142648"/>
          </a:xfrm>
          <a:prstGeom prst="rect">
            <a:avLst/>
          </a:prstGeom>
          <a:noFill/>
          <a:ln>
            <a:noFill/>
          </a:ln>
        </p:spPr>
      </p:pic>
      <p:graphicFrame>
        <p:nvGraphicFramePr>
          <p:cNvPr id="6" name="Tabulka 5">
            <a:extLst>
              <a:ext uri="{FF2B5EF4-FFF2-40B4-BE49-F238E27FC236}">
                <a16:creationId xmlns:a16="http://schemas.microsoft.com/office/drawing/2014/main" id="{AFD2A735-1B40-4B60-8641-227A89D18A9B}"/>
              </a:ext>
            </a:extLst>
          </p:cNvPr>
          <p:cNvGraphicFramePr>
            <a:graphicFrameLocks noGrp="1"/>
          </p:cNvGraphicFramePr>
          <p:nvPr>
            <p:extLst>
              <p:ext uri="{D42A27DB-BD31-4B8C-83A1-F6EECF244321}">
                <p14:modId xmlns:p14="http://schemas.microsoft.com/office/powerpoint/2010/main" val="143259382"/>
              </p:ext>
            </p:extLst>
          </p:nvPr>
        </p:nvGraphicFramePr>
        <p:xfrm>
          <a:off x="8294971" y="1131970"/>
          <a:ext cx="3746234" cy="5224308"/>
        </p:xfrm>
        <a:graphic>
          <a:graphicData uri="http://schemas.openxmlformats.org/drawingml/2006/table">
            <a:tbl>
              <a:tblPr>
                <a:tableStyleId>{5940675A-B579-460E-94D1-54222C63F5DA}</a:tableStyleId>
              </a:tblPr>
              <a:tblGrid>
                <a:gridCol w="2175760">
                  <a:extLst>
                    <a:ext uri="{9D8B030D-6E8A-4147-A177-3AD203B41FA5}">
                      <a16:colId xmlns:a16="http://schemas.microsoft.com/office/drawing/2014/main" val="3543572805"/>
                    </a:ext>
                  </a:extLst>
                </a:gridCol>
                <a:gridCol w="785237">
                  <a:extLst>
                    <a:ext uri="{9D8B030D-6E8A-4147-A177-3AD203B41FA5}">
                      <a16:colId xmlns:a16="http://schemas.microsoft.com/office/drawing/2014/main" val="1583193362"/>
                    </a:ext>
                  </a:extLst>
                </a:gridCol>
                <a:gridCol w="785237">
                  <a:extLst>
                    <a:ext uri="{9D8B030D-6E8A-4147-A177-3AD203B41FA5}">
                      <a16:colId xmlns:a16="http://schemas.microsoft.com/office/drawing/2014/main" val="1063993986"/>
                    </a:ext>
                  </a:extLst>
                </a:gridCol>
              </a:tblGrid>
              <a:tr h="479027">
                <a:tc>
                  <a:txBody>
                    <a:bodyPr/>
                    <a:lstStyle/>
                    <a:p>
                      <a:pPr algn="l" fontAlgn="b"/>
                      <a:r>
                        <a:rPr lang="cs-CZ" sz="1400" b="1" u="none" strike="noStrike" dirty="0">
                          <a:effectLst/>
                          <a:latin typeface="Arial" panose="020B0604020202020204" pitchFamily="34" charset="0"/>
                          <a:cs typeface="Arial" panose="020B0604020202020204" pitchFamily="34" charset="0"/>
                        </a:rPr>
                        <a:t> r. 2020</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cs-CZ" sz="1400" b="1" u="none" strike="noStrike" dirty="0">
                          <a:effectLst/>
                          <a:latin typeface="Arial" panose="020B0604020202020204" pitchFamily="34" charset="0"/>
                          <a:cs typeface="Arial" panose="020B0604020202020204" pitchFamily="34" charset="0"/>
                        </a:rPr>
                        <a:t>SKO celkem</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cs-CZ" sz="1400" b="1" u="none" strike="noStrike">
                          <a:effectLst/>
                          <a:latin typeface="Arial" panose="020B0604020202020204" pitchFamily="34" charset="0"/>
                          <a:cs typeface="Arial" panose="020B0604020202020204" pitchFamily="34" charset="0"/>
                        </a:rPr>
                        <a:t>SKO skládka</a:t>
                      </a:r>
                      <a:endParaRPr lang="cs-CZ"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786703232"/>
                  </a:ext>
                </a:extLst>
              </a:tr>
              <a:tr h="264656">
                <a:tc>
                  <a:txBody>
                    <a:bodyPr/>
                    <a:lstStyle/>
                    <a:p>
                      <a:pPr algn="l" fontAlgn="b"/>
                      <a:r>
                        <a:rPr lang="cs-CZ" sz="1400" b="1" u="none" strike="noStrike" dirty="0">
                          <a:effectLst/>
                          <a:latin typeface="Arial" panose="020B0604020202020204" pitchFamily="34" charset="0"/>
                          <a:cs typeface="Arial" panose="020B0604020202020204" pitchFamily="34" charset="0"/>
                        </a:rPr>
                        <a:t>SO ORP</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72000" marR="9525" marT="9525" marB="0" anchor="b"/>
                </a:tc>
                <a:tc>
                  <a:txBody>
                    <a:bodyPr/>
                    <a:lstStyle/>
                    <a:p>
                      <a:pPr algn="ctr" fontAlgn="b"/>
                      <a:r>
                        <a:rPr lang="cs-CZ" sz="1400" b="1" i="1" u="none" strike="noStrike" dirty="0">
                          <a:effectLst/>
                          <a:latin typeface="Arial" panose="020B0604020202020204" pitchFamily="34" charset="0"/>
                          <a:cs typeface="Arial" panose="020B0604020202020204" pitchFamily="34" charset="0"/>
                        </a:rPr>
                        <a:t>Kč/t</a:t>
                      </a:r>
                      <a:endParaRPr lang="cs-CZ" sz="14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cs-CZ" sz="1400" b="1" i="1" u="none" strike="noStrike" dirty="0">
                          <a:effectLst/>
                          <a:latin typeface="Arial" panose="020B0604020202020204" pitchFamily="34" charset="0"/>
                          <a:cs typeface="Arial" panose="020B0604020202020204" pitchFamily="34" charset="0"/>
                        </a:rPr>
                        <a:t>Kč/t</a:t>
                      </a:r>
                      <a:endParaRPr lang="cs-CZ" sz="14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427110970"/>
                  </a:ext>
                </a:extLst>
              </a:tr>
              <a:tr h="264656">
                <a:tc>
                  <a:txBody>
                    <a:bodyPr/>
                    <a:lstStyle/>
                    <a:p>
                      <a:pPr algn="l" fontAlgn="b"/>
                      <a:r>
                        <a:rPr lang="cs-CZ" sz="1400" u="none" strike="noStrike" dirty="0">
                          <a:effectLst/>
                          <a:latin typeface="Arial" panose="020B0604020202020204" pitchFamily="34" charset="0"/>
                          <a:cs typeface="Arial" panose="020B0604020202020204" pitchFamily="34" charset="0"/>
                        </a:rPr>
                        <a:t>Bystřice nad Pernštejnem</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9525" marT="9525" marB="0" anchor="b"/>
                </a:tc>
                <a:tc>
                  <a:txBody>
                    <a:bodyPr/>
                    <a:lstStyle/>
                    <a:p>
                      <a:pPr algn="r" fontAlgn="b"/>
                      <a:r>
                        <a:rPr lang="cs-CZ" sz="1400" u="none" strike="noStrike" dirty="0">
                          <a:effectLst/>
                          <a:latin typeface="Arial" panose="020B0604020202020204" pitchFamily="34" charset="0"/>
                          <a:cs typeface="Arial" panose="020B0604020202020204" pitchFamily="34" charset="0"/>
                        </a:rPr>
                        <a:t>2 681</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9525" marR="72000" marT="9525" marB="0" anchor="b"/>
                </a:tc>
                <a:tc>
                  <a:txBody>
                    <a:bodyPr/>
                    <a:lstStyle/>
                    <a:p>
                      <a:pPr algn="r" fontAlgn="b"/>
                      <a:r>
                        <a:rPr lang="cs-CZ" sz="1400" u="none" strike="noStrike" dirty="0">
                          <a:effectLst/>
                          <a:latin typeface="Arial" panose="020B0604020202020204" pitchFamily="34" charset="0"/>
                          <a:cs typeface="Arial" panose="020B0604020202020204" pitchFamily="34" charset="0"/>
                        </a:rPr>
                        <a:t>1 245</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9525" marR="72000" marT="9525" marB="0" anchor="b"/>
                </a:tc>
                <a:extLst>
                  <a:ext uri="{0D108BD9-81ED-4DB2-BD59-A6C34878D82A}">
                    <a16:rowId xmlns:a16="http://schemas.microsoft.com/office/drawing/2014/main" val="64708394"/>
                  </a:ext>
                </a:extLst>
              </a:tr>
              <a:tr h="264656">
                <a:tc>
                  <a:txBody>
                    <a:bodyPr/>
                    <a:lstStyle/>
                    <a:p>
                      <a:pPr algn="l" fontAlgn="b"/>
                      <a:r>
                        <a:rPr lang="cs-CZ" sz="1400" u="none" strike="noStrike" dirty="0">
                          <a:effectLst/>
                          <a:latin typeface="Arial" panose="020B0604020202020204" pitchFamily="34" charset="0"/>
                          <a:cs typeface="Arial" panose="020B0604020202020204" pitchFamily="34" charset="0"/>
                        </a:rPr>
                        <a:t>Havlíčkův Brod</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9525" marT="9525" marB="0" anchor="b"/>
                </a:tc>
                <a:tc>
                  <a:txBody>
                    <a:bodyPr/>
                    <a:lstStyle/>
                    <a:p>
                      <a:pPr algn="r" fontAlgn="b"/>
                      <a:r>
                        <a:rPr lang="cs-CZ" sz="1400" u="none" strike="noStrike">
                          <a:effectLst/>
                          <a:latin typeface="Arial" panose="020B0604020202020204" pitchFamily="34" charset="0"/>
                          <a:cs typeface="Arial" panose="020B0604020202020204" pitchFamily="34" charset="0"/>
                        </a:rPr>
                        <a:t>2 846</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9525" marR="72000" marT="9525" marB="0" anchor="b"/>
                </a:tc>
                <a:tc>
                  <a:txBody>
                    <a:bodyPr/>
                    <a:lstStyle/>
                    <a:p>
                      <a:pPr algn="r" fontAlgn="b"/>
                      <a:r>
                        <a:rPr lang="cs-CZ" sz="1400" u="none" strike="noStrike" dirty="0">
                          <a:effectLst/>
                          <a:latin typeface="Arial" panose="020B0604020202020204" pitchFamily="34" charset="0"/>
                          <a:cs typeface="Arial" panose="020B0604020202020204" pitchFamily="34" charset="0"/>
                        </a:rPr>
                        <a:t>1 122</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9525" marR="72000" marT="9525" marB="0" anchor="b"/>
                </a:tc>
                <a:extLst>
                  <a:ext uri="{0D108BD9-81ED-4DB2-BD59-A6C34878D82A}">
                    <a16:rowId xmlns:a16="http://schemas.microsoft.com/office/drawing/2014/main" val="2808956049"/>
                  </a:ext>
                </a:extLst>
              </a:tr>
              <a:tr h="264656">
                <a:tc>
                  <a:txBody>
                    <a:bodyPr/>
                    <a:lstStyle/>
                    <a:p>
                      <a:pPr algn="l" fontAlgn="b"/>
                      <a:r>
                        <a:rPr lang="cs-CZ" sz="1400" u="none" strike="noStrike" dirty="0">
                          <a:effectLst/>
                          <a:latin typeface="Arial" panose="020B0604020202020204" pitchFamily="34" charset="0"/>
                          <a:cs typeface="Arial" panose="020B0604020202020204" pitchFamily="34" charset="0"/>
                        </a:rPr>
                        <a:t>Humpolec</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9525" marT="9525" marB="0" anchor="b"/>
                </a:tc>
                <a:tc>
                  <a:txBody>
                    <a:bodyPr/>
                    <a:lstStyle/>
                    <a:p>
                      <a:pPr algn="r" fontAlgn="b"/>
                      <a:r>
                        <a:rPr lang="cs-CZ" sz="1400" u="none" strike="noStrike">
                          <a:effectLst/>
                          <a:latin typeface="Arial" panose="020B0604020202020204" pitchFamily="34" charset="0"/>
                          <a:cs typeface="Arial" panose="020B0604020202020204" pitchFamily="34" charset="0"/>
                        </a:rPr>
                        <a:t>3 118</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9525" marR="72000" marT="9525" marB="0" anchor="b"/>
                </a:tc>
                <a:tc>
                  <a:txBody>
                    <a:bodyPr/>
                    <a:lstStyle/>
                    <a:p>
                      <a:pPr algn="r" fontAlgn="b"/>
                      <a:r>
                        <a:rPr lang="cs-CZ" sz="1400" u="none" strike="noStrike" dirty="0">
                          <a:effectLst/>
                          <a:latin typeface="Arial" panose="020B0604020202020204" pitchFamily="34" charset="0"/>
                          <a:cs typeface="Arial" panose="020B0604020202020204" pitchFamily="34" charset="0"/>
                        </a:rPr>
                        <a:t>1 075</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9525" marR="72000" marT="9525" marB="0" anchor="b"/>
                </a:tc>
                <a:extLst>
                  <a:ext uri="{0D108BD9-81ED-4DB2-BD59-A6C34878D82A}">
                    <a16:rowId xmlns:a16="http://schemas.microsoft.com/office/drawing/2014/main" val="2915887424"/>
                  </a:ext>
                </a:extLst>
              </a:tr>
              <a:tr h="264656">
                <a:tc>
                  <a:txBody>
                    <a:bodyPr/>
                    <a:lstStyle/>
                    <a:p>
                      <a:pPr algn="l" fontAlgn="b"/>
                      <a:r>
                        <a:rPr lang="cs-CZ" sz="1400" u="none" strike="noStrike">
                          <a:effectLst/>
                          <a:latin typeface="Arial" panose="020B0604020202020204" pitchFamily="34" charset="0"/>
                          <a:cs typeface="Arial" panose="020B0604020202020204" pitchFamily="34" charset="0"/>
                        </a:rPr>
                        <a:t>Chotěboř</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9525" marT="9525" marB="0" anchor="b"/>
                </a:tc>
                <a:tc>
                  <a:txBody>
                    <a:bodyPr/>
                    <a:lstStyle/>
                    <a:p>
                      <a:pPr algn="r" fontAlgn="b"/>
                      <a:r>
                        <a:rPr lang="cs-CZ" sz="1400" u="none" strike="noStrike">
                          <a:effectLst/>
                          <a:latin typeface="Arial" panose="020B0604020202020204" pitchFamily="34" charset="0"/>
                          <a:cs typeface="Arial" panose="020B0604020202020204" pitchFamily="34" charset="0"/>
                        </a:rPr>
                        <a:t>2 424</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9525" marR="72000" marT="9525" marB="0" anchor="b"/>
                </a:tc>
                <a:tc>
                  <a:txBody>
                    <a:bodyPr/>
                    <a:lstStyle/>
                    <a:p>
                      <a:pPr algn="r" fontAlgn="b"/>
                      <a:r>
                        <a:rPr lang="cs-CZ" sz="1400" u="none" strike="noStrike" dirty="0">
                          <a:effectLst/>
                          <a:latin typeface="Arial" panose="020B0604020202020204" pitchFamily="34" charset="0"/>
                          <a:cs typeface="Arial" panose="020B0604020202020204" pitchFamily="34" charset="0"/>
                        </a:rPr>
                        <a:t>877</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9525" marR="72000" marT="9525" marB="0" anchor="b"/>
                </a:tc>
                <a:extLst>
                  <a:ext uri="{0D108BD9-81ED-4DB2-BD59-A6C34878D82A}">
                    <a16:rowId xmlns:a16="http://schemas.microsoft.com/office/drawing/2014/main" val="1516822163"/>
                  </a:ext>
                </a:extLst>
              </a:tr>
              <a:tr h="264656">
                <a:tc>
                  <a:txBody>
                    <a:bodyPr/>
                    <a:lstStyle/>
                    <a:p>
                      <a:pPr algn="l" fontAlgn="b"/>
                      <a:r>
                        <a:rPr lang="cs-CZ" sz="1400" u="none" strike="noStrike" dirty="0">
                          <a:effectLst/>
                          <a:latin typeface="Arial" panose="020B0604020202020204" pitchFamily="34" charset="0"/>
                          <a:cs typeface="Arial" panose="020B0604020202020204" pitchFamily="34" charset="0"/>
                        </a:rPr>
                        <a:t>Jihlava</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9525" marT="9525" marB="0" anchor="b"/>
                </a:tc>
                <a:tc>
                  <a:txBody>
                    <a:bodyPr/>
                    <a:lstStyle/>
                    <a:p>
                      <a:pPr algn="r" fontAlgn="b"/>
                      <a:r>
                        <a:rPr lang="cs-CZ" sz="1400" u="none" strike="noStrike">
                          <a:effectLst/>
                          <a:latin typeface="Arial" panose="020B0604020202020204" pitchFamily="34" charset="0"/>
                          <a:cs typeface="Arial" panose="020B0604020202020204" pitchFamily="34" charset="0"/>
                        </a:rPr>
                        <a:t>2 762</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9525" marR="72000" marT="9525" marB="0" anchor="b"/>
                </a:tc>
                <a:tc>
                  <a:txBody>
                    <a:bodyPr/>
                    <a:lstStyle/>
                    <a:p>
                      <a:pPr algn="r" fontAlgn="b"/>
                      <a:r>
                        <a:rPr lang="cs-CZ" sz="1400" u="none" strike="noStrike" dirty="0">
                          <a:effectLst/>
                          <a:latin typeface="Arial" panose="020B0604020202020204" pitchFamily="34" charset="0"/>
                          <a:cs typeface="Arial" panose="020B0604020202020204" pitchFamily="34" charset="0"/>
                        </a:rPr>
                        <a:t>1 187</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9525" marR="72000" marT="9525" marB="0" anchor="b"/>
                </a:tc>
                <a:extLst>
                  <a:ext uri="{0D108BD9-81ED-4DB2-BD59-A6C34878D82A}">
                    <a16:rowId xmlns:a16="http://schemas.microsoft.com/office/drawing/2014/main" val="366505462"/>
                  </a:ext>
                </a:extLst>
              </a:tr>
              <a:tr h="264656">
                <a:tc>
                  <a:txBody>
                    <a:bodyPr/>
                    <a:lstStyle/>
                    <a:p>
                      <a:pPr algn="l" fontAlgn="b"/>
                      <a:r>
                        <a:rPr lang="cs-CZ" sz="1400" u="none" strike="noStrike" dirty="0">
                          <a:effectLst/>
                          <a:latin typeface="Arial" panose="020B0604020202020204" pitchFamily="34" charset="0"/>
                          <a:cs typeface="Arial" panose="020B0604020202020204" pitchFamily="34" charset="0"/>
                        </a:rPr>
                        <a:t>Moravské Budějovice</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9525" marT="9525" marB="0" anchor="b"/>
                </a:tc>
                <a:tc>
                  <a:txBody>
                    <a:bodyPr/>
                    <a:lstStyle/>
                    <a:p>
                      <a:pPr algn="r" fontAlgn="b"/>
                      <a:r>
                        <a:rPr lang="cs-CZ" sz="1400" u="none" strike="noStrike">
                          <a:effectLst/>
                          <a:latin typeface="Arial" panose="020B0604020202020204" pitchFamily="34" charset="0"/>
                          <a:cs typeface="Arial" panose="020B0604020202020204" pitchFamily="34" charset="0"/>
                        </a:rPr>
                        <a:t>2 766</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9525" marR="72000" marT="9525" marB="0" anchor="b"/>
                </a:tc>
                <a:tc>
                  <a:txBody>
                    <a:bodyPr/>
                    <a:lstStyle/>
                    <a:p>
                      <a:pPr algn="r" fontAlgn="b"/>
                      <a:r>
                        <a:rPr lang="cs-CZ" sz="1400" u="none" strike="noStrike" dirty="0">
                          <a:effectLst/>
                          <a:latin typeface="Arial" panose="020B0604020202020204" pitchFamily="34" charset="0"/>
                          <a:cs typeface="Arial" panose="020B0604020202020204" pitchFamily="34" charset="0"/>
                        </a:rPr>
                        <a:t>1 069</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9525" marR="72000" marT="9525" marB="0" anchor="b"/>
                </a:tc>
                <a:extLst>
                  <a:ext uri="{0D108BD9-81ED-4DB2-BD59-A6C34878D82A}">
                    <a16:rowId xmlns:a16="http://schemas.microsoft.com/office/drawing/2014/main" val="3722670450"/>
                  </a:ext>
                </a:extLst>
              </a:tr>
              <a:tr h="264656">
                <a:tc>
                  <a:txBody>
                    <a:bodyPr/>
                    <a:lstStyle/>
                    <a:p>
                      <a:pPr algn="l" fontAlgn="b"/>
                      <a:r>
                        <a:rPr lang="cs-CZ" sz="1400" u="none" strike="noStrike" dirty="0">
                          <a:effectLst/>
                          <a:latin typeface="Arial" panose="020B0604020202020204" pitchFamily="34" charset="0"/>
                          <a:cs typeface="Arial" panose="020B0604020202020204" pitchFamily="34" charset="0"/>
                        </a:rPr>
                        <a:t>Náměšť nad Oslavou</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9525" marT="9525" marB="0" anchor="b"/>
                </a:tc>
                <a:tc>
                  <a:txBody>
                    <a:bodyPr/>
                    <a:lstStyle/>
                    <a:p>
                      <a:pPr algn="r" fontAlgn="b"/>
                      <a:r>
                        <a:rPr lang="cs-CZ" sz="1400" u="none" strike="noStrike">
                          <a:effectLst/>
                          <a:latin typeface="Arial" panose="020B0604020202020204" pitchFamily="34" charset="0"/>
                          <a:cs typeface="Arial" panose="020B0604020202020204" pitchFamily="34" charset="0"/>
                        </a:rPr>
                        <a:t>2 890</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9525" marR="72000" marT="9525" marB="0" anchor="b"/>
                </a:tc>
                <a:tc>
                  <a:txBody>
                    <a:bodyPr/>
                    <a:lstStyle/>
                    <a:p>
                      <a:pPr algn="r" fontAlgn="b"/>
                      <a:r>
                        <a:rPr lang="cs-CZ" sz="1400" u="none" strike="noStrike" dirty="0">
                          <a:effectLst/>
                          <a:latin typeface="Arial" panose="020B0604020202020204" pitchFamily="34" charset="0"/>
                          <a:cs typeface="Arial" panose="020B0604020202020204" pitchFamily="34" charset="0"/>
                        </a:rPr>
                        <a:t>1 012</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9525" marR="72000" marT="9525" marB="0" anchor="b"/>
                </a:tc>
                <a:extLst>
                  <a:ext uri="{0D108BD9-81ED-4DB2-BD59-A6C34878D82A}">
                    <a16:rowId xmlns:a16="http://schemas.microsoft.com/office/drawing/2014/main" val="695859452"/>
                  </a:ext>
                </a:extLst>
              </a:tr>
              <a:tr h="264656">
                <a:tc>
                  <a:txBody>
                    <a:bodyPr/>
                    <a:lstStyle/>
                    <a:p>
                      <a:pPr algn="l" fontAlgn="b"/>
                      <a:r>
                        <a:rPr lang="cs-CZ" sz="1400" u="none" strike="noStrike" dirty="0">
                          <a:effectLst/>
                          <a:latin typeface="Arial" panose="020B0604020202020204" pitchFamily="34" charset="0"/>
                          <a:cs typeface="Arial" panose="020B0604020202020204" pitchFamily="34" charset="0"/>
                        </a:rPr>
                        <a:t>Nové Město na Moravě</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9525" marT="9525" marB="0" anchor="b"/>
                </a:tc>
                <a:tc>
                  <a:txBody>
                    <a:bodyPr/>
                    <a:lstStyle/>
                    <a:p>
                      <a:pPr algn="r" fontAlgn="b"/>
                      <a:r>
                        <a:rPr lang="cs-CZ" sz="1400" u="none" strike="noStrike">
                          <a:effectLst/>
                          <a:latin typeface="Arial" panose="020B0604020202020204" pitchFamily="34" charset="0"/>
                          <a:cs typeface="Arial" panose="020B0604020202020204" pitchFamily="34" charset="0"/>
                        </a:rPr>
                        <a:t>2 918</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9525" marR="72000" marT="9525" marB="0" anchor="b"/>
                </a:tc>
                <a:tc>
                  <a:txBody>
                    <a:bodyPr/>
                    <a:lstStyle/>
                    <a:p>
                      <a:pPr algn="r" fontAlgn="b"/>
                      <a:r>
                        <a:rPr lang="cs-CZ" sz="1400" u="none" strike="noStrike" dirty="0">
                          <a:effectLst/>
                          <a:latin typeface="Arial" panose="020B0604020202020204" pitchFamily="34" charset="0"/>
                          <a:cs typeface="Arial" panose="020B0604020202020204" pitchFamily="34" charset="0"/>
                        </a:rPr>
                        <a:t>1 078</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9525" marR="72000" marT="9525" marB="0" anchor="b"/>
                </a:tc>
                <a:extLst>
                  <a:ext uri="{0D108BD9-81ED-4DB2-BD59-A6C34878D82A}">
                    <a16:rowId xmlns:a16="http://schemas.microsoft.com/office/drawing/2014/main" val="661648400"/>
                  </a:ext>
                </a:extLst>
              </a:tr>
              <a:tr h="264656">
                <a:tc>
                  <a:txBody>
                    <a:bodyPr/>
                    <a:lstStyle/>
                    <a:p>
                      <a:pPr algn="l" fontAlgn="b"/>
                      <a:r>
                        <a:rPr lang="cs-CZ" sz="1400" u="none" strike="noStrike" dirty="0">
                          <a:effectLst/>
                          <a:latin typeface="Arial" panose="020B0604020202020204" pitchFamily="34" charset="0"/>
                          <a:cs typeface="Arial" panose="020B0604020202020204" pitchFamily="34" charset="0"/>
                        </a:rPr>
                        <a:t>Pacov</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9525" marT="9525" marB="0" anchor="b"/>
                </a:tc>
                <a:tc>
                  <a:txBody>
                    <a:bodyPr/>
                    <a:lstStyle/>
                    <a:p>
                      <a:pPr algn="r" fontAlgn="b"/>
                      <a:r>
                        <a:rPr lang="cs-CZ" sz="1400" u="none" strike="noStrike">
                          <a:effectLst/>
                          <a:latin typeface="Arial" panose="020B0604020202020204" pitchFamily="34" charset="0"/>
                          <a:cs typeface="Arial" panose="020B0604020202020204" pitchFamily="34" charset="0"/>
                        </a:rPr>
                        <a:t>3 180</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9525" marR="72000" marT="9525" marB="0" anchor="b"/>
                </a:tc>
                <a:tc>
                  <a:txBody>
                    <a:bodyPr/>
                    <a:lstStyle/>
                    <a:p>
                      <a:pPr algn="r" fontAlgn="b"/>
                      <a:r>
                        <a:rPr lang="cs-CZ" sz="1400" u="none" strike="noStrike" dirty="0">
                          <a:effectLst/>
                          <a:latin typeface="Arial" panose="020B0604020202020204" pitchFamily="34" charset="0"/>
                          <a:cs typeface="Arial" panose="020B0604020202020204" pitchFamily="34" charset="0"/>
                        </a:rPr>
                        <a:t>1 075</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9525" marR="72000" marT="9525" marB="0" anchor="b"/>
                </a:tc>
                <a:extLst>
                  <a:ext uri="{0D108BD9-81ED-4DB2-BD59-A6C34878D82A}">
                    <a16:rowId xmlns:a16="http://schemas.microsoft.com/office/drawing/2014/main" val="1966126773"/>
                  </a:ext>
                </a:extLst>
              </a:tr>
              <a:tr h="264656">
                <a:tc>
                  <a:txBody>
                    <a:bodyPr/>
                    <a:lstStyle/>
                    <a:p>
                      <a:pPr algn="l" fontAlgn="b"/>
                      <a:r>
                        <a:rPr lang="cs-CZ" sz="1400" u="none" strike="noStrike" dirty="0">
                          <a:effectLst/>
                          <a:latin typeface="Arial" panose="020B0604020202020204" pitchFamily="34" charset="0"/>
                          <a:cs typeface="Arial" panose="020B0604020202020204" pitchFamily="34" charset="0"/>
                        </a:rPr>
                        <a:t>Pelhřimov</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9525" marT="9525" marB="0" anchor="b"/>
                </a:tc>
                <a:tc>
                  <a:txBody>
                    <a:bodyPr/>
                    <a:lstStyle/>
                    <a:p>
                      <a:pPr algn="r" fontAlgn="b"/>
                      <a:r>
                        <a:rPr lang="cs-CZ" sz="1400" u="none" strike="noStrike">
                          <a:effectLst/>
                          <a:latin typeface="Arial" panose="020B0604020202020204" pitchFamily="34" charset="0"/>
                          <a:cs typeface="Arial" panose="020B0604020202020204" pitchFamily="34" charset="0"/>
                        </a:rPr>
                        <a:t>3 192</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9525" marR="72000" marT="9525" marB="0" anchor="b"/>
                </a:tc>
                <a:tc>
                  <a:txBody>
                    <a:bodyPr/>
                    <a:lstStyle/>
                    <a:p>
                      <a:pPr algn="r" fontAlgn="b"/>
                      <a:r>
                        <a:rPr lang="cs-CZ" sz="1400" u="none" strike="noStrike" dirty="0">
                          <a:effectLst/>
                          <a:latin typeface="Arial" panose="020B0604020202020204" pitchFamily="34" charset="0"/>
                          <a:cs typeface="Arial" panose="020B0604020202020204" pitchFamily="34" charset="0"/>
                        </a:rPr>
                        <a:t>1 082</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9525" marR="72000" marT="9525" marB="0" anchor="b"/>
                </a:tc>
                <a:extLst>
                  <a:ext uri="{0D108BD9-81ED-4DB2-BD59-A6C34878D82A}">
                    <a16:rowId xmlns:a16="http://schemas.microsoft.com/office/drawing/2014/main" val="4081240368"/>
                  </a:ext>
                </a:extLst>
              </a:tr>
              <a:tr h="264656">
                <a:tc>
                  <a:txBody>
                    <a:bodyPr/>
                    <a:lstStyle/>
                    <a:p>
                      <a:pPr algn="l" fontAlgn="b"/>
                      <a:r>
                        <a:rPr lang="cs-CZ" sz="1400" u="none" strike="noStrike" dirty="0">
                          <a:effectLst/>
                          <a:latin typeface="Arial" panose="020B0604020202020204" pitchFamily="34" charset="0"/>
                          <a:cs typeface="Arial" panose="020B0604020202020204" pitchFamily="34" charset="0"/>
                        </a:rPr>
                        <a:t>Světlá nad Sázavou</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9525" marT="9525" marB="0" anchor="b"/>
                </a:tc>
                <a:tc>
                  <a:txBody>
                    <a:bodyPr/>
                    <a:lstStyle/>
                    <a:p>
                      <a:pPr algn="r" fontAlgn="b"/>
                      <a:r>
                        <a:rPr lang="cs-CZ" sz="1400" u="none" strike="noStrike">
                          <a:effectLst/>
                          <a:latin typeface="Arial" panose="020B0604020202020204" pitchFamily="34" charset="0"/>
                          <a:cs typeface="Arial" panose="020B0604020202020204" pitchFamily="34" charset="0"/>
                        </a:rPr>
                        <a:t>2 533</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9525" marR="72000" marT="9525" marB="0" anchor="b"/>
                </a:tc>
                <a:tc>
                  <a:txBody>
                    <a:bodyPr/>
                    <a:lstStyle/>
                    <a:p>
                      <a:pPr algn="r" fontAlgn="b"/>
                      <a:r>
                        <a:rPr lang="cs-CZ" sz="1400" u="none" strike="noStrike" dirty="0">
                          <a:effectLst/>
                          <a:latin typeface="Arial" panose="020B0604020202020204" pitchFamily="34" charset="0"/>
                          <a:cs typeface="Arial" panose="020B0604020202020204" pitchFamily="34" charset="0"/>
                        </a:rPr>
                        <a:t>1 035</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9525" marR="72000" marT="9525" marB="0" anchor="b"/>
                </a:tc>
                <a:extLst>
                  <a:ext uri="{0D108BD9-81ED-4DB2-BD59-A6C34878D82A}">
                    <a16:rowId xmlns:a16="http://schemas.microsoft.com/office/drawing/2014/main" val="267674505"/>
                  </a:ext>
                </a:extLst>
              </a:tr>
              <a:tr h="246129">
                <a:tc>
                  <a:txBody>
                    <a:bodyPr/>
                    <a:lstStyle/>
                    <a:p>
                      <a:pPr algn="l" fontAlgn="b"/>
                      <a:r>
                        <a:rPr lang="cs-CZ" sz="1400" u="none" strike="noStrike" dirty="0">
                          <a:effectLst/>
                          <a:latin typeface="Arial" panose="020B0604020202020204" pitchFamily="34" charset="0"/>
                          <a:cs typeface="Arial" panose="020B0604020202020204" pitchFamily="34" charset="0"/>
                        </a:rPr>
                        <a:t>Telč</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9525" marT="9525" marB="0" anchor="b"/>
                </a:tc>
                <a:tc>
                  <a:txBody>
                    <a:bodyPr/>
                    <a:lstStyle/>
                    <a:p>
                      <a:pPr algn="r" fontAlgn="b"/>
                      <a:r>
                        <a:rPr lang="cs-CZ" sz="1400" u="none" strike="noStrike">
                          <a:effectLst/>
                          <a:latin typeface="Arial" panose="020B0604020202020204" pitchFamily="34" charset="0"/>
                          <a:cs typeface="Arial" panose="020B0604020202020204" pitchFamily="34" charset="0"/>
                        </a:rPr>
                        <a:t>3 435</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9525" marR="72000" marT="9525" marB="0" anchor="b"/>
                </a:tc>
                <a:tc>
                  <a:txBody>
                    <a:bodyPr/>
                    <a:lstStyle/>
                    <a:p>
                      <a:pPr algn="r" fontAlgn="b"/>
                      <a:r>
                        <a:rPr lang="cs-CZ" sz="1400" u="none" strike="noStrike" dirty="0">
                          <a:effectLst/>
                          <a:latin typeface="Arial" panose="020B0604020202020204" pitchFamily="34" charset="0"/>
                          <a:cs typeface="Arial" panose="020B0604020202020204" pitchFamily="34" charset="0"/>
                        </a:rPr>
                        <a:t>981</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9525" marR="72000" marT="9525" marB="0" anchor="b"/>
                </a:tc>
                <a:extLst>
                  <a:ext uri="{0D108BD9-81ED-4DB2-BD59-A6C34878D82A}">
                    <a16:rowId xmlns:a16="http://schemas.microsoft.com/office/drawing/2014/main" val="4029865076"/>
                  </a:ext>
                </a:extLst>
              </a:tr>
              <a:tr h="264656">
                <a:tc>
                  <a:txBody>
                    <a:bodyPr/>
                    <a:lstStyle/>
                    <a:p>
                      <a:pPr algn="l" fontAlgn="b"/>
                      <a:r>
                        <a:rPr lang="cs-CZ" sz="1400" u="none" strike="noStrike" dirty="0">
                          <a:effectLst/>
                          <a:latin typeface="Arial" panose="020B0604020202020204" pitchFamily="34" charset="0"/>
                          <a:cs typeface="Arial" panose="020B0604020202020204" pitchFamily="34" charset="0"/>
                        </a:rPr>
                        <a:t>Třebíč</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9525" marT="9525" marB="0" anchor="b"/>
                </a:tc>
                <a:tc>
                  <a:txBody>
                    <a:bodyPr/>
                    <a:lstStyle/>
                    <a:p>
                      <a:pPr algn="r" fontAlgn="b"/>
                      <a:r>
                        <a:rPr lang="cs-CZ" sz="1400" u="none" strike="noStrike">
                          <a:effectLst/>
                          <a:latin typeface="Arial" panose="020B0604020202020204" pitchFamily="34" charset="0"/>
                          <a:cs typeface="Arial" panose="020B0604020202020204" pitchFamily="34" charset="0"/>
                        </a:rPr>
                        <a:t>2 890</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9525" marR="72000" marT="9525" marB="0" anchor="b"/>
                </a:tc>
                <a:tc>
                  <a:txBody>
                    <a:bodyPr/>
                    <a:lstStyle/>
                    <a:p>
                      <a:pPr algn="r" fontAlgn="b"/>
                      <a:r>
                        <a:rPr lang="cs-CZ" sz="1400" u="none" strike="noStrike" dirty="0">
                          <a:effectLst/>
                          <a:latin typeface="Arial" panose="020B0604020202020204" pitchFamily="34" charset="0"/>
                          <a:cs typeface="Arial" panose="020B0604020202020204" pitchFamily="34" charset="0"/>
                        </a:rPr>
                        <a:t>1 134</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9525" marR="72000" marT="9525" marB="0" anchor="b"/>
                </a:tc>
                <a:extLst>
                  <a:ext uri="{0D108BD9-81ED-4DB2-BD59-A6C34878D82A}">
                    <a16:rowId xmlns:a16="http://schemas.microsoft.com/office/drawing/2014/main" val="2428780511"/>
                  </a:ext>
                </a:extLst>
              </a:tr>
              <a:tr h="264656">
                <a:tc>
                  <a:txBody>
                    <a:bodyPr/>
                    <a:lstStyle/>
                    <a:p>
                      <a:pPr algn="l" fontAlgn="b"/>
                      <a:r>
                        <a:rPr lang="cs-CZ" sz="1400" u="none" strike="noStrike" dirty="0">
                          <a:effectLst/>
                          <a:latin typeface="Arial" panose="020B0604020202020204" pitchFamily="34" charset="0"/>
                          <a:cs typeface="Arial" panose="020B0604020202020204" pitchFamily="34" charset="0"/>
                        </a:rPr>
                        <a:t>Velké Meziříčí</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9525" marT="9525" marB="0" anchor="b"/>
                </a:tc>
                <a:tc>
                  <a:txBody>
                    <a:bodyPr/>
                    <a:lstStyle/>
                    <a:p>
                      <a:pPr algn="r" fontAlgn="b"/>
                      <a:r>
                        <a:rPr lang="cs-CZ" sz="1400" u="none" strike="noStrike">
                          <a:effectLst/>
                          <a:latin typeface="Arial" panose="020B0604020202020204" pitchFamily="34" charset="0"/>
                          <a:cs typeface="Arial" panose="020B0604020202020204" pitchFamily="34" charset="0"/>
                        </a:rPr>
                        <a:t>3 011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9525" marR="72000" marT="9525" marB="0" anchor="b"/>
                </a:tc>
                <a:tc>
                  <a:txBody>
                    <a:bodyPr/>
                    <a:lstStyle/>
                    <a:p>
                      <a:pPr algn="r" fontAlgn="b"/>
                      <a:r>
                        <a:rPr lang="cs-CZ" sz="1400" u="none" strike="noStrike" dirty="0">
                          <a:effectLst/>
                          <a:latin typeface="Arial" panose="020B0604020202020204" pitchFamily="34" charset="0"/>
                          <a:cs typeface="Arial" panose="020B0604020202020204" pitchFamily="34" charset="0"/>
                        </a:rPr>
                        <a:t>1 214</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9525" marR="72000" marT="9525" marB="0" anchor="b"/>
                </a:tc>
                <a:extLst>
                  <a:ext uri="{0D108BD9-81ED-4DB2-BD59-A6C34878D82A}">
                    <a16:rowId xmlns:a16="http://schemas.microsoft.com/office/drawing/2014/main" val="3548631537"/>
                  </a:ext>
                </a:extLst>
              </a:tr>
              <a:tr h="264656">
                <a:tc>
                  <a:txBody>
                    <a:bodyPr/>
                    <a:lstStyle/>
                    <a:p>
                      <a:pPr algn="l" fontAlgn="b"/>
                      <a:r>
                        <a:rPr lang="cs-CZ" sz="1400" u="none" strike="noStrike" dirty="0">
                          <a:effectLst/>
                          <a:latin typeface="Arial" panose="020B0604020202020204" pitchFamily="34" charset="0"/>
                          <a:cs typeface="Arial" panose="020B0604020202020204" pitchFamily="34" charset="0"/>
                        </a:rPr>
                        <a:t>Žďár nad Sázavou</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9525" marT="9525" marB="0" anchor="b"/>
                </a:tc>
                <a:tc>
                  <a:txBody>
                    <a:bodyPr/>
                    <a:lstStyle/>
                    <a:p>
                      <a:pPr algn="r" fontAlgn="b"/>
                      <a:r>
                        <a:rPr lang="cs-CZ" sz="1400" u="none" strike="noStrike">
                          <a:effectLst/>
                          <a:latin typeface="Arial" panose="020B0604020202020204" pitchFamily="34" charset="0"/>
                          <a:cs typeface="Arial" panose="020B0604020202020204" pitchFamily="34" charset="0"/>
                        </a:rPr>
                        <a:t>1 883</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9525" marR="72000" marT="9525" marB="0" anchor="b"/>
                </a:tc>
                <a:tc>
                  <a:txBody>
                    <a:bodyPr/>
                    <a:lstStyle/>
                    <a:p>
                      <a:pPr algn="r" fontAlgn="b"/>
                      <a:r>
                        <a:rPr lang="cs-CZ" sz="1400" u="none" strike="noStrike" dirty="0">
                          <a:effectLst/>
                          <a:latin typeface="Arial" panose="020B0604020202020204" pitchFamily="34" charset="0"/>
                          <a:cs typeface="Arial" panose="020B0604020202020204" pitchFamily="34" charset="0"/>
                        </a:rPr>
                        <a:t>1 023</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9525" marR="72000" marT="9525" marB="0" anchor="b"/>
                </a:tc>
                <a:extLst>
                  <a:ext uri="{0D108BD9-81ED-4DB2-BD59-A6C34878D82A}">
                    <a16:rowId xmlns:a16="http://schemas.microsoft.com/office/drawing/2014/main" val="2005392998"/>
                  </a:ext>
                </a:extLst>
              </a:tr>
              <a:tr h="264656">
                <a:tc>
                  <a:txBody>
                    <a:bodyPr/>
                    <a:lstStyle/>
                    <a:p>
                      <a:pPr algn="l" fontAlgn="b"/>
                      <a:r>
                        <a:rPr lang="cs-CZ" sz="1400" u="none" strike="noStrike" dirty="0">
                          <a:effectLst/>
                          <a:latin typeface="Arial" panose="020B0604020202020204" pitchFamily="34" charset="0"/>
                          <a:cs typeface="Arial" panose="020B0604020202020204" pitchFamily="34" charset="0"/>
                        </a:rPr>
                        <a:t>Kraj Vysočina</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72000" marR="9525" marT="9525" marB="0" anchor="b">
                    <a:solidFill>
                      <a:schemeClr val="accent6">
                        <a:lumMod val="20000"/>
                        <a:lumOff val="80000"/>
                      </a:schemeClr>
                    </a:solidFill>
                  </a:tcPr>
                </a:tc>
                <a:tc>
                  <a:txBody>
                    <a:bodyPr/>
                    <a:lstStyle/>
                    <a:p>
                      <a:pPr algn="r" fontAlgn="b"/>
                      <a:r>
                        <a:rPr lang="cs-CZ" sz="1400" u="none" strike="noStrike" dirty="0">
                          <a:effectLst/>
                          <a:latin typeface="Arial" panose="020B0604020202020204" pitchFamily="34" charset="0"/>
                          <a:cs typeface="Arial" panose="020B0604020202020204" pitchFamily="34" charset="0"/>
                        </a:rPr>
                        <a:t>2 793</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9525" marR="72000" marT="9525" marB="0" anchor="b">
                    <a:solidFill>
                      <a:schemeClr val="accent6">
                        <a:lumMod val="20000"/>
                        <a:lumOff val="80000"/>
                      </a:schemeClr>
                    </a:solidFill>
                  </a:tcPr>
                </a:tc>
                <a:tc>
                  <a:txBody>
                    <a:bodyPr/>
                    <a:lstStyle/>
                    <a:p>
                      <a:pPr algn="r" fontAlgn="b"/>
                      <a:r>
                        <a:rPr lang="cs-CZ" sz="1400" u="none" strike="noStrike" dirty="0">
                          <a:effectLst/>
                          <a:latin typeface="Arial" panose="020B0604020202020204" pitchFamily="34" charset="0"/>
                          <a:cs typeface="Arial" panose="020B0604020202020204" pitchFamily="34" charset="0"/>
                        </a:rPr>
                        <a:t>1 098</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9525" marR="72000" marT="9525" marB="0" anchor="b">
                    <a:solidFill>
                      <a:schemeClr val="accent6">
                        <a:lumMod val="20000"/>
                        <a:lumOff val="80000"/>
                      </a:schemeClr>
                    </a:solidFill>
                  </a:tcPr>
                </a:tc>
                <a:extLst>
                  <a:ext uri="{0D108BD9-81ED-4DB2-BD59-A6C34878D82A}">
                    <a16:rowId xmlns:a16="http://schemas.microsoft.com/office/drawing/2014/main" val="445583912"/>
                  </a:ext>
                </a:extLst>
              </a:tr>
              <a:tr h="264656">
                <a:tc>
                  <a:txBody>
                    <a:bodyPr/>
                    <a:lstStyle/>
                    <a:p>
                      <a:pPr algn="l" fontAlgn="b"/>
                      <a:r>
                        <a:rPr lang="cs-CZ" sz="1400" u="none" strike="noStrike" dirty="0">
                          <a:effectLst/>
                          <a:latin typeface="Arial" panose="020B0604020202020204" pitchFamily="34" charset="0"/>
                          <a:cs typeface="Arial" panose="020B0604020202020204" pitchFamily="34" charset="0"/>
                        </a:rPr>
                        <a:t>Česká republika </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9525" marT="9525" marB="0" anchor="b">
                    <a:solidFill>
                      <a:schemeClr val="accent2">
                        <a:lumMod val="40000"/>
                        <a:lumOff val="60000"/>
                      </a:schemeClr>
                    </a:solidFill>
                  </a:tcPr>
                </a:tc>
                <a:tc>
                  <a:txBody>
                    <a:bodyPr/>
                    <a:lstStyle/>
                    <a:p>
                      <a:pPr algn="r" fontAlgn="b"/>
                      <a:r>
                        <a:rPr lang="cs-CZ" sz="1400" u="none" strike="noStrike" dirty="0">
                          <a:effectLst/>
                          <a:latin typeface="Arial" panose="020B0604020202020204" pitchFamily="34" charset="0"/>
                          <a:cs typeface="Arial" panose="020B0604020202020204" pitchFamily="34" charset="0"/>
                        </a:rPr>
                        <a:t>2 945</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9525" marR="72000" marT="9525" marB="0" anchor="b">
                    <a:solidFill>
                      <a:schemeClr val="accent2">
                        <a:lumMod val="40000"/>
                        <a:lumOff val="60000"/>
                      </a:schemeClr>
                    </a:solidFill>
                  </a:tcPr>
                </a:tc>
                <a:tc>
                  <a:txBody>
                    <a:bodyPr/>
                    <a:lstStyle/>
                    <a:p>
                      <a:pPr algn="r" fontAlgn="b"/>
                      <a:r>
                        <a:rPr lang="cs-CZ" sz="1400" u="none" strike="noStrike" dirty="0">
                          <a:effectLst/>
                          <a:latin typeface="Arial" panose="020B0604020202020204" pitchFamily="34" charset="0"/>
                          <a:cs typeface="Arial" panose="020B0604020202020204" pitchFamily="34" charset="0"/>
                        </a:rPr>
                        <a:t>1 175</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9525" marR="72000" marT="9525" marB="0" anchor="b">
                    <a:solidFill>
                      <a:schemeClr val="accent2">
                        <a:lumMod val="40000"/>
                        <a:lumOff val="60000"/>
                      </a:schemeClr>
                    </a:solidFill>
                  </a:tcPr>
                </a:tc>
                <a:extLst>
                  <a:ext uri="{0D108BD9-81ED-4DB2-BD59-A6C34878D82A}">
                    <a16:rowId xmlns:a16="http://schemas.microsoft.com/office/drawing/2014/main" val="2021675972"/>
                  </a:ext>
                </a:extLst>
              </a:tr>
            </a:tbl>
          </a:graphicData>
        </a:graphic>
      </p:graphicFrame>
      <p:sp>
        <p:nvSpPr>
          <p:cNvPr id="7" name="TextovéPole 6">
            <a:extLst>
              <a:ext uri="{FF2B5EF4-FFF2-40B4-BE49-F238E27FC236}">
                <a16:creationId xmlns:a16="http://schemas.microsoft.com/office/drawing/2014/main" id="{0E2AA359-FBD0-4F81-AC6C-2A79B443E187}"/>
              </a:ext>
            </a:extLst>
          </p:cNvPr>
          <p:cNvSpPr txBox="1"/>
          <p:nvPr/>
        </p:nvSpPr>
        <p:spPr>
          <a:xfrm>
            <a:off x="354931" y="6356276"/>
            <a:ext cx="1403684" cy="246221"/>
          </a:xfrm>
          <a:prstGeom prst="rect">
            <a:avLst/>
          </a:prstGeom>
          <a:noFill/>
        </p:spPr>
        <p:txBody>
          <a:bodyPr wrap="square" rtlCol="0">
            <a:spAutoFit/>
          </a:bodyPr>
          <a:lstStyle/>
          <a:p>
            <a:r>
              <a:rPr lang="cs-CZ" sz="1000" dirty="0">
                <a:latin typeface="Arial" panose="020B0604020202020204" pitchFamily="34" charset="0"/>
                <a:cs typeface="Arial" panose="020B0604020202020204" pitchFamily="34" charset="0"/>
              </a:rPr>
              <a:t>EKO-KOM, </a:t>
            </a:r>
            <a:r>
              <a:rPr lang="cs-CZ" sz="1000" dirty="0" err="1">
                <a:latin typeface="Arial" panose="020B0604020202020204" pitchFamily="34" charset="0"/>
                <a:cs typeface="Arial" panose="020B0604020202020204" pitchFamily="34" charset="0"/>
              </a:rPr>
              <a:t>a.s</a:t>
            </a:r>
            <a:r>
              <a:rPr lang="cs-CZ" sz="1000" dirty="0">
                <a:latin typeface="Arial" panose="020B0604020202020204" pitchFamily="34" charset="0"/>
                <a:cs typeface="Arial" panose="020B0604020202020204" pitchFamily="34" charset="0"/>
              </a:rPr>
              <a:t>, 2021</a:t>
            </a:r>
          </a:p>
        </p:txBody>
      </p:sp>
    </p:spTree>
    <p:extLst>
      <p:ext uri="{BB962C8B-B14F-4D97-AF65-F5344CB8AC3E}">
        <p14:creationId xmlns:p14="http://schemas.microsoft.com/office/powerpoint/2010/main" val="3189889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38289D-2D2A-4E61-96BE-EF5C4300734B}"/>
              </a:ext>
            </a:extLst>
          </p:cNvPr>
          <p:cNvSpPr>
            <a:spLocks noGrp="1"/>
          </p:cNvSpPr>
          <p:nvPr>
            <p:ph type="title"/>
          </p:nvPr>
        </p:nvSpPr>
        <p:spPr>
          <a:xfrm>
            <a:off x="838200" y="365125"/>
            <a:ext cx="10515600" cy="591165"/>
          </a:xfrm>
        </p:spPr>
        <p:txBody>
          <a:bodyPr>
            <a:normAutofit/>
          </a:bodyPr>
          <a:lstStyle/>
          <a:p>
            <a:pPr algn="ctr"/>
            <a:r>
              <a:rPr lang="cs-CZ" sz="28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Vliv poplatků za skládkování na náklady OH obcí</a:t>
            </a:r>
          </a:p>
        </p:txBody>
      </p:sp>
      <p:sp>
        <p:nvSpPr>
          <p:cNvPr id="3" name="Zástupný obsah 2">
            <a:extLst>
              <a:ext uri="{FF2B5EF4-FFF2-40B4-BE49-F238E27FC236}">
                <a16:creationId xmlns:a16="http://schemas.microsoft.com/office/drawing/2014/main" id="{A4C8F314-873D-43B8-BCD2-A2DDA2AAE647}"/>
              </a:ext>
            </a:extLst>
          </p:cNvPr>
          <p:cNvSpPr>
            <a:spLocks noGrp="1"/>
          </p:cNvSpPr>
          <p:nvPr>
            <p:ph idx="1"/>
          </p:nvPr>
        </p:nvSpPr>
        <p:spPr>
          <a:xfrm>
            <a:off x="476250" y="1232034"/>
            <a:ext cx="11276196" cy="5447899"/>
          </a:xfrm>
        </p:spPr>
        <p:txBody>
          <a:bodyPr>
            <a:normAutofit/>
          </a:bodyPr>
          <a:lstStyle/>
          <a:p>
            <a:r>
              <a:rPr lang="cs-CZ" sz="2400" dirty="0">
                <a:latin typeface="Arial" panose="020B0604020202020204" pitchFamily="34" charset="0"/>
                <a:cs typeface="Arial" panose="020B0604020202020204" pitchFamily="34" charset="0"/>
              </a:rPr>
              <a:t>Pokud se nezmění koncepce slevy na poplatku za komunální odpad z obcí, lze předpokládat výrazně nižší nárůst skutečné výše </a:t>
            </a:r>
            <a:r>
              <a:rPr lang="cs-CZ" sz="2400" dirty="0" err="1">
                <a:latin typeface="Arial" panose="020B0604020202020204" pitchFamily="34" charset="0"/>
                <a:cs typeface="Arial" panose="020B0604020202020204" pitchFamily="34" charset="0"/>
              </a:rPr>
              <a:t>skládkovacího</a:t>
            </a:r>
            <a:r>
              <a:rPr lang="cs-CZ" sz="2400" dirty="0">
                <a:latin typeface="Arial" panose="020B0604020202020204" pitchFamily="34" charset="0"/>
                <a:cs typeface="Arial" panose="020B0604020202020204" pitchFamily="34" charset="0"/>
              </a:rPr>
              <a:t> poplatku pro obce </a:t>
            </a:r>
            <a:r>
              <a:rPr lang="cs-CZ" sz="2400" i="1" dirty="0">
                <a:latin typeface="Arial" panose="020B0604020202020204" pitchFamily="34" charset="0"/>
                <a:cs typeface="Arial" panose="020B0604020202020204" pitchFamily="34" charset="0"/>
              </a:rPr>
              <a:t>(cca o 340 Kč/t v r. 2029 při teoretickém snížení produkce skládkovaných KO o 40 kg/obyv. za 9 let)</a:t>
            </a:r>
          </a:p>
          <a:p>
            <a:pPr marL="0" indent="0">
              <a:buNone/>
            </a:pPr>
            <a:endParaRPr lang="cs-CZ" sz="2400" dirty="0">
              <a:latin typeface="Arial" panose="020B0604020202020204" pitchFamily="34" charset="0"/>
              <a:cs typeface="Arial" panose="020B0604020202020204" pitchFamily="34" charset="0"/>
            </a:endParaRPr>
          </a:p>
          <a:p>
            <a:endParaRPr lang="cs-CZ" sz="2400" dirty="0">
              <a:latin typeface="Arial" panose="020B0604020202020204" pitchFamily="34" charset="0"/>
              <a:cs typeface="Arial" panose="020B0604020202020204" pitchFamily="34" charset="0"/>
            </a:endParaRPr>
          </a:p>
          <a:p>
            <a:endParaRPr lang="cs-CZ" sz="2400" dirty="0">
              <a:latin typeface="Arial" panose="020B0604020202020204" pitchFamily="34" charset="0"/>
              <a:cs typeface="Arial" panose="020B0604020202020204" pitchFamily="34" charset="0"/>
            </a:endParaRPr>
          </a:p>
          <a:p>
            <a:endParaRPr lang="cs-CZ" sz="2400" dirty="0">
              <a:latin typeface="Arial" panose="020B0604020202020204" pitchFamily="34" charset="0"/>
              <a:cs typeface="Arial" panose="020B0604020202020204" pitchFamily="34" charset="0"/>
            </a:endParaRPr>
          </a:p>
          <a:p>
            <a:endParaRPr lang="cs-CZ" sz="2400" dirty="0">
              <a:latin typeface="Arial" panose="020B0604020202020204" pitchFamily="34" charset="0"/>
              <a:cs typeface="Arial" panose="020B0604020202020204" pitchFamily="34" charset="0"/>
            </a:endParaRPr>
          </a:p>
          <a:p>
            <a:endParaRPr lang="cs-CZ" sz="2400" dirty="0">
              <a:latin typeface="Arial" panose="020B0604020202020204" pitchFamily="34" charset="0"/>
              <a:cs typeface="Arial" panose="020B0604020202020204" pitchFamily="34" charset="0"/>
            </a:endParaRPr>
          </a:p>
          <a:p>
            <a:endParaRPr lang="cs-CZ" sz="2400" dirty="0">
              <a:latin typeface="Arial" panose="020B0604020202020204" pitchFamily="34" charset="0"/>
              <a:cs typeface="Arial" panose="020B0604020202020204" pitchFamily="34" charset="0"/>
            </a:endParaRPr>
          </a:p>
          <a:p>
            <a:r>
              <a:rPr lang="cs-CZ" sz="2400" dirty="0">
                <a:solidFill>
                  <a:srgbClr val="FF0000"/>
                </a:solidFill>
                <a:latin typeface="Arial" panose="020B0604020202020204" pitchFamily="34" charset="0"/>
                <a:cs typeface="Arial" panose="020B0604020202020204" pitchFamily="34" charset="0"/>
              </a:rPr>
              <a:t>Od r. 2030 platí zákaz skládkování a poplatek pro obce se zvyšuje bez slevy na 1850 Kč/t.   </a:t>
            </a:r>
          </a:p>
        </p:txBody>
      </p:sp>
      <p:graphicFrame>
        <p:nvGraphicFramePr>
          <p:cNvPr id="4" name="Tabulka 3">
            <a:extLst>
              <a:ext uri="{FF2B5EF4-FFF2-40B4-BE49-F238E27FC236}">
                <a16:creationId xmlns:a16="http://schemas.microsoft.com/office/drawing/2014/main" id="{BFDFBB17-EA0A-49DE-ABAD-9919301388A9}"/>
              </a:ext>
            </a:extLst>
          </p:cNvPr>
          <p:cNvGraphicFramePr>
            <a:graphicFrameLocks noGrp="1"/>
          </p:cNvGraphicFramePr>
          <p:nvPr>
            <p:extLst>
              <p:ext uri="{D42A27DB-BD31-4B8C-83A1-F6EECF244321}">
                <p14:modId xmlns:p14="http://schemas.microsoft.com/office/powerpoint/2010/main" val="3884446937"/>
              </p:ext>
            </p:extLst>
          </p:nvPr>
        </p:nvGraphicFramePr>
        <p:xfrm>
          <a:off x="1491916" y="2906828"/>
          <a:ext cx="9509764" cy="2719136"/>
        </p:xfrm>
        <a:graphic>
          <a:graphicData uri="http://schemas.openxmlformats.org/drawingml/2006/table">
            <a:tbl>
              <a:tblPr>
                <a:tableStyleId>{5940675A-B579-460E-94D1-54222C63F5DA}</a:tableStyleId>
              </a:tblPr>
              <a:tblGrid>
                <a:gridCol w="2763922">
                  <a:extLst>
                    <a:ext uri="{9D8B030D-6E8A-4147-A177-3AD203B41FA5}">
                      <a16:colId xmlns:a16="http://schemas.microsoft.com/office/drawing/2014/main" val="3114323096"/>
                    </a:ext>
                  </a:extLst>
                </a:gridCol>
                <a:gridCol w="749538">
                  <a:extLst>
                    <a:ext uri="{9D8B030D-6E8A-4147-A177-3AD203B41FA5}">
                      <a16:colId xmlns:a16="http://schemas.microsoft.com/office/drawing/2014/main" val="3294633789"/>
                    </a:ext>
                  </a:extLst>
                </a:gridCol>
                <a:gridCol w="749538">
                  <a:extLst>
                    <a:ext uri="{9D8B030D-6E8A-4147-A177-3AD203B41FA5}">
                      <a16:colId xmlns:a16="http://schemas.microsoft.com/office/drawing/2014/main" val="3919500732"/>
                    </a:ext>
                  </a:extLst>
                </a:gridCol>
                <a:gridCol w="749538">
                  <a:extLst>
                    <a:ext uri="{9D8B030D-6E8A-4147-A177-3AD203B41FA5}">
                      <a16:colId xmlns:a16="http://schemas.microsoft.com/office/drawing/2014/main" val="3085257356"/>
                    </a:ext>
                  </a:extLst>
                </a:gridCol>
                <a:gridCol w="749538">
                  <a:extLst>
                    <a:ext uri="{9D8B030D-6E8A-4147-A177-3AD203B41FA5}">
                      <a16:colId xmlns:a16="http://schemas.microsoft.com/office/drawing/2014/main" val="1449774345"/>
                    </a:ext>
                  </a:extLst>
                </a:gridCol>
                <a:gridCol w="749538">
                  <a:extLst>
                    <a:ext uri="{9D8B030D-6E8A-4147-A177-3AD203B41FA5}">
                      <a16:colId xmlns:a16="http://schemas.microsoft.com/office/drawing/2014/main" val="1504870804"/>
                    </a:ext>
                  </a:extLst>
                </a:gridCol>
                <a:gridCol w="749538">
                  <a:extLst>
                    <a:ext uri="{9D8B030D-6E8A-4147-A177-3AD203B41FA5}">
                      <a16:colId xmlns:a16="http://schemas.microsoft.com/office/drawing/2014/main" val="3989649954"/>
                    </a:ext>
                  </a:extLst>
                </a:gridCol>
                <a:gridCol w="749538">
                  <a:extLst>
                    <a:ext uri="{9D8B030D-6E8A-4147-A177-3AD203B41FA5}">
                      <a16:colId xmlns:a16="http://schemas.microsoft.com/office/drawing/2014/main" val="2269078807"/>
                    </a:ext>
                  </a:extLst>
                </a:gridCol>
                <a:gridCol w="749538">
                  <a:extLst>
                    <a:ext uri="{9D8B030D-6E8A-4147-A177-3AD203B41FA5}">
                      <a16:colId xmlns:a16="http://schemas.microsoft.com/office/drawing/2014/main" val="1295709060"/>
                    </a:ext>
                  </a:extLst>
                </a:gridCol>
                <a:gridCol w="749538">
                  <a:extLst>
                    <a:ext uri="{9D8B030D-6E8A-4147-A177-3AD203B41FA5}">
                      <a16:colId xmlns:a16="http://schemas.microsoft.com/office/drawing/2014/main" val="4166894684"/>
                    </a:ext>
                  </a:extLst>
                </a:gridCol>
              </a:tblGrid>
              <a:tr h="339892">
                <a:tc>
                  <a:txBody>
                    <a:bodyPr/>
                    <a:lstStyle/>
                    <a:p>
                      <a:pPr algn="l" fontAlgn="ctr"/>
                      <a:r>
                        <a:rPr lang="cs-CZ" sz="1600" u="none" strike="noStrike" dirty="0">
                          <a:effectLst/>
                          <a:latin typeface="Arial" panose="020B0604020202020204" pitchFamily="34" charset="0"/>
                          <a:cs typeface="Arial" panose="020B0604020202020204" pitchFamily="34" charset="0"/>
                        </a:rPr>
                        <a:t>sazby poplatku dle zákona</a:t>
                      </a:r>
                      <a:endParaRPr lang="cs-CZ" sz="1600" b="1"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ctr">
                    <a:solidFill>
                      <a:schemeClr val="bg1">
                        <a:lumMod val="85000"/>
                      </a:schemeClr>
                    </a:solidFill>
                  </a:tcPr>
                </a:tc>
                <a:tc>
                  <a:txBody>
                    <a:bodyPr/>
                    <a:lstStyle/>
                    <a:p>
                      <a:pPr algn="ctr" fontAlgn="ctr"/>
                      <a:r>
                        <a:rPr lang="cs-CZ" sz="1600" b="1" u="none" strike="noStrike" dirty="0">
                          <a:effectLst/>
                          <a:latin typeface="Arial" panose="020B0604020202020204" pitchFamily="34" charset="0"/>
                          <a:cs typeface="Arial" panose="020B0604020202020204" pitchFamily="34" charset="0"/>
                        </a:rPr>
                        <a:t>2021</a:t>
                      </a:r>
                      <a:endParaRPr lang="cs-CZ" sz="1600" b="1"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bg1">
                        <a:lumMod val="85000"/>
                      </a:schemeClr>
                    </a:solidFill>
                  </a:tcPr>
                </a:tc>
                <a:tc>
                  <a:txBody>
                    <a:bodyPr/>
                    <a:lstStyle/>
                    <a:p>
                      <a:pPr algn="ctr" fontAlgn="ctr"/>
                      <a:r>
                        <a:rPr lang="cs-CZ" sz="1600" b="1" u="none" strike="noStrike" dirty="0">
                          <a:effectLst/>
                          <a:latin typeface="Arial" panose="020B0604020202020204" pitchFamily="34" charset="0"/>
                          <a:cs typeface="Arial" panose="020B0604020202020204" pitchFamily="34" charset="0"/>
                        </a:rPr>
                        <a:t>2022</a:t>
                      </a:r>
                      <a:endParaRPr lang="cs-CZ" sz="1600" b="1"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bg1">
                        <a:lumMod val="85000"/>
                      </a:schemeClr>
                    </a:solidFill>
                  </a:tcPr>
                </a:tc>
                <a:tc>
                  <a:txBody>
                    <a:bodyPr/>
                    <a:lstStyle/>
                    <a:p>
                      <a:pPr algn="ctr" fontAlgn="ctr"/>
                      <a:r>
                        <a:rPr lang="cs-CZ" sz="1600" b="1" u="none" strike="noStrike" dirty="0">
                          <a:effectLst/>
                          <a:latin typeface="Arial" panose="020B0604020202020204" pitchFamily="34" charset="0"/>
                          <a:cs typeface="Arial" panose="020B0604020202020204" pitchFamily="34" charset="0"/>
                        </a:rPr>
                        <a:t>2023</a:t>
                      </a:r>
                      <a:endParaRPr lang="cs-CZ" sz="1600" b="1"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bg1">
                        <a:lumMod val="85000"/>
                      </a:schemeClr>
                    </a:solidFill>
                  </a:tcPr>
                </a:tc>
                <a:tc>
                  <a:txBody>
                    <a:bodyPr/>
                    <a:lstStyle/>
                    <a:p>
                      <a:pPr algn="ctr" fontAlgn="ctr"/>
                      <a:r>
                        <a:rPr lang="cs-CZ" sz="1600" b="1" u="none" strike="noStrike" dirty="0">
                          <a:effectLst/>
                          <a:latin typeface="Arial" panose="020B0604020202020204" pitchFamily="34" charset="0"/>
                          <a:cs typeface="Arial" panose="020B0604020202020204" pitchFamily="34" charset="0"/>
                        </a:rPr>
                        <a:t>2024</a:t>
                      </a:r>
                      <a:endParaRPr lang="cs-CZ" sz="1600" b="1"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bg1">
                        <a:lumMod val="85000"/>
                      </a:schemeClr>
                    </a:solidFill>
                  </a:tcPr>
                </a:tc>
                <a:tc>
                  <a:txBody>
                    <a:bodyPr/>
                    <a:lstStyle/>
                    <a:p>
                      <a:pPr algn="ctr" fontAlgn="ctr"/>
                      <a:r>
                        <a:rPr lang="cs-CZ" sz="1600" b="1" u="none" strike="noStrike" dirty="0">
                          <a:effectLst/>
                          <a:latin typeface="Arial" panose="020B0604020202020204" pitchFamily="34" charset="0"/>
                          <a:cs typeface="Arial" panose="020B0604020202020204" pitchFamily="34" charset="0"/>
                        </a:rPr>
                        <a:t>2025</a:t>
                      </a:r>
                      <a:endParaRPr lang="cs-CZ" sz="1600" b="1"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bg1">
                        <a:lumMod val="85000"/>
                      </a:schemeClr>
                    </a:solidFill>
                  </a:tcPr>
                </a:tc>
                <a:tc>
                  <a:txBody>
                    <a:bodyPr/>
                    <a:lstStyle/>
                    <a:p>
                      <a:pPr algn="ctr" fontAlgn="ctr"/>
                      <a:r>
                        <a:rPr lang="cs-CZ" sz="1600" b="1" u="none" strike="noStrike" dirty="0">
                          <a:effectLst/>
                          <a:latin typeface="Arial" panose="020B0604020202020204" pitchFamily="34" charset="0"/>
                          <a:cs typeface="Arial" panose="020B0604020202020204" pitchFamily="34" charset="0"/>
                        </a:rPr>
                        <a:t>2026</a:t>
                      </a:r>
                      <a:endParaRPr lang="cs-CZ" sz="1600" b="1"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bg1">
                        <a:lumMod val="85000"/>
                      </a:schemeClr>
                    </a:solidFill>
                  </a:tcPr>
                </a:tc>
                <a:tc>
                  <a:txBody>
                    <a:bodyPr/>
                    <a:lstStyle/>
                    <a:p>
                      <a:pPr algn="ctr" fontAlgn="ctr"/>
                      <a:r>
                        <a:rPr lang="cs-CZ" sz="1600" b="1" u="none" strike="noStrike" dirty="0">
                          <a:effectLst/>
                          <a:latin typeface="Arial" panose="020B0604020202020204" pitchFamily="34" charset="0"/>
                          <a:cs typeface="Arial" panose="020B0604020202020204" pitchFamily="34" charset="0"/>
                        </a:rPr>
                        <a:t>2027</a:t>
                      </a:r>
                      <a:endParaRPr lang="cs-CZ" sz="1600" b="1"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bg1">
                        <a:lumMod val="85000"/>
                      </a:schemeClr>
                    </a:solidFill>
                  </a:tcPr>
                </a:tc>
                <a:tc>
                  <a:txBody>
                    <a:bodyPr/>
                    <a:lstStyle/>
                    <a:p>
                      <a:pPr algn="ctr" fontAlgn="ctr"/>
                      <a:r>
                        <a:rPr lang="cs-CZ" sz="1600" b="1" u="none" strike="noStrike" dirty="0">
                          <a:effectLst/>
                          <a:latin typeface="Arial" panose="020B0604020202020204" pitchFamily="34" charset="0"/>
                          <a:cs typeface="Arial" panose="020B0604020202020204" pitchFamily="34" charset="0"/>
                        </a:rPr>
                        <a:t>2028</a:t>
                      </a:r>
                      <a:endParaRPr lang="cs-CZ" sz="1600" b="1"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bg1">
                        <a:lumMod val="85000"/>
                      </a:schemeClr>
                    </a:solidFill>
                  </a:tcPr>
                </a:tc>
                <a:tc>
                  <a:txBody>
                    <a:bodyPr/>
                    <a:lstStyle/>
                    <a:p>
                      <a:pPr algn="ctr" fontAlgn="ctr"/>
                      <a:r>
                        <a:rPr lang="cs-CZ" sz="1600" b="1" u="none" strike="noStrike" dirty="0">
                          <a:effectLst/>
                          <a:latin typeface="Arial" panose="020B0604020202020204" pitchFamily="34" charset="0"/>
                          <a:cs typeface="Arial" panose="020B0604020202020204" pitchFamily="34" charset="0"/>
                        </a:rPr>
                        <a:t>2029</a:t>
                      </a:r>
                      <a:endParaRPr lang="cs-CZ" sz="1600" b="1"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bg1">
                        <a:lumMod val="85000"/>
                      </a:schemeClr>
                    </a:solidFill>
                  </a:tcPr>
                </a:tc>
                <a:extLst>
                  <a:ext uri="{0D108BD9-81ED-4DB2-BD59-A6C34878D82A}">
                    <a16:rowId xmlns:a16="http://schemas.microsoft.com/office/drawing/2014/main" val="3089898828"/>
                  </a:ext>
                </a:extLst>
              </a:tr>
              <a:tr h="339892">
                <a:tc>
                  <a:txBody>
                    <a:bodyPr/>
                    <a:lstStyle/>
                    <a:p>
                      <a:pPr algn="l" fontAlgn="ctr"/>
                      <a:r>
                        <a:rPr lang="cs-CZ" sz="1600" u="none" strike="noStrike" dirty="0">
                          <a:effectLst/>
                          <a:latin typeface="Arial" panose="020B0604020202020204" pitchFamily="34" charset="0"/>
                          <a:cs typeface="Arial" panose="020B0604020202020204" pitchFamily="34" charset="0"/>
                        </a:rPr>
                        <a:t>využitelný odpad</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ctr">
                    <a:solidFill>
                      <a:schemeClr val="accent2">
                        <a:lumMod val="20000"/>
                        <a:lumOff val="80000"/>
                      </a:schemeClr>
                    </a:solidFill>
                  </a:tcPr>
                </a:tc>
                <a:tc>
                  <a:txBody>
                    <a:bodyPr/>
                    <a:lstStyle/>
                    <a:p>
                      <a:pPr algn="r" fontAlgn="ctr"/>
                      <a:r>
                        <a:rPr lang="cs-CZ" sz="1600" u="none" strike="noStrike" dirty="0">
                          <a:effectLst/>
                          <a:latin typeface="Arial" panose="020B0604020202020204" pitchFamily="34" charset="0"/>
                          <a:cs typeface="Arial" panose="020B0604020202020204" pitchFamily="34" charset="0"/>
                        </a:rPr>
                        <a:t>800</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accent2">
                        <a:lumMod val="20000"/>
                        <a:lumOff val="80000"/>
                      </a:schemeClr>
                    </a:solidFill>
                  </a:tcPr>
                </a:tc>
                <a:tc>
                  <a:txBody>
                    <a:bodyPr/>
                    <a:lstStyle/>
                    <a:p>
                      <a:pPr algn="r" fontAlgn="ctr"/>
                      <a:r>
                        <a:rPr lang="cs-CZ" sz="1600" u="none" strike="noStrike" dirty="0">
                          <a:effectLst/>
                          <a:latin typeface="Arial" panose="020B0604020202020204" pitchFamily="34" charset="0"/>
                          <a:cs typeface="Arial" panose="020B0604020202020204" pitchFamily="34" charset="0"/>
                        </a:rPr>
                        <a:t>900</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accent2">
                        <a:lumMod val="20000"/>
                        <a:lumOff val="80000"/>
                      </a:schemeClr>
                    </a:solidFill>
                  </a:tcPr>
                </a:tc>
                <a:tc>
                  <a:txBody>
                    <a:bodyPr/>
                    <a:lstStyle/>
                    <a:p>
                      <a:pPr algn="r" fontAlgn="ctr"/>
                      <a:r>
                        <a:rPr lang="cs-CZ" sz="1600" u="none" strike="noStrike" dirty="0">
                          <a:effectLst/>
                          <a:latin typeface="Arial" panose="020B0604020202020204" pitchFamily="34" charset="0"/>
                          <a:cs typeface="Arial" panose="020B0604020202020204" pitchFamily="34" charset="0"/>
                        </a:rPr>
                        <a:t>1000</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accent2">
                        <a:lumMod val="20000"/>
                        <a:lumOff val="80000"/>
                      </a:schemeClr>
                    </a:solidFill>
                  </a:tcPr>
                </a:tc>
                <a:tc>
                  <a:txBody>
                    <a:bodyPr/>
                    <a:lstStyle/>
                    <a:p>
                      <a:pPr algn="r" fontAlgn="ctr"/>
                      <a:r>
                        <a:rPr lang="cs-CZ" sz="1600" u="none" strike="noStrike" dirty="0">
                          <a:effectLst/>
                          <a:latin typeface="Arial" panose="020B0604020202020204" pitchFamily="34" charset="0"/>
                          <a:cs typeface="Arial" panose="020B0604020202020204" pitchFamily="34" charset="0"/>
                        </a:rPr>
                        <a:t>1250</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accent2">
                        <a:lumMod val="20000"/>
                        <a:lumOff val="80000"/>
                      </a:schemeClr>
                    </a:solidFill>
                  </a:tcPr>
                </a:tc>
                <a:tc>
                  <a:txBody>
                    <a:bodyPr/>
                    <a:lstStyle/>
                    <a:p>
                      <a:pPr algn="r" fontAlgn="ctr"/>
                      <a:r>
                        <a:rPr lang="cs-CZ" sz="1600" u="none" strike="noStrike" dirty="0">
                          <a:effectLst/>
                          <a:latin typeface="Arial" panose="020B0604020202020204" pitchFamily="34" charset="0"/>
                          <a:cs typeface="Arial" panose="020B0604020202020204" pitchFamily="34" charset="0"/>
                        </a:rPr>
                        <a:t>1500</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accent2">
                        <a:lumMod val="20000"/>
                        <a:lumOff val="80000"/>
                      </a:schemeClr>
                    </a:solidFill>
                  </a:tcPr>
                </a:tc>
                <a:tc>
                  <a:txBody>
                    <a:bodyPr/>
                    <a:lstStyle/>
                    <a:p>
                      <a:pPr algn="r" fontAlgn="ctr"/>
                      <a:r>
                        <a:rPr lang="cs-CZ" sz="1600" u="none" strike="noStrike" dirty="0">
                          <a:effectLst/>
                          <a:latin typeface="Arial" panose="020B0604020202020204" pitchFamily="34" charset="0"/>
                          <a:cs typeface="Arial" panose="020B0604020202020204" pitchFamily="34" charset="0"/>
                        </a:rPr>
                        <a:t>1600</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accent2">
                        <a:lumMod val="20000"/>
                        <a:lumOff val="80000"/>
                      </a:schemeClr>
                    </a:solidFill>
                  </a:tcPr>
                </a:tc>
                <a:tc>
                  <a:txBody>
                    <a:bodyPr/>
                    <a:lstStyle/>
                    <a:p>
                      <a:pPr algn="r" fontAlgn="ctr"/>
                      <a:r>
                        <a:rPr lang="cs-CZ" sz="1600" u="none" strike="noStrike" dirty="0">
                          <a:effectLst/>
                          <a:latin typeface="Arial" panose="020B0604020202020204" pitchFamily="34" charset="0"/>
                          <a:cs typeface="Arial" panose="020B0604020202020204" pitchFamily="34" charset="0"/>
                        </a:rPr>
                        <a:t>1700</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accent2">
                        <a:lumMod val="20000"/>
                        <a:lumOff val="80000"/>
                      </a:schemeClr>
                    </a:solidFill>
                  </a:tcPr>
                </a:tc>
                <a:tc>
                  <a:txBody>
                    <a:bodyPr/>
                    <a:lstStyle/>
                    <a:p>
                      <a:pPr algn="r" fontAlgn="ctr"/>
                      <a:r>
                        <a:rPr lang="cs-CZ" sz="1600" u="none" strike="noStrike" dirty="0">
                          <a:effectLst/>
                          <a:latin typeface="Arial" panose="020B0604020202020204" pitchFamily="34" charset="0"/>
                          <a:cs typeface="Arial" panose="020B0604020202020204" pitchFamily="34" charset="0"/>
                        </a:rPr>
                        <a:t>1800</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accent2">
                        <a:lumMod val="20000"/>
                        <a:lumOff val="80000"/>
                      </a:schemeClr>
                    </a:solidFill>
                  </a:tcPr>
                </a:tc>
                <a:tc>
                  <a:txBody>
                    <a:bodyPr/>
                    <a:lstStyle/>
                    <a:p>
                      <a:pPr algn="r" fontAlgn="ctr"/>
                      <a:r>
                        <a:rPr lang="cs-CZ" sz="1600" u="none" strike="noStrike" dirty="0">
                          <a:effectLst/>
                          <a:latin typeface="Arial" panose="020B0604020202020204" pitchFamily="34" charset="0"/>
                          <a:cs typeface="Arial" panose="020B0604020202020204" pitchFamily="34" charset="0"/>
                        </a:rPr>
                        <a:t>1850</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accent2">
                        <a:lumMod val="20000"/>
                        <a:lumOff val="80000"/>
                      </a:schemeClr>
                    </a:solidFill>
                  </a:tcPr>
                </a:tc>
                <a:extLst>
                  <a:ext uri="{0D108BD9-81ED-4DB2-BD59-A6C34878D82A}">
                    <a16:rowId xmlns:a16="http://schemas.microsoft.com/office/drawing/2014/main" val="3631407315"/>
                  </a:ext>
                </a:extLst>
              </a:tr>
              <a:tr h="339892">
                <a:tc>
                  <a:txBody>
                    <a:bodyPr/>
                    <a:lstStyle/>
                    <a:p>
                      <a:pPr algn="l" fontAlgn="ctr"/>
                      <a:r>
                        <a:rPr lang="cs-CZ" sz="1600" u="none" strike="noStrike" dirty="0">
                          <a:effectLst/>
                          <a:latin typeface="Arial" panose="020B0604020202020204" pitchFamily="34" charset="0"/>
                          <a:cs typeface="Arial" panose="020B0604020202020204" pitchFamily="34" charset="0"/>
                        </a:rPr>
                        <a:t>ukládání KO dle §157</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ctr">
                    <a:solidFill>
                      <a:schemeClr val="accent6">
                        <a:lumMod val="20000"/>
                        <a:lumOff val="80000"/>
                      </a:schemeClr>
                    </a:solidFill>
                  </a:tcPr>
                </a:tc>
                <a:tc>
                  <a:txBody>
                    <a:bodyPr/>
                    <a:lstStyle/>
                    <a:p>
                      <a:pPr algn="r" fontAlgn="ctr"/>
                      <a:r>
                        <a:rPr lang="cs-CZ" sz="1600" u="none" strike="noStrike" dirty="0">
                          <a:effectLst/>
                          <a:latin typeface="Arial" panose="020B0604020202020204" pitchFamily="34" charset="0"/>
                          <a:cs typeface="Arial" panose="020B0604020202020204" pitchFamily="34" charset="0"/>
                        </a:rPr>
                        <a:t>500</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accent6">
                        <a:lumMod val="20000"/>
                        <a:lumOff val="80000"/>
                      </a:schemeClr>
                    </a:solidFill>
                  </a:tcPr>
                </a:tc>
                <a:tc>
                  <a:txBody>
                    <a:bodyPr/>
                    <a:lstStyle/>
                    <a:p>
                      <a:pPr algn="r" fontAlgn="ctr"/>
                      <a:r>
                        <a:rPr lang="cs-CZ" sz="1600" u="none" strike="noStrike" dirty="0">
                          <a:effectLst/>
                          <a:latin typeface="Arial" panose="020B0604020202020204" pitchFamily="34" charset="0"/>
                          <a:cs typeface="Arial" panose="020B0604020202020204" pitchFamily="34" charset="0"/>
                        </a:rPr>
                        <a:t>500</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accent6">
                        <a:lumMod val="20000"/>
                        <a:lumOff val="80000"/>
                      </a:schemeClr>
                    </a:solidFill>
                  </a:tcPr>
                </a:tc>
                <a:tc>
                  <a:txBody>
                    <a:bodyPr/>
                    <a:lstStyle/>
                    <a:p>
                      <a:pPr algn="r" fontAlgn="ctr"/>
                      <a:r>
                        <a:rPr lang="cs-CZ" sz="1600" u="none" strike="noStrike" dirty="0">
                          <a:effectLst/>
                          <a:latin typeface="Arial" panose="020B0604020202020204" pitchFamily="34" charset="0"/>
                          <a:cs typeface="Arial" panose="020B0604020202020204" pitchFamily="34" charset="0"/>
                        </a:rPr>
                        <a:t>500</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accent6">
                        <a:lumMod val="20000"/>
                        <a:lumOff val="80000"/>
                      </a:schemeClr>
                    </a:solidFill>
                  </a:tcPr>
                </a:tc>
                <a:tc>
                  <a:txBody>
                    <a:bodyPr/>
                    <a:lstStyle/>
                    <a:p>
                      <a:pPr algn="r" fontAlgn="ctr"/>
                      <a:r>
                        <a:rPr lang="cs-CZ" sz="1600" u="none" strike="noStrike">
                          <a:effectLst/>
                          <a:latin typeface="Arial" panose="020B0604020202020204" pitchFamily="34" charset="0"/>
                          <a:cs typeface="Arial" panose="020B0604020202020204" pitchFamily="34" charset="0"/>
                        </a:rPr>
                        <a:t>500</a:t>
                      </a:r>
                      <a:endParaRPr lang="cs-CZ" sz="1600" b="0" i="0" u="none" strike="noStrike">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accent6">
                        <a:lumMod val="20000"/>
                        <a:lumOff val="80000"/>
                      </a:schemeClr>
                    </a:solidFill>
                  </a:tcPr>
                </a:tc>
                <a:tc>
                  <a:txBody>
                    <a:bodyPr/>
                    <a:lstStyle/>
                    <a:p>
                      <a:pPr algn="r" fontAlgn="ctr"/>
                      <a:r>
                        <a:rPr lang="cs-CZ" sz="1600" u="none" strike="noStrike">
                          <a:effectLst/>
                          <a:latin typeface="Arial" panose="020B0604020202020204" pitchFamily="34" charset="0"/>
                          <a:cs typeface="Arial" panose="020B0604020202020204" pitchFamily="34" charset="0"/>
                        </a:rPr>
                        <a:t>500</a:t>
                      </a:r>
                      <a:endParaRPr lang="cs-CZ" sz="1600" b="0" i="0" u="none" strike="noStrike">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accent6">
                        <a:lumMod val="20000"/>
                        <a:lumOff val="80000"/>
                      </a:schemeClr>
                    </a:solidFill>
                  </a:tcPr>
                </a:tc>
                <a:tc>
                  <a:txBody>
                    <a:bodyPr/>
                    <a:lstStyle/>
                    <a:p>
                      <a:pPr algn="r" fontAlgn="ctr"/>
                      <a:r>
                        <a:rPr lang="cs-CZ" sz="1600" u="none" strike="noStrike">
                          <a:effectLst/>
                          <a:latin typeface="Arial" panose="020B0604020202020204" pitchFamily="34" charset="0"/>
                          <a:cs typeface="Arial" panose="020B0604020202020204" pitchFamily="34" charset="0"/>
                        </a:rPr>
                        <a:t>500</a:t>
                      </a:r>
                      <a:endParaRPr lang="cs-CZ" sz="1600" b="0" i="0" u="none" strike="noStrike">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accent6">
                        <a:lumMod val="20000"/>
                        <a:lumOff val="80000"/>
                      </a:schemeClr>
                    </a:solidFill>
                  </a:tcPr>
                </a:tc>
                <a:tc>
                  <a:txBody>
                    <a:bodyPr/>
                    <a:lstStyle/>
                    <a:p>
                      <a:pPr algn="r" fontAlgn="ctr"/>
                      <a:r>
                        <a:rPr lang="cs-CZ" sz="1600" u="none" strike="noStrike" dirty="0">
                          <a:effectLst/>
                          <a:latin typeface="Arial" panose="020B0604020202020204" pitchFamily="34" charset="0"/>
                          <a:cs typeface="Arial" panose="020B0604020202020204" pitchFamily="34" charset="0"/>
                        </a:rPr>
                        <a:t>500</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accent6">
                        <a:lumMod val="20000"/>
                        <a:lumOff val="80000"/>
                      </a:schemeClr>
                    </a:solidFill>
                  </a:tcPr>
                </a:tc>
                <a:tc>
                  <a:txBody>
                    <a:bodyPr/>
                    <a:lstStyle/>
                    <a:p>
                      <a:pPr algn="r" fontAlgn="ctr"/>
                      <a:r>
                        <a:rPr lang="cs-CZ" sz="1600" u="none" strike="noStrike" dirty="0">
                          <a:effectLst/>
                          <a:latin typeface="Arial" panose="020B0604020202020204" pitchFamily="34" charset="0"/>
                          <a:cs typeface="Arial" panose="020B0604020202020204" pitchFamily="34" charset="0"/>
                        </a:rPr>
                        <a:t>500</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accent6">
                        <a:lumMod val="20000"/>
                        <a:lumOff val="80000"/>
                      </a:schemeClr>
                    </a:solidFill>
                  </a:tcPr>
                </a:tc>
                <a:tc>
                  <a:txBody>
                    <a:bodyPr/>
                    <a:lstStyle/>
                    <a:p>
                      <a:pPr algn="r" fontAlgn="ctr"/>
                      <a:r>
                        <a:rPr lang="cs-CZ" sz="1600" u="none" strike="noStrike" dirty="0">
                          <a:effectLst/>
                          <a:latin typeface="Arial" panose="020B0604020202020204" pitchFamily="34" charset="0"/>
                          <a:cs typeface="Arial" panose="020B0604020202020204" pitchFamily="34" charset="0"/>
                        </a:rPr>
                        <a:t>500</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accent6">
                        <a:lumMod val="20000"/>
                        <a:lumOff val="80000"/>
                      </a:schemeClr>
                    </a:solidFill>
                  </a:tcPr>
                </a:tc>
                <a:extLst>
                  <a:ext uri="{0D108BD9-81ED-4DB2-BD59-A6C34878D82A}">
                    <a16:rowId xmlns:a16="http://schemas.microsoft.com/office/drawing/2014/main" val="2499166301"/>
                  </a:ext>
                </a:extLst>
              </a:tr>
              <a:tr h="339892">
                <a:tc gridSpan="10">
                  <a:txBody>
                    <a:bodyPr/>
                    <a:lstStyle/>
                    <a:p>
                      <a:pPr algn="l" fontAlgn="ctr"/>
                      <a:r>
                        <a:rPr lang="cs-CZ" sz="1600" u="none" strike="noStrike" dirty="0">
                          <a:effectLst/>
                          <a:latin typeface="Arial" panose="020B0604020202020204" pitchFamily="34" charset="0"/>
                          <a:cs typeface="Arial" panose="020B0604020202020204" pitchFamily="34" charset="0"/>
                        </a:rPr>
                        <a:t>podmínka pro uplatnění sazby pro KO</a:t>
                      </a:r>
                      <a:endParaRPr lang="cs-CZ" sz="1600" b="1"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317943215"/>
                  </a:ext>
                </a:extLst>
              </a:tr>
              <a:tr h="339892">
                <a:tc>
                  <a:txBody>
                    <a:bodyPr/>
                    <a:lstStyle/>
                    <a:p>
                      <a:pPr algn="l" fontAlgn="ctr"/>
                      <a:r>
                        <a:rPr lang="cs-CZ" sz="1600" u="none" strike="noStrike" dirty="0">
                          <a:effectLst/>
                          <a:latin typeface="Arial" panose="020B0604020202020204" pitchFamily="34" charset="0"/>
                          <a:cs typeface="Arial" panose="020B0604020202020204" pitchFamily="34" charset="0"/>
                        </a:rPr>
                        <a:t>kg/ob</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ctr">
                    <a:solidFill>
                      <a:schemeClr val="accent6">
                        <a:lumMod val="60000"/>
                        <a:lumOff val="40000"/>
                      </a:schemeClr>
                    </a:solidFill>
                  </a:tcPr>
                </a:tc>
                <a:tc>
                  <a:txBody>
                    <a:bodyPr/>
                    <a:lstStyle/>
                    <a:p>
                      <a:pPr algn="ctr" fontAlgn="ctr"/>
                      <a:r>
                        <a:rPr lang="cs-CZ" sz="1600" u="none" strike="noStrike" dirty="0">
                          <a:effectLst/>
                          <a:latin typeface="Arial" panose="020B0604020202020204" pitchFamily="34" charset="0"/>
                          <a:cs typeface="Arial" panose="020B0604020202020204" pitchFamily="34" charset="0"/>
                        </a:rPr>
                        <a:t>200</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accent6">
                        <a:lumMod val="60000"/>
                        <a:lumOff val="40000"/>
                      </a:schemeClr>
                    </a:solidFill>
                  </a:tcPr>
                </a:tc>
                <a:tc>
                  <a:txBody>
                    <a:bodyPr/>
                    <a:lstStyle/>
                    <a:p>
                      <a:pPr algn="ctr" fontAlgn="ctr"/>
                      <a:r>
                        <a:rPr lang="cs-CZ" sz="1600" u="none" strike="noStrike" dirty="0">
                          <a:effectLst/>
                          <a:latin typeface="Arial" panose="020B0604020202020204" pitchFamily="34" charset="0"/>
                          <a:cs typeface="Arial" panose="020B0604020202020204" pitchFamily="34" charset="0"/>
                        </a:rPr>
                        <a:t>190</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accent6">
                        <a:lumMod val="60000"/>
                        <a:lumOff val="40000"/>
                      </a:schemeClr>
                    </a:solidFill>
                  </a:tcPr>
                </a:tc>
                <a:tc>
                  <a:txBody>
                    <a:bodyPr/>
                    <a:lstStyle/>
                    <a:p>
                      <a:pPr algn="ctr" fontAlgn="ctr"/>
                      <a:r>
                        <a:rPr lang="cs-CZ" sz="1600" u="none" strike="noStrike" dirty="0">
                          <a:effectLst/>
                          <a:latin typeface="Arial" panose="020B0604020202020204" pitchFamily="34" charset="0"/>
                          <a:cs typeface="Arial" panose="020B0604020202020204" pitchFamily="34" charset="0"/>
                        </a:rPr>
                        <a:t>180</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accent6">
                        <a:lumMod val="60000"/>
                        <a:lumOff val="40000"/>
                      </a:schemeClr>
                    </a:solidFill>
                  </a:tcPr>
                </a:tc>
                <a:tc>
                  <a:txBody>
                    <a:bodyPr/>
                    <a:lstStyle/>
                    <a:p>
                      <a:pPr algn="ctr" fontAlgn="ctr"/>
                      <a:r>
                        <a:rPr lang="cs-CZ" sz="1600" u="none" strike="noStrike" dirty="0">
                          <a:effectLst/>
                          <a:latin typeface="Arial" panose="020B0604020202020204" pitchFamily="34" charset="0"/>
                          <a:cs typeface="Arial" panose="020B0604020202020204" pitchFamily="34" charset="0"/>
                        </a:rPr>
                        <a:t>170</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accent6">
                        <a:lumMod val="60000"/>
                        <a:lumOff val="40000"/>
                      </a:schemeClr>
                    </a:solidFill>
                  </a:tcPr>
                </a:tc>
                <a:tc>
                  <a:txBody>
                    <a:bodyPr/>
                    <a:lstStyle/>
                    <a:p>
                      <a:pPr algn="ctr" fontAlgn="ctr"/>
                      <a:r>
                        <a:rPr lang="cs-CZ" sz="1600" u="none" strike="noStrike" dirty="0">
                          <a:effectLst/>
                          <a:latin typeface="Arial" panose="020B0604020202020204" pitchFamily="34" charset="0"/>
                          <a:cs typeface="Arial" panose="020B0604020202020204" pitchFamily="34" charset="0"/>
                        </a:rPr>
                        <a:t>160</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accent6">
                        <a:lumMod val="60000"/>
                        <a:lumOff val="40000"/>
                      </a:schemeClr>
                    </a:solidFill>
                  </a:tcPr>
                </a:tc>
                <a:tc>
                  <a:txBody>
                    <a:bodyPr/>
                    <a:lstStyle/>
                    <a:p>
                      <a:pPr algn="ctr" fontAlgn="ctr"/>
                      <a:r>
                        <a:rPr lang="cs-CZ" sz="1600" u="none" strike="noStrike" dirty="0">
                          <a:effectLst/>
                          <a:latin typeface="Arial" panose="020B0604020202020204" pitchFamily="34" charset="0"/>
                          <a:cs typeface="Arial" panose="020B0604020202020204" pitchFamily="34" charset="0"/>
                        </a:rPr>
                        <a:t>150</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accent6">
                        <a:lumMod val="60000"/>
                        <a:lumOff val="40000"/>
                      </a:schemeClr>
                    </a:solidFill>
                  </a:tcPr>
                </a:tc>
                <a:tc>
                  <a:txBody>
                    <a:bodyPr/>
                    <a:lstStyle/>
                    <a:p>
                      <a:pPr algn="ctr" fontAlgn="ctr"/>
                      <a:r>
                        <a:rPr lang="cs-CZ" sz="1600" u="none" strike="noStrike" dirty="0">
                          <a:effectLst/>
                          <a:latin typeface="Arial" panose="020B0604020202020204" pitchFamily="34" charset="0"/>
                          <a:cs typeface="Arial" panose="020B0604020202020204" pitchFamily="34" charset="0"/>
                        </a:rPr>
                        <a:t>140</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accent6">
                        <a:lumMod val="60000"/>
                        <a:lumOff val="40000"/>
                      </a:schemeClr>
                    </a:solidFill>
                  </a:tcPr>
                </a:tc>
                <a:tc>
                  <a:txBody>
                    <a:bodyPr/>
                    <a:lstStyle/>
                    <a:p>
                      <a:pPr algn="ctr" fontAlgn="ctr"/>
                      <a:r>
                        <a:rPr lang="cs-CZ" sz="1600" u="none" strike="noStrike" dirty="0">
                          <a:effectLst/>
                          <a:latin typeface="Arial" panose="020B0604020202020204" pitchFamily="34" charset="0"/>
                          <a:cs typeface="Arial" panose="020B0604020202020204" pitchFamily="34" charset="0"/>
                        </a:rPr>
                        <a:t>130</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accent6">
                        <a:lumMod val="60000"/>
                        <a:lumOff val="40000"/>
                      </a:schemeClr>
                    </a:solidFill>
                  </a:tcPr>
                </a:tc>
                <a:tc>
                  <a:txBody>
                    <a:bodyPr/>
                    <a:lstStyle/>
                    <a:p>
                      <a:pPr algn="ctr" fontAlgn="ctr"/>
                      <a:r>
                        <a:rPr lang="cs-CZ" sz="1600" u="none" strike="noStrike" dirty="0">
                          <a:effectLst/>
                          <a:latin typeface="Arial" panose="020B0604020202020204" pitchFamily="34" charset="0"/>
                          <a:cs typeface="Arial" panose="020B0604020202020204" pitchFamily="34" charset="0"/>
                        </a:rPr>
                        <a:t>120</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9525" marR="36000" marT="9525" marB="0" anchor="ctr">
                    <a:solidFill>
                      <a:schemeClr val="accent6">
                        <a:lumMod val="60000"/>
                        <a:lumOff val="40000"/>
                      </a:schemeClr>
                    </a:solidFill>
                  </a:tcPr>
                </a:tc>
                <a:extLst>
                  <a:ext uri="{0D108BD9-81ED-4DB2-BD59-A6C34878D82A}">
                    <a16:rowId xmlns:a16="http://schemas.microsoft.com/office/drawing/2014/main" val="1153242870"/>
                  </a:ext>
                </a:extLst>
              </a:tr>
              <a:tr h="339892">
                <a:tc gridSpan="10">
                  <a:txBody>
                    <a:bodyPr/>
                    <a:lstStyle/>
                    <a:p>
                      <a:pPr algn="l" fontAlgn="ctr"/>
                      <a:r>
                        <a:rPr lang="cs-CZ" sz="1600" u="none" strike="noStrike" dirty="0">
                          <a:effectLst/>
                          <a:latin typeface="Arial" panose="020B0604020202020204" pitchFamily="34" charset="0"/>
                          <a:cs typeface="Arial" panose="020B0604020202020204" pitchFamily="34" charset="0"/>
                        </a:rPr>
                        <a:t>předpokládaná produkce skládkovaných KO z obcí KV</a:t>
                      </a:r>
                      <a:endParaRPr lang="cs-CZ" sz="1600" b="1"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321890716"/>
                  </a:ext>
                </a:extLst>
              </a:tr>
              <a:tr h="339892">
                <a:tc>
                  <a:txBody>
                    <a:bodyPr/>
                    <a:lstStyle/>
                    <a:p>
                      <a:pPr algn="l" fontAlgn="ctr"/>
                      <a:r>
                        <a:rPr lang="cs-CZ" sz="1600" u="none" strike="noStrike" dirty="0">
                          <a:effectLst/>
                          <a:latin typeface="Arial" panose="020B0604020202020204" pitchFamily="34" charset="0"/>
                          <a:cs typeface="Arial" panose="020B0604020202020204" pitchFamily="34" charset="0"/>
                        </a:rPr>
                        <a:t>kg/ob</a:t>
                      </a:r>
                      <a:endParaRPr lang="cs-CZ" sz="1600" b="0" i="0" u="none" strike="noStrike" dirty="0">
                        <a:solidFill>
                          <a:srgbClr val="000000"/>
                        </a:solidFill>
                        <a:effectLst/>
                        <a:latin typeface="Arial" panose="020B0604020202020204" pitchFamily="34" charset="0"/>
                        <a:cs typeface="Arial" panose="020B0604020202020204" pitchFamily="34" charset="0"/>
                      </a:endParaRPr>
                    </a:p>
                  </a:txBody>
                  <a:tcPr marL="72000" marR="36000" marT="9525" marB="0" anchor="ctr"/>
                </a:tc>
                <a:tc>
                  <a:txBody>
                    <a:bodyPr/>
                    <a:lstStyle/>
                    <a:p>
                      <a:pPr algn="r" fontAlgn="ctr"/>
                      <a:r>
                        <a:rPr lang="cs-CZ" sz="1600" u="none" strike="noStrike">
                          <a:effectLst/>
                          <a:latin typeface="Arial" panose="020B0604020202020204" pitchFamily="34" charset="0"/>
                          <a:cs typeface="Arial" panose="020B0604020202020204" pitchFamily="34" charset="0"/>
                        </a:rPr>
                        <a:t>230</a:t>
                      </a:r>
                      <a:endParaRPr lang="cs-CZ" sz="1600" b="0" i="0" u="none" strike="noStrike">
                        <a:solidFill>
                          <a:srgbClr val="000000"/>
                        </a:solidFill>
                        <a:effectLst/>
                        <a:latin typeface="Arial" panose="020B0604020202020204" pitchFamily="34" charset="0"/>
                        <a:cs typeface="Arial" panose="020B0604020202020204" pitchFamily="34" charset="0"/>
                      </a:endParaRPr>
                    </a:p>
                  </a:txBody>
                  <a:tcPr marL="9525" marR="36000" marT="9525" marB="0" anchor="ctr"/>
                </a:tc>
                <a:tc>
                  <a:txBody>
                    <a:bodyPr/>
                    <a:lstStyle/>
                    <a:p>
                      <a:pPr algn="r" fontAlgn="ctr"/>
                      <a:r>
                        <a:rPr lang="cs-CZ" sz="1600" u="none" strike="noStrike">
                          <a:effectLst/>
                          <a:latin typeface="Arial" panose="020B0604020202020204" pitchFamily="34" charset="0"/>
                          <a:cs typeface="Arial" panose="020B0604020202020204" pitchFamily="34" charset="0"/>
                        </a:rPr>
                        <a:t>227</a:t>
                      </a:r>
                      <a:endParaRPr lang="cs-CZ" sz="1600" b="0" i="0" u="none" strike="noStrike">
                        <a:solidFill>
                          <a:srgbClr val="000000"/>
                        </a:solidFill>
                        <a:effectLst/>
                        <a:latin typeface="Arial" panose="020B0604020202020204" pitchFamily="34" charset="0"/>
                        <a:cs typeface="Arial" panose="020B0604020202020204" pitchFamily="34" charset="0"/>
                      </a:endParaRPr>
                    </a:p>
                  </a:txBody>
                  <a:tcPr marL="9525" marR="36000" marT="9525" marB="0" anchor="ctr"/>
                </a:tc>
                <a:tc>
                  <a:txBody>
                    <a:bodyPr/>
                    <a:lstStyle/>
                    <a:p>
                      <a:pPr algn="r" fontAlgn="ctr"/>
                      <a:r>
                        <a:rPr lang="cs-CZ" sz="1600" u="none" strike="noStrike">
                          <a:effectLst/>
                          <a:latin typeface="Arial" panose="020B0604020202020204" pitchFamily="34" charset="0"/>
                          <a:cs typeface="Arial" panose="020B0604020202020204" pitchFamily="34" charset="0"/>
                        </a:rPr>
                        <a:t>222</a:t>
                      </a:r>
                      <a:endParaRPr lang="cs-CZ" sz="1600" b="0" i="0" u="none" strike="noStrike">
                        <a:solidFill>
                          <a:srgbClr val="000000"/>
                        </a:solidFill>
                        <a:effectLst/>
                        <a:latin typeface="Arial" panose="020B0604020202020204" pitchFamily="34" charset="0"/>
                        <a:cs typeface="Arial" panose="020B0604020202020204" pitchFamily="34" charset="0"/>
                      </a:endParaRPr>
                    </a:p>
                  </a:txBody>
                  <a:tcPr marL="9525" marR="36000" marT="9525" marB="0" anchor="ctr"/>
                </a:tc>
                <a:tc>
                  <a:txBody>
                    <a:bodyPr/>
                    <a:lstStyle/>
                    <a:p>
                      <a:pPr algn="r" fontAlgn="ctr"/>
                      <a:r>
                        <a:rPr lang="cs-CZ" sz="1600" u="none" strike="noStrike">
                          <a:effectLst/>
                          <a:latin typeface="Arial" panose="020B0604020202020204" pitchFamily="34" charset="0"/>
                          <a:cs typeface="Arial" panose="020B0604020202020204" pitchFamily="34" charset="0"/>
                        </a:rPr>
                        <a:t>217</a:t>
                      </a:r>
                      <a:endParaRPr lang="cs-CZ" sz="1600" b="0" i="0" u="none" strike="noStrike">
                        <a:solidFill>
                          <a:srgbClr val="000000"/>
                        </a:solidFill>
                        <a:effectLst/>
                        <a:latin typeface="Arial" panose="020B0604020202020204" pitchFamily="34" charset="0"/>
                        <a:cs typeface="Arial" panose="020B0604020202020204" pitchFamily="34" charset="0"/>
                      </a:endParaRPr>
                    </a:p>
                  </a:txBody>
                  <a:tcPr marL="9525" marR="36000" marT="9525" marB="0" anchor="ctr"/>
                </a:tc>
                <a:tc>
                  <a:txBody>
                    <a:bodyPr/>
                    <a:lstStyle/>
                    <a:p>
                      <a:pPr algn="r" fontAlgn="ctr"/>
                      <a:r>
                        <a:rPr lang="cs-CZ" sz="1600" u="none" strike="noStrike">
                          <a:effectLst/>
                          <a:latin typeface="Arial" panose="020B0604020202020204" pitchFamily="34" charset="0"/>
                          <a:cs typeface="Arial" panose="020B0604020202020204" pitchFamily="34" charset="0"/>
                        </a:rPr>
                        <a:t>212</a:t>
                      </a:r>
                      <a:endParaRPr lang="cs-CZ" sz="1600" b="0" i="0" u="none" strike="noStrike">
                        <a:solidFill>
                          <a:srgbClr val="000000"/>
                        </a:solidFill>
                        <a:effectLst/>
                        <a:latin typeface="Arial" panose="020B0604020202020204" pitchFamily="34" charset="0"/>
                        <a:cs typeface="Arial" panose="020B0604020202020204" pitchFamily="34" charset="0"/>
                      </a:endParaRPr>
                    </a:p>
                  </a:txBody>
                  <a:tcPr marL="9525" marR="36000" marT="9525" marB="0" anchor="ctr"/>
                </a:tc>
                <a:tc>
                  <a:txBody>
                    <a:bodyPr/>
                    <a:lstStyle/>
                    <a:p>
                      <a:pPr algn="r" fontAlgn="ctr"/>
                      <a:r>
                        <a:rPr lang="cs-CZ" sz="1600" u="none" strike="noStrike">
                          <a:effectLst/>
                          <a:latin typeface="Arial" panose="020B0604020202020204" pitchFamily="34" charset="0"/>
                          <a:cs typeface="Arial" panose="020B0604020202020204" pitchFamily="34" charset="0"/>
                        </a:rPr>
                        <a:t>208</a:t>
                      </a:r>
                      <a:endParaRPr lang="cs-CZ" sz="1600" b="0" i="0" u="none" strike="noStrike">
                        <a:solidFill>
                          <a:srgbClr val="000000"/>
                        </a:solidFill>
                        <a:effectLst/>
                        <a:latin typeface="Arial" panose="020B0604020202020204" pitchFamily="34" charset="0"/>
                        <a:cs typeface="Arial" panose="020B0604020202020204" pitchFamily="34" charset="0"/>
                      </a:endParaRPr>
                    </a:p>
                  </a:txBody>
                  <a:tcPr marL="9525" marR="36000" marT="9525" marB="0" anchor="ctr"/>
                </a:tc>
                <a:tc>
                  <a:txBody>
                    <a:bodyPr/>
                    <a:lstStyle/>
                    <a:p>
                      <a:pPr algn="r" fontAlgn="ctr"/>
                      <a:r>
                        <a:rPr lang="cs-CZ" sz="1600" u="none" strike="noStrike">
                          <a:effectLst/>
                          <a:latin typeface="Arial" panose="020B0604020202020204" pitchFamily="34" charset="0"/>
                          <a:cs typeface="Arial" panose="020B0604020202020204" pitchFamily="34" charset="0"/>
                        </a:rPr>
                        <a:t>203</a:t>
                      </a:r>
                      <a:endParaRPr lang="cs-CZ" sz="1600" b="0" i="0" u="none" strike="noStrike">
                        <a:solidFill>
                          <a:srgbClr val="000000"/>
                        </a:solidFill>
                        <a:effectLst/>
                        <a:latin typeface="Arial" panose="020B0604020202020204" pitchFamily="34" charset="0"/>
                        <a:cs typeface="Arial" panose="020B0604020202020204" pitchFamily="34" charset="0"/>
                      </a:endParaRPr>
                    </a:p>
                  </a:txBody>
                  <a:tcPr marL="9525" marR="36000" marT="9525" marB="0" anchor="ctr"/>
                </a:tc>
                <a:tc>
                  <a:txBody>
                    <a:bodyPr/>
                    <a:lstStyle/>
                    <a:p>
                      <a:pPr algn="r" fontAlgn="ctr"/>
                      <a:r>
                        <a:rPr lang="cs-CZ" sz="1600" u="none" strike="noStrike">
                          <a:effectLst/>
                          <a:latin typeface="Arial" panose="020B0604020202020204" pitchFamily="34" charset="0"/>
                          <a:cs typeface="Arial" panose="020B0604020202020204" pitchFamily="34" charset="0"/>
                        </a:rPr>
                        <a:t>197</a:t>
                      </a:r>
                      <a:endParaRPr lang="cs-CZ" sz="1600" b="0" i="0" u="none" strike="noStrike">
                        <a:solidFill>
                          <a:srgbClr val="000000"/>
                        </a:solidFill>
                        <a:effectLst/>
                        <a:latin typeface="Arial" panose="020B0604020202020204" pitchFamily="34" charset="0"/>
                        <a:cs typeface="Arial" panose="020B0604020202020204" pitchFamily="34" charset="0"/>
                      </a:endParaRPr>
                    </a:p>
                  </a:txBody>
                  <a:tcPr marL="9525" marR="36000" marT="9525" marB="0" anchor="ctr"/>
                </a:tc>
                <a:tc>
                  <a:txBody>
                    <a:bodyPr/>
                    <a:lstStyle/>
                    <a:p>
                      <a:pPr algn="r" fontAlgn="ctr"/>
                      <a:r>
                        <a:rPr lang="cs-CZ" sz="1600" u="none" strike="noStrike">
                          <a:effectLst/>
                          <a:latin typeface="Arial" panose="020B0604020202020204" pitchFamily="34" charset="0"/>
                          <a:cs typeface="Arial" panose="020B0604020202020204" pitchFamily="34" charset="0"/>
                        </a:rPr>
                        <a:t>192</a:t>
                      </a:r>
                      <a:endParaRPr lang="cs-CZ" sz="1600" b="0" i="0" u="none" strike="noStrike">
                        <a:solidFill>
                          <a:srgbClr val="000000"/>
                        </a:solidFill>
                        <a:effectLst/>
                        <a:latin typeface="Arial" panose="020B0604020202020204" pitchFamily="34" charset="0"/>
                        <a:cs typeface="Arial" panose="020B0604020202020204" pitchFamily="34" charset="0"/>
                      </a:endParaRPr>
                    </a:p>
                  </a:txBody>
                  <a:tcPr marL="9525" marR="36000" marT="9525" marB="0" anchor="ctr"/>
                </a:tc>
                <a:extLst>
                  <a:ext uri="{0D108BD9-81ED-4DB2-BD59-A6C34878D82A}">
                    <a16:rowId xmlns:a16="http://schemas.microsoft.com/office/drawing/2014/main" val="3549533664"/>
                  </a:ext>
                </a:extLst>
              </a:tr>
              <a:tr h="339892">
                <a:tc>
                  <a:txBody>
                    <a:bodyPr/>
                    <a:lstStyle/>
                    <a:p>
                      <a:pPr algn="l" fontAlgn="ctr"/>
                      <a:r>
                        <a:rPr lang="cs-CZ" sz="1600" u="none" strike="noStrike" dirty="0" err="1">
                          <a:effectLst/>
                          <a:latin typeface="Arial" panose="020B0604020202020204" pitchFamily="34" charset="0"/>
                          <a:cs typeface="Arial" panose="020B0604020202020204" pitchFamily="34" charset="0"/>
                        </a:rPr>
                        <a:t>prům</a:t>
                      </a:r>
                      <a:r>
                        <a:rPr lang="cs-CZ" sz="1600" u="none" strike="noStrike" dirty="0">
                          <a:effectLst/>
                          <a:latin typeface="Arial" panose="020B0604020202020204" pitchFamily="34" charset="0"/>
                          <a:cs typeface="Arial" panose="020B0604020202020204" pitchFamily="34" charset="0"/>
                        </a:rPr>
                        <a:t>. poplatek v Kč/t</a:t>
                      </a:r>
                      <a:endParaRPr lang="cs-CZ" sz="1600" b="1" i="0" u="none" strike="noStrike" dirty="0">
                        <a:solidFill>
                          <a:srgbClr val="FF0000"/>
                        </a:solidFill>
                        <a:effectLst/>
                        <a:latin typeface="Arial" panose="020B0604020202020204" pitchFamily="34" charset="0"/>
                        <a:cs typeface="Arial" panose="020B0604020202020204" pitchFamily="34" charset="0"/>
                      </a:endParaRPr>
                    </a:p>
                  </a:txBody>
                  <a:tcPr marL="72000" marR="36000" marT="9525" marB="0" anchor="ctr"/>
                </a:tc>
                <a:tc>
                  <a:txBody>
                    <a:bodyPr/>
                    <a:lstStyle/>
                    <a:p>
                      <a:pPr algn="r" fontAlgn="ctr"/>
                      <a:r>
                        <a:rPr lang="cs-CZ" sz="1600" b="1" u="none" strike="noStrike" dirty="0">
                          <a:solidFill>
                            <a:srgbClr val="FF0000"/>
                          </a:solidFill>
                          <a:effectLst/>
                          <a:latin typeface="Arial" panose="020B0604020202020204" pitchFamily="34" charset="0"/>
                          <a:cs typeface="Arial" panose="020B0604020202020204" pitchFamily="34" charset="0"/>
                        </a:rPr>
                        <a:t>539</a:t>
                      </a:r>
                      <a:endParaRPr lang="cs-CZ" sz="1600" b="1" i="0" u="none" strike="noStrike" dirty="0">
                        <a:solidFill>
                          <a:srgbClr val="FF0000"/>
                        </a:solidFill>
                        <a:effectLst/>
                        <a:latin typeface="Arial" panose="020B0604020202020204" pitchFamily="34" charset="0"/>
                        <a:cs typeface="Arial" panose="020B0604020202020204" pitchFamily="34" charset="0"/>
                      </a:endParaRPr>
                    </a:p>
                  </a:txBody>
                  <a:tcPr marL="9525" marR="36000" marT="9525" marB="0" anchor="ctr"/>
                </a:tc>
                <a:tc>
                  <a:txBody>
                    <a:bodyPr/>
                    <a:lstStyle/>
                    <a:p>
                      <a:pPr algn="r" fontAlgn="ctr"/>
                      <a:r>
                        <a:rPr lang="cs-CZ" sz="1600" b="1" u="none" strike="noStrike" dirty="0">
                          <a:solidFill>
                            <a:srgbClr val="FF0000"/>
                          </a:solidFill>
                          <a:effectLst/>
                          <a:latin typeface="Arial" panose="020B0604020202020204" pitchFamily="34" charset="0"/>
                          <a:cs typeface="Arial" panose="020B0604020202020204" pitchFamily="34" charset="0"/>
                        </a:rPr>
                        <a:t>558</a:t>
                      </a:r>
                      <a:endParaRPr lang="cs-CZ" sz="1600" b="1" i="0" u="none" strike="noStrike" dirty="0">
                        <a:solidFill>
                          <a:srgbClr val="FF0000"/>
                        </a:solidFill>
                        <a:effectLst/>
                        <a:latin typeface="Arial" panose="020B0604020202020204" pitchFamily="34" charset="0"/>
                        <a:cs typeface="Arial" panose="020B0604020202020204" pitchFamily="34" charset="0"/>
                      </a:endParaRPr>
                    </a:p>
                  </a:txBody>
                  <a:tcPr marL="9525" marR="36000" marT="9525" marB="0" anchor="ctr"/>
                </a:tc>
                <a:tc>
                  <a:txBody>
                    <a:bodyPr/>
                    <a:lstStyle/>
                    <a:p>
                      <a:pPr algn="r" fontAlgn="ctr"/>
                      <a:r>
                        <a:rPr lang="cs-CZ" sz="1600" b="1" u="none" strike="noStrike" dirty="0">
                          <a:solidFill>
                            <a:srgbClr val="FF0000"/>
                          </a:solidFill>
                          <a:effectLst/>
                          <a:latin typeface="Arial" panose="020B0604020202020204" pitchFamily="34" charset="0"/>
                          <a:cs typeface="Arial" panose="020B0604020202020204" pitchFamily="34" charset="0"/>
                        </a:rPr>
                        <a:t>574</a:t>
                      </a:r>
                      <a:endParaRPr lang="cs-CZ" sz="1600" b="1" i="0" u="none" strike="noStrike" dirty="0">
                        <a:solidFill>
                          <a:srgbClr val="FF0000"/>
                        </a:solidFill>
                        <a:effectLst/>
                        <a:latin typeface="Arial" panose="020B0604020202020204" pitchFamily="34" charset="0"/>
                        <a:cs typeface="Arial" panose="020B0604020202020204" pitchFamily="34" charset="0"/>
                      </a:endParaRPr>
                    </a:p>
                  </a:txBody>
                  <a:tcPr marL="9525" marR="36000" marT="9525" marB="0" anchor="ctr"/>
                </a:tc>
                <a:tc>
                  <a:txBody>
                    <a:bodyPr/>
                    <a:lstStyle/>
                    <a:p>
                      <a:pPr algn="r" fontAlgn="ctr"/>
                      <a:r>
                        <a:rPr lang="cs-CZ" sz="1600" b="1" u="none" strike="noStrike" dirty="0">
                          <a:solidFill>
                            <a:srgbClr val="FF0000"/>
                          </a:solidFill>
                          <a:effectLst/>
                          <a:latin typeface="Arial" panose="020B0604020202020204" pitchFamily="34" charset="0"/>
                          <a:cs typeface="Arial" panose="020B0604020202020204" pitchFamily="34" charset="0"/>
                        </a:rPr>
                        <a:t>625</a:t>
                      </a:r>
                      <a:endParaRPr lang="cs-CZ" sz="1600" b="1" i="0" u="none" strike="noStrike" dirty="0">
                        <a:solidFill>
                          <a:srgbClr val="FF0000"/>
                        </a:solidFill>
                        <a:effectLst/>
                        <a:latin typeface="Arial" panose="020B0604020202020204" pitchFamily="34" charset="0"/>
                        <a:cs typeface="Arial" panose="020B0604020202020204" pitchFamily="34" charset="0"/>
                      </a:endParaRPr>
                    </a:p>
                  </a:txBody>
                  <a:tcPr marL="9525" marR="36000" marT="9525" marB="0" anchor="ctr"/>
                </a:tc>
                <a:tc>
                  <a:txBody>
                    <a:bodyPr/>
                    <a:lstStyle/>
                    <a:p>
                      <a:pPr algn="r" fontAlgn="ctr"/>
                      <a:r>
                        <a:rPr lang="cs-CZ" sz="1600" b="1" u="none" strike="noStrike" dirty="0">
                          <a:solidFill>
                            <a:srgbClr val="FF0000"/>
                          </a:solidFill>
                          <a:effectLst/>
                          <a:latin typeface="Arial" panose="020B0604020202020204" pitchFamily="34" charset="0"/>
                          <a:cs typeface="Arial" panose="020B0604020202020204" pitchFamily="34" charset="0"/>
                        </a:rPr>
                        <a:t>687</a:t>
                      </a:r>
                      <a:endParaRPr lang="cs-CZ" sz="1600" b="1" i="0" u="none" strike="noStrike" dirty="0">
                        <a:solidFill>
                          <a:srgbClr val="FF0000"/>
                        </a:solidFill>
                        <a:effectLst/>
                        <a:latin typeface="Arial" panose="020B0604020202020204" pitchFamily="34" charset="0"/>
                        <a:cs typeface="Arial" panose="020B0604020202020204" pitchFamily="34" charset="0"/>
                      </a:endParaRPr>
                    </a:p>
                  </a:txBody>
                  <a:tcPr marL="9525" marR="36000" marT="9525" marB="0" anchor="ctr"/>
                </a:tc>
                <a:tc>
                  <a:txBody>
                    <a:bodyPr/>
                    <a:lstStyle/>
                    <a:p>
                      <a:pPr algn="r" fontAlgn="ctr"/>
                      <a:r>
                        <a:rPr lang="cs-CZ" sz="1600" b="1" u="none" strike="noStrike" dirty="0">
                          <a:solidFill>
                            <a:srgbClr val="FF0000"/>
                          </a:solidFill>
                          <a:effectLst/>
                          <a:latin typeface="Arial" panose="020B0604020202020204" pitchFamily="34" charset="0"/>
                          <a:cs typeface="Arial" panose="020B0604020202020204" pitchFamily="34" charset="0"/>
                        </a:rPr>
                        <a:t>730</a:t>
                      </a:r>
                      <a:endParaRPr lang="cs-CZ" sz="1600" b="1" i="0" u="none" strike="noStrike" dirty="0">
                        <a:solidFill>
                          <a:srgbClr val="FF0000"/>
                        </a:solidFill>
                        <a:effectLst/>
                        <a:latin typeface="Arial" panose="020B0604020202020204" pitchFamily="34" charset="0"/>
                        <a:cs typeface="Arial" panose="020B0604020202020204" pitchFamily="34" charset="0"/>
                      </a:endParaRPr>
                    </a:p>
                  </a:txBody>
                  <a:tcPr marL="9525" marR="36000" marT="9525" marB="0" anchor="ctr"/>
                </a:tc>
                <a:tc>
                  <a:txBody>
                    <a:bodyPr/>
                    <a:lstStyle/>
                    <a:p>
                      <a:pPr algn="r" fontAlgn="ctr"/>
                      <a:r>
                        <a:rPr lang="cs-CZ" sz="1600" b="1" u="none" strike="noStrike" dirty="0">
                          <a:solidFill>
                            <a:srgbClr val="FF0000"/>
                          </a:solidFill>
                          <a:effectLst/>
                          <a:latin typeface="Arial" panose="020B0604020202020204" pitchFamily="34" charset="0"/>
                          <a:cs typeface="Arial" panose="020B0604020202020204" pitchFamily="34" charset="0"/>
                        </a:rPr>
                        <a:t>770</a:t>
                      </a:r>
                      <a:endParaRPr lang="cs-CZ" sz="1600" b="1" i="0" u="none" strike="noStrike" dirty="0">
                        <a:solidFill>
                          <a:srgbClr val="FF0000"/>
                        </a:solidFill>
                        <a:effectLst/>
                        <a:latin typeface="Arial" panose="020B0604020202020204" pitchFamily="34" charset="0"/>
                        <a:cs typeface="Arial" panose="020B0604020202020204" pitchFamily="34" charset="0"/>
                      </a:endParaRPr>
                    </a:p>
                  </a:txBody>
                  <a:tcPr marL="9525" marR="36000" marT="9525" marB="0" anchor="ctr"/>
                </a:tc>
                <a:tc>
                  <a:txBody>
                    <a:bodyPr/>
                    <a:lstStyle/>
                    <a:p>
                      <a:pPr algn="r" fontAlgn="ctr"/>
                      <a:r>
                        <a:rPr lang="cs-CZ" sz="1600" b="1" u="none" strike="noStrike" dirty="0">
                          <a:solidFill>
                            <a:srgbClr val="FF0000"/>
                          </a:solidFill>
                          <a:effectLst/>
                          <a:latin typeface="Arial" panose="020B0604020202020204" pitchFamily="34" charset="0"/>
                          <a:cs typeface="Arial" panose="020B0604020202020204" pitchFamily="34" charset="0"/>
                        </a:rPr>
                        <a:t>807</a:t>
                      </a:r>
                      <a:endParaRPr lang="cs-CZ" sz="1600" b="1" i="0" u="none" strike="noStrike" dirty="0">
                        <a:solidFill>
                          <a:srgbClr val="FF0000"/>
                        </a:solidFill>
                        <a:effectLst/>
                        <a:latin typeface="Arial" panose="020B0604020202020204" pitchFamily="34" charset="0"/>
                        <a:cs typeface="Arial" panose="020B0604020202020204" pitchFamily="34" charset="0"/>
                      </a:endParaRPr>
                    </a:p>
                  </a:txBody>
                  <a:tcPr marL="9525" marR="36000" marT="9525" marB="0" anchor="ctr"/>
                </a:tc>
                <a:tc>
                  <a:txBody>
                    <a:bodyPr/>
                    <a:lstStyle/>
                    <a:p>
                      <a:pPr algn="r" fontAlgn="ctr"/>
                      <a:r>
                        <a:rPr lang="cs-CZ" sz="1600" b="1" u="none" strike="noStrike" dirty="0">
                          <a:solidFill>
                            <a:srgbClr val="FF0000"/>
                          </a:solidFill>
                          <a:effectLst/>
                          <a:latin typeface="Arial" panose="020B0604020202020204" pitchFamily="34" charset="0"/>
                          <a:cs typeface="Arial" panose="020B0604020202020204" pitchFamily="34" charset="0"/>
                        </a:rPr>
                        <a:t>840</a:t>
                      </a:r>
                      <a:endParaRPr lang="cs-CZ" sz="1600" b="1" i="0" u="none" strike="noStrike" dirty="0">
                        <a:solidFill>
                          <a:srgbClr val="FF0000"/>
                        </a:solidFill>
                        <a:effectLst/>
                        <a:latin typeface="Arial" panose="020B0604020202020204" pitchFamily="34" charset="0"/>
                        <a:cs typeface="Arial" panose="020B0604020202020204" pitchFamily="34" charset="0"/>
                      </a:endParaRPr>
                    </a:p>
                  </a:txBody>
                  <a:tcPr marL="9525" marR="36000" marT="9525" marB="0" anchor="ctr"/>
                </a:tc>
                <a:extLst>
                  <a:ext uri="{0D108BD9-81ED-4DB2-BD59-A6C34878D82A}">
                    <a16:rowId xmlns:a16="http://schemas.microsoft.com/office/drawing/2014/main" val="2536426641"/>
                  </a:ext>
                </a:extLst>
              </a:tr>
            </a:tbl>
          </a:graphicData>
        </a:graphic>
      </p:graphicFrame>
      <p:pic>
        <p:nvPicPr>
          <p:cNvPr id="7" name="Obrázek 6">
            <a:extLst>
              <a:ext uri="{FF2B5EF4-FFF2-40B4-BE49-F238E27FC236}">
                <a16:creationId xmlns:a16="http://schemas.microsoft.com/office/drawing/2014/main" id="{22F928F2-DC45-4930-915C-69DD7F4C6E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27" y="0"/>
            <a:ext cx="1295461" cy="493509"/>
          </a:xfrm>
          <a:prstGeom prst="rect">
            <a:avLst/>
          </a:prstGeom>
        </p:spPr>
      </p:pic>
    </p:spTree>
    <p:extLst>
      <p:ext uri="{BB962C8B-B14F-4D97-AF65-F5344CB8AC3E}">
        <p14:creationId xmlns:p14="http://schemas.microsoft.com/office/powerpoint/2010/main" val="322638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43C80B-29E8-4936-A33D-978DFE8CB232}"/>
              </a:ext>
            </a:extLst>
          </p:cNvPr>
          <p:cNvSpPr>
            <a:spLocks noGrp="1"/>
          </p:cNvSpPr>
          <p:nvPr>
            <p:ph type="title"/>
          </p:nvPr>
        </p:nvSpPr>
        <p:spPr>
          <a:xfrm>
            <a:off x="838200" y="279885"/>
            <a:ext cx="10515600" cy="471783"/>
          </a:xfrm>
        </p:spPr>
        <p:txBody>
          <a:bodyPr>
            <a:normAutofit/>
          </a:bodyPr>
          <a:lstStyle/>
          <a:p>
            <a:pPr algn="ctr"/>
            <a:r>
              <a:rPr lang="cs-CZ" sz="24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Ekonomický nástroj – poplatky za komunální odpad </a:t>
            </a:r>
            <a:r>
              <a:rPr lang="cs-CZ" sz="2400" b="1" dirty="0" err="1">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vers</a:t>
            </a:r>
            <a:r>
              <a:rPr lang="cs-CZ" sz="24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realita</a:t>
            </a:r>
          </a:p>
        </p:txBody>
      </p:sp>
      <p:sp>
        <p:nvSpPr>
          <p:cNvPr id="3" name="Zástupný obsah 2">
            <a:extLst>
              <a:ext uri="{FF2B5EF4-FFF2-40B4-BE49-F238E27FC236}">
                <a16:creationId xmlns:a16="http://schemas.microsoft.com/office/drawing/2014/main" id="{701C163C-0428-41B3-A2C1-EF9B55B7C427}"/>
              </a:ext>
            </a:extLst>
          </p:cNvPr>
          <p:cNvSpPr>
            <a:spLocks noGrp="1"/>
          </p:cNvSpPr>
          <p:nvPr>
            <p:ph idx="1"/>
          </p:nvPr>
        </p:nvSpPr>
        <p:spPr>
          <a:xfrm>
            <a:off x="241041" y="900642"/>
            <a:ext cx="11709917" cy="5887616"/>
          </a:xfrm>
        </p:spPr>
        <p:txBody>
          <a:bodyPr>
            <a:normAutofit fontScale="70000" lnSpcReduction="20000"/>
          </a:bodyPr>
          <a:lstStyle/>
          <a:p>
            <a:pPr>
              <a:lnSpc>
                <a:spcPct val="110000"/>
              </a:lnSpc>
              <a:spcBef>
                <a:spcPts val="0"/>
              </a:spcBef>
              <a:spcAft>
                <a:spcPts val="600"/>
              </a:spcAft>
            </a:pPr>
            <a:r>
              <a:rPr lang="cs-CZ" sz="2600" dirty="0">
                <a:latin typeface="Arial" panose="020B0604020202020204" pitchFamily="34" charset="0"/>
                <a:cs typeface="Arial" panose="020B0604020202020204" pitchFamily="34" charset="0"/>
              </a:rPr>
              <a:t>§59 – </a:t>
            </a:r>
            <a:r>
              <a:rPr lang="cs-CZ" sz="2600" dirty="0">
                <a:solidFill>
                  <a:srgbClr val="C00000"/>
                </a:solidFill>
                <a:latin typeface="Arial" panose="020B0604020202020204" pitchFamily="34" charset="0"/>
                <a:cs typeface="Arial" panose="020B0604020202020204" pitchFamily="34" charset="0"/>
              </a:rPr>
              <a:t>povinnost obce </a:t>
            </a:r>
            <a:r>
              <a:rPr lang="cs-CZ" sz="2600" dirty="0">
                <a:solidFill>
                  <a:srgbClr val="C00000"/>
                </a:solidFill>
                <a:effectLst/>
                <a:latin typeface="Arial" panose="020B0604020202020204" pitchFamily="34" charset="0"/>
                <a:ea typeface="Calibri" panose="020F0502020204030204" pitchFamily="34" charset="0"/>
                <a:cs typeface="Arial" panose="020B0604020202020204" pitchFamily="34" charset="0"/>
              </a:rPr>
              <a:t>přebrat veškerý komunální odpad vznikající na jejím území při činnosti nepodnikajících fyzických osob. </a:t>
            </a:r>
            <a:r>
              <a:rPr lang="cs-CZ" sz="2600" i="1" dirty="0">
                <a:effectLst/>
                <a:latin typeface="Arial" panose="020B0604020202020204" pitchFamily="34" charset="0"/>
                <a:ea typeface="Calibri" panose="020F0502020204030204" pitchFamily="34" charset="0"/>
                <a:cs typeface="Arial" panose="020B0604020202020204" pitchFamily="34" charset="0"/>
              </a:rPr>
              <a:t>V praxi toto ustanovení znamená, že obec nemá téměř žádnou možnost omezit produkci odpadů od obyvatel (resp. FO), protože musí jejich veškerý KO přebrat a zajistit nakládání s ním podle zákona o odpadech. </a:t>
            </a:r>
          </a:p>
          <a:p>
            <a:pPr>
              <a:lnSpc>
                <a:spcPct val="110000"/>
              </a:lnSpc>
              <a:spcBef>
                <a:spcPts val="0"/>
              </a:spcBef>
              <a:spcAft>
                <a:spcPts val="600"/>
              </a:spcAft>
            </a:pPr>
            <a:r>
              <a:rPr lang="cs-CZ" sz="2600" dirty="0">
                <a:effectLst/>
                <a:latin typeface="Arial" panose="020B0604020202020204" pitchFamily="34" charset="0"/>
                <a:ea typeface="Calibri" panose="020F0502020204030204" pitchFamily="34" charset="0"/>
                <a:cs typeface="Arial" panose="020B0604020202020204" pitchFamily="34" charset="0"/>
              </a:rPr>
              <a:t>Neprovázanost možnosti užití obecního systému OH se zaplacením poplatku na KO. </a:t>
            </a:r>
            <a:r>
              <a:rPr lang="cs-CZ" sz="2600" i="1" dirty="0">
                <a:effectLst/>
                <a:latin typeface="Arial" panose="020B0604020202020204" pitchFamily="34" charset="0"/>
                <a:ea typeface="Calibri" panose="020F0502020204030204" pitchFamily="34" charset="0"/>
                <a:cs typeface="Arial" panose="020B0604020202020204" pitchFamily="34" charset="0"/>
              </a:rPr>
              <a:t>V praxi to znamená, že i když poplatník nezaplatí stanovený poplatek, může i tak využívat celý systém obce. Stejně tak mohou systém OH využívat i FO, které poplatníky nejsou. Obec může od poplatníků poplatek vymáhat dle daňového řádu. Na druhé straně některé obce a města nahrazují poplatek za odpady daní z nemovitosti nebo poplatek nemají žádný     </a:t>
            </a:r>
          </a:p>
          <a:p>
            <a:pPr>
              <a:lnSpc>
                <a:spcPct val="110000"/>
              </a:lnSpc>
              <a:spcBef>
                <a:spcPts val="0"/>
              </a:spcBef>
              <a:spcAft>
                <a:spcPts val="600"/>
              </a:spcAft>
            </a:pPr>
            <a:r>
              <a:rPr lang="cs-CZ" sz="2600" dirty="0">
                <a:solidFill>
                  <a:srgbClr val="FF0000"/>
                </a:solidFill>
                <a:latin typeface="Arial" panose="020B0604020202020204" pitchFamily="34" charset="0"/>
                <a:cs typeface="Arial" panose="020B0604020202020204" pitchFamily="34" charset="0"/>
              </a:rPr>
              <a:t>Využitelnost poplatku pro obyvatele jako motivačního nástroje je v praxi </a:t>
            </a:r>
            <a:r>
              <a:rPr lang="cs-CZ" sz="2600" dirty="0">
                <a:latin typeface="Arial" panose="020B0604020202020204" pitchFamily="34" charset="0"/>
                <a:cs typeface="Arial" panose="020B0604020202020204" pitchFamily="34" charset="0"/>
              </a:rPr>
              <a:t>díky uvedeným skutečnostem </a:t>
            </a:r>
            <a:r>
              <a:rPr lang="cs-CZ" sz="2600" dirty="0">
                <a:solidFill>
                  <a:srgbClr val="FF0000"/>
                </a:solidFill>
                <a:latin typeface="Arial" panose="020B0604020202020204" pitchFamily="34" charset="0"/>
                <a:cs typeface="Arial" panose="020B0604020202020204" pitchFamily="34" charset="0"/>
              </a:rPr>
              <a:t>dosti omezená</a:t>
            </a:r>
          </a:p>
          <a:p>
            <a:pPr>
              <a:lnSpc>
                <a:spcPct val="110000"/>
              </a:lnSpc>
              <a:spcBef>
                <a:spcPts val="0"/>
              </a:spcBef>
              <a:spcAft>
                <a:spcPts val="600"/>
              </a:spcAft>
            </a:pPr>
            <a:r>
              <a:rPr lang="cs-CZ" sz="2600" b="1" dirty="0">
                <a:solidFill>
                  <a:schemeClr val="accent1">
                    <a:lumMod val="75000"/>
                  </a:schemeClr>
                </a:solidFill>
                <a:latin typeface="Arial" panose="020B0604020202020204" pitchFamily="34" charset="0"/>
                <a:cs typeface="Arial" panose="020B0604020202020204" pitchFamily="34" charset="0"/>
              </a:rPr>
              <a:t>2 typy místních poplatků</a:t>
            </a:r>
          </a:p>
          <a:p>
            <a:pPr lvl="1">
              <a:spcAft>
                <a:spcPts val="600"/>
              </a:spcAft>
            </a:pPr>
            <a:r>
              <a:rPr lang="cs-CZ" u="sng" dirty="0">
                <a:latin typeface="Arial" panose="020B0604020202020204" pitchFamily="34" charset="0"/>
                <a:cs typeface="Arial" panose="020B0604020202020204" pitchFamily="34" charset="0"/>
              </a:rPr>
              <a:t>Poplatek za obecní systém OH</a:t>
            </a:r>
          </a:p>
          <a:p>
            <a:pPr marL="900000" lvl="2">
              <a:lnSpc>
                <a:spcPct val="110000"/>
              </a:lnSpc>
              <a:spcBef>
                <a:spcPts val="0"/>
              </a:spcBef>
              <a:spcAft>
                <a:spcPts val="600"/>
              </a:spcAft>
            </a:pPr>
            <a:r>
              <a:rPr lang="cs-CZ" dirty="0">
                <a:latin typeface="Arial" panose="020B0604020202020204" pitchFamily="34" charset="0"/>
                <a:cs typeface="Arial" panose="020B0604020202020204" pitchFamily="34" charset="0"/>
              </a:rPr>
              <a:t>Paušální pro trvale hlášení osoby, vlastníky nemovitostí, kde není přihlášena žádná FO, max. 1200 Kč/rok, výše poplatku závisí na rozhodnutí obce. Povinné osvobození skupin obyvatel, možnost osvobození a úlev, které nesmí být diskriminační (nelze stanovit jiný poplatek pro trvale hlášené a pro chataře). Poplatek lze vybrat v průběhu poplatkového období (kalendářní rok)</a:t>
            </a:r>
          </a:p>
          <a:p>
            <a:pPr lvl="1">
              <a:lnSpc>
                <a:spcPct val="110000"/>
              </a:lnSpc>
              <a:spcBef>
                <a:spcPts val="0"/>
              </a:spcBef>
              <a:spcAft>
                <a:spcPts val="600"/>
              </a:spcAft>
            </a:pPr>
            <a:r>
              <a:rPr lang="cs-CZ" u="sng" dirty="0">
                <a:latin typeface="Arial" panose="020B0604020202020204" pitchFamily="34" charset="0"/>
                <a:cs typeface="Arial" panose="020B0604020202020204" pitchFamily="34" charset="0"/>
              </a:rPr>
              <a:t>Poplatek za odkládání odpadů z nemovité věci</a:t>
            </a:r>
          </a:p>
          <a:p>
            <a:pPr marL="900000" lvl="2">
              <a:lnSpc>
                <a:spcPct val="110000"/>
              </a:lnSpc>
              <a:spcBef>
                <a:spcPts val="0"/>
              </a:spcBef>
              <a:spcAft>
                <a:spcPts val="600"/>
              </a:spcAft>
            </a:pPr>
            <a:r>
              <a:rPr lang="cs-CZ" dirty="0">
                <a:latin typeface="Arial" panose="020B0604020202020204" pitchFamily="34" charset="0"/>
                <a:cs typeface="Arial" panose="020B0604020202020204" pitchFamily="34" charset="0"/>
              </a:rPr>
              <a:t>Motivační poplatek (PAYT), je vázaný na platbu za popelnici na SKO (ale do poplatků lze promítnout např. celé náklady na OH). Poplatníkem jsou bydlící osoby nebo vlastníci nemovitostí, kde není přihlášena žádná FO. Plátci jsou vlastníci nemovitostí. Základ poplatku lze stanovit podle hmotnosti (předpokládá vážení nádob, max. 6 Kč/kg), podle objemu (předpokládá sledování využitého objemu, max. 1 Kč/l), podle kapacity sběrných nádob (kombinace objemu a frekvence svozu, max. 1 Kč/l). Možnost stanovit minimální základ poplatku). Nepředpokládá se použití úlev. Poplatek lze vybrat po ukončení poplatkového období (v případě dle kapacity lze vybrat část poplatku např. po skončení pololetí). Plátce může kapacitu nádob měnit v průběhu roku (oznamovací povinnost)</a:t>
            </a:r>
          </a:p>
          <a:p>
            <a:endParaRPr lang="cs-CZ" dirty="0">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560402CC-9007-444E-93E4-C8F981700D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28" y="0"/>
            <a:ext cx="975122" cy="371475"/>
          </a:xfrm>
          <a:prstGeom prst="rect">
            <a:avLst/>
          </a:prstGeom>
        </p:spPr>
      </p:pic>
    </p:spTree>
    <p:extLst>
      <p:ext uri="{BB962C8B-B14F-4D97-AF65-F5344CB8AC3E}">
        <p14:creationId xmlns:p14="http://schemas.microsoft.com/office/powerpoint/2010/main" val="78145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6E5121-1300-4C81-9298-382A1B2EBB7C}"/>
              </a:ext>
            </a:extLst>
          </p:cNvPr>
          <p:cNvSpPr>
            <a:spLocks noGrp="1"/>
          </p:cNvSpPr>
          <p:nvPr>
            <p:ph type="title"/>
          </p:nvPr>
        </p:nvSpPr>
        <p:spPr>
          <a:xfrm>
            <a:off x="838200" y="365126"/>
            <a:ext cx="10515600" cy="428958"/>
          </a:xfrm>
        </p:spPr>
        <p:txBody>
          <a:bodyPr>
            <a:noAutofit/>
          </a:bodyPr>
          <a:lstStyle/>
          <a:p>
            <a:pPr algn="ctr"/>
            <a:r>
              <a:rPr lang="cs-CZ" sz="32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Celkové náklady na OH obcí</a:t>
            </a:r>
            <a:br>
              <a:rPr lang="cs-CZ" sz="32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cs-CZ" sz="3200" dirty="0">
              <a:solidFill>
                <a:srgbClr val="0070C0"/>
              </a:solidFill>
              <a:latin typeface="Arial" panose="020B0604020202020204" pitchFamily="34" charset="0"/>
              <a:cs typeface="Arial" panose="020B0604020202020204" pitchFamily="34" charset="0"/>
            </a:endParaRPr>
          </a:p>
        </p:txBody>
      </p:sp>
      <p:graphicFrame>
        <p:nvGraphicFramePr>
          <p:cNvPr id="4" name="Zástupný obsah 3">
            <a:extLst>
              <a:ext uri="{FF2B5EF4-FFF2-40B4-BE49-F238E27FC236}">
                <a16:creationId xmlns:a16="http://schemas.microsoft.com/office/drawing/2014/main" id="{E173725A-1FE0-406A-B344-C1201C45E0EA}"/>
              </a:ext>
            </a:extLst>
          </p:cNvPr>
          <p:cNvGraphicFramePr>
            <a:graphicFrameLocks noGrp="1"/>
          </p:cNvGraphicFramePr>
          <p:nvPr>
            <p:ph idx="1"/>
            <p:extLst>
              <p:ext uri="{D42A27DB-BD31-4B8C-83A1-F6EECF244321}">
                <p14:modId xmlns:p14="http://schemas.microsoft.com/office/powerpoint/2010/main" val="3961521252"/>
              </p:ext>
            </p:extLst>
          </p:nvPr>
        </p:nvGraphicFramePr>
        <p:xfrm>
          <a:off x="477252" y="1223399"/>
          <a:ext cx="4993106" cy="5136480"/>
        </p:xfrm>
        <a:graphic>
          <a:graphicData uri="http://schemas.openxmlformats.org/drawingml/2006/table">
            <a:tbl>
              <a:tblPr>
                <a:tableStyleId>{616DA210-FB5B-4158-B5E0-FEB733F419BA}</a:tableStyleId>
              </a:tblPr>
              <a:tblGrid>
                <a:gridCol w="2450432">
                  <a:extLst>
                    <a:ext uri="{9D8B030D-6E8A-4147-A177-3AD203B41FA5}">
                      <a16:colId xmlns:a16="http://schemas.microsoft.com/office/drawing/2014/main" val="589556002"/>
                    </a:ext>
                  </a:extLst>
                </a:gridCol>
                <a:gridCol w="834189">
                  <a:extLst>
                    <a:ext uri="{9D8B030D-6E8A-4147-A177-3AD203B41FA5}">
                      <a16:colId xmlns:a16="http://schemas.microsoft.com/office/drawing/2014/main" val="1189153709"/>
                    </a:ext>
                  </a:extLst>
                </a:gridCol>
                <a:gridCol w="906379">
                  <a:extLst>
                    <a:ext uri="{9D8B030D-6E8A-4147-A177-3AD203B41FA5}">
                      <a16:colId xmlns:a16="http://schemas.microsoft.com/office/drawing/2014/main" val="3897442236"/>
                    </a:ext>
                  </a:extLst>
                </a:gridCol>
                <a:gridCol w="802106">
                  <a:extLst>
                    <a:ext uri="{9D8B030D-6E8A-4147-A177-3AD203B41FA5}">
                      <a16:colId xmlns:a16="http://schemas.microsoft.com/office/drawing/2014/main" val="1219621682"/>
                    </a:ext>
                  </a:extLst>
                </a:gridCol>
              </a:tblGrid>
              <a:tr h="151667">
                <a:tc>
                  <a:txBody>
                    <a:bodyPr/>
                    <a:lstStyle/>
                    <a:p>
                      <a:pPr algn="l" fontAlgn="b"/>
                      <a:r>
                        <a:rPr lang="cs-CZ" sz="1400" b="1" i="1" u="none" strike="noStrike" dirty="0">
                          <a:effectLst/>
                          <a:latin typeface="Arial" panose="020B0604020202020204" pitchFamily="34" charset="0"/>
                          <a:cs typeface="Arial" panose="020B0604020202020204" pitchFamily="34" charset="0"/>
                        </a:rPr>
                        <a:t>SO ORP – Kč/ob.</a:t>
                      </a:r>
                      <a:endParaRPr lang="cs-CZ" sz="1400" b="1" i="1"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solidFill>
                      <a:schemeClr val="accent1">
                        <a:lumMod val="40000"/>
                        <a:lumOff val="60000"/>
                      </a:schemeClr>
                    </a:solidFill>
                  </a:tcPr>
                </a:tc>
                <a:tc>
                  <a:txBody>
                    <a:bodyPr/>
                    <a:lstStyle/>
                    <a:p>
                      <a:pPr algn="ctr" fontAlgn="b"/>
                      <a:r>
                        <a:rPr lang="cs-CZ" sz="1400" b="1" i="1" u="none" strike="noStrike" dirty="0">
                          <a:effectLst/>
                          <a:latin typeface="Arial" panose="020B0604020202020204" pitchFamily="34" charset="0"/>
                          <a:cs typeface="Arial" panose="020B0604020202020204" pitchFamily="34" charset="0"/>
                        </a:rPr>
                        <a:t>2018</a:t>
                      </a:r>
                      <a:endParaRPr lang="cs-CZ" sz="1400" b="1" i="1"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solidFill>
                      <a:schemeClr val="accent1">
                        <a:lumMod val="20000"/>
                        <a:lumOff val="80000"/>
                      </a:schemeClr>
                    </a:solidFill>
                  </a:tcPr>
                </a:tc>
                <a:tc>
                  <a:txBody>
                    <a:bodyPr/>
                    <a:lstStyle/>
                    <a:p>
                      <a:pPr algn="ctr" fontAlgn="b"/>
                      <a:r>
                        <a:rPr lang="cs-CZ" sz="1400" b="1" i="1" u="none" strike="noStrike" dirty="0">
                          <a:effectLst/>
                          <a:latin typeface="Arial" panose="020B0604020202020204" pitchFamily="34" charset="0"/>
                          <a:cs typeface="Arial" panose="020B0604020202020204" pitchFamily="34" charset="0"/>
                        </a:rPr>
                        <a:t>2019</a:t>
                      </a:r>
                      <a:endParaRPr lang="cs-CZ" sz="1400" b="1" i="1"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solidFill>
                      <a:schemeClr val="accent1">
                        <a:lumMod val="20000"/>
                        <a:lumOff val="80000"/>
                      </a:schemeClr>
                    </a:solidFill>
                  </a:tcPr>
                </a:tc>
                <a:tc>
                  <a:txBody>
                    <a:bodyPr/>
                    <a:lstStyle/>
                    <a:p>
                      <a:pPr algn="ctr" fontAlgn="b"/>
                      <a:r>
                        <a:rPr lang="cs-CZ" sz="1400" b="1" i="1" u="none" strike="noStrike" dirty="0">
                          <a:effectLst/>
                          <a:latin typeface="Arial" panose="020B0604020202020204" pitchFamily="34" charset="0"/>
                          <a:cs typeface="Arial" panose="020B0604020202020204" pitchFamily="34" charset="0"/>
                        </a:rPr>
                        <a:t>2020</a:t>
                      </a:r>
                      <a:endParaRPr lang="cs-CZ" sz="1400" b="1" i="1"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solidFill>
                      <a:schemeClr val="accent1">
                        <a:lumMod val="20000"/>
                        <a:lumOff val="80000"/>
                      </a:schemeClr>
                    </a:solidFill>
                  </a:tcPr>
                </a:tc>
                <a:extLst>
                  <a:ext uri="{0D108BD9-81ED-4DB2-BD59-A6C34878D82A}">
                    <a16:rowId xmlns:a16="http://schemas.microsoft.com/office/drawing/2014/main" val="1626601868"/>
                  </a:ext>
                </a:extLst>
              </a:tr>
              <a:tr h="207995">
                <a:tc>
                  <a:txBody>
                    <a:bodyPr/>
                    <a:lstStyle/>
                    <a:p>
                      <a:pPr algn="l" fontAlgn="b"/>
                      <a:r>
                        <a:rPr lang="cs-CZ" sz="1400" u="none" strike="noStrike">
                          <a:effectLst/>
                          <a:latin typeface="Arial" panose="020B0604020202020204" pitchFamily="34" charset="0"/>
                          <a:cs typeface="Arial" panose="020B0604020202020204" pitchFamily="34" charset="0"/>
                        </a:rPr>
                        <a:t>Bystřice nad Pernštejnem</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813,3</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954,7</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968,8</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extLst>
                  <a:ext uri="{0D108BD9-81ED-4DB2-BD59-A6C34878D82A}">
                    <a16:rowId xmlns:a16="http://schemas.microsoft.com/office/drawing/2014/main" val="3342433481"/>
                  </a:ext>
                </a:extLst>
              </a:tr>
              <a:tr h="274518">
                <a:tc>
                  <a:txBody>
                    <a:bodyPr/>
                    <a:lstStyle/>
                    <a:p>
                      <a:pPr algn="l" fontAlgn="b"/>
                      <a:r>
                        <a:rPr lang="cs-CZ" sz="1400" u="none" strike="noStrike">
                          <a:effectLst/>
                          <a:latin typeface="Arial" panose="020B0604020202020204" pitchFamily="34" charset="0"/>
                          <a:cs typeface="Arial" panose="020B0604020202020204" pitchFamily="34" charset="0"/>
                        </a:rPr>
                        <a:t>Havlíčkův Brod</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998,0</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1 217,1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dirty="0">
                          <a:solidFill>
                            <a:srgbClr val="FF0000"/>
                          </a:solidFill>
                          <a:effectLst/>
                          <a:latin typeface="Arial" panose="020B0604020202020204" pitchFamily="34" charset="0"/>
                          <a:cs typeface="Arial" panose="020B0604020202020204" pitchFamily="34" charset="0"/>
                        </a:rPr>
                        <a:t>1 322,9</a:t>
                      </a:r>
                      <a:endParaRPr lang="cs-CZ" sz="1400" b="0" i="0" u="none" strike="noStrike" dirty="0">
                        <a:solidFill>
                          <a:srgbClr val="FF0000"/>
                        </a:solidFill>
                        <a:effectLst/>
                        <a:latin typeface="Arial" panose="020B0604020202020204" pitchFamily="34" charset="0"/>
                        <a:cs typeface="Arial" panose="020B0604020202020204" pitchFamily="34" charset="0"/>
                      </a:endParaRPr>
                    </a:p>
                  </a:txBody>
                  <a:tcPr marL="72000" marR="72000" marT="36000" marB="36000" anchor="b"/>
                </a:tc>
                <a:extLst>
                  <a:ext uri="{0D108BD9-81ED-4DB2-BD59-A6C34878D82A}">
                    <a16:rowId xmlns:a16="http://schemas.microsoft.com/office/drawing/2014/main" val="639510054"/>
                  </a:ext>
                </a:extLst>
              </a:tr>
              <a:tr h="151667">
                <a:tc>
                  <a:txBody>
                    <a:bodyPr/>
                    <a:lstStyle/>
                    <a:p>
                      <a:pPr algn="l" fontAlgn="b"/>
                      <a:r>
                        <a:rPr lang="cs-CZ" sz="1400" u="none" strike="noStrike">
                          <a:effectLst/>
                          <a:latin typeface="Arial" panose="020B0604020202020204" pitchFamily="34" charset="0"/>
                          <a:cs typeface="Arial" panose="020B0604020202020204" pitchFamily="34" charset="0"/>
                        </a:rPr>
                        <a:t>Humpolec</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971,5</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1 466,4</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1 119,1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extLst>
                  <a:ext uri="{0D108BD9-81ED-4DB2-BD59-A6C34878D82A}">
                    <a16:rowId xmlns:a16="http://schemas.microsoft.com/office/drawing/2014/main" val="1122939566"/>
                  </a:ext>
                </a:extLst>
              </a:tr>
              <a:tr h="151667">
                <a:tc>
                  <a:txBody>
                    <a:bodyPr/>
                    <a:lstStyle/>
                    <a:p>
                      <a:pPr algn="l" fontAlgn="b"/>
                      <a:r>
                        <a:rPr lang="cs-CZ" sz="1400" u="none" strike="noStrike">
                          <a:effectLst/>
                          <a:latin typeface="Arial" panose="020B0604020202020204" pitchFamily="34" charset="0"/>
                          <a:cs typeface="Arial" panose="020B0604020202020204" pitchFamily="34" charset="0"/>
                        </a:rPr>
                        <a:t>Chotěboř</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859,4</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1 000,1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dirty="0">
                          <a:solidFill>
                            <a:schemeClr val="accent6">
                              <a:lumMod val="75000"/>
                            </a:schemeClr>
                          </a:solidFill>
                          <a:effectLst/>
                          <a:latin typeface="Arial" panose="020B0604020202020204" pitchFamily="34" charset="0"/>
                          <a:cs typeface="Arial" panose="020B0604020202020204" pitchFamily="34" charset="0"/>
                        </a:rPr>
                        <a:t>963,9</a:t>
                      </a:r>
                      <a:endParaRPr lang="cs-CZ" sz="1400" b="0" i="0" u="none" strike="noStrike" dirty="0">
                        <a:solidFill>
                          <a:schemeClr val="accent6">
                            <a:lumMod val="75000"/>
                          </a:schemeClr>
                        </a:solidFill>
                        <a:effectLst/>
                        <a:latin typeface="Arial" panose="020B0604020202020204" pitchFamily="34" charset="0"/>
                        <a:cs typeface="Arial" panose="020B0604020202020204" pitchFamily="34" charset="0"/>
                      </a:endParaRPr>
                    </a:p>
                  </a:txBody>
                  <a:tcPr marL="72000" marR="72000" marT="36000" marB="36000" anchor="b"/>
                </a:tc>
                <a:extLst>
                  <a:ext uri="{0D108BD9-81ED-4DB2-BD59-A6C34878D82A}">
                    <a16:rowId xmlns:a16="http://schemas.microsoft.com/office/drawing/2014/main" val="3407052770"/>
                  </a:ext>
                </a:extLst>
              </a:tr>
              <a:tr h="151667">
                <a:tc>
                  <a:txBody>
                    <a:bodyPr/>
                    <a:lstStyle/>
                    <a:p>
                      <a:pPr algn="l" fontAlgn="b"/>
                      <a:r>
                        <a:rPr lang="cs-CZ" sz="1400" u="none" strike="noStrike">
                          <a:effectLst/>
                          <a:latin typeface="Arial" panose="020B0604020202020204" pitchFamily="34" charset="0"/>
                          <a:cs typeface="Arial" panose="020B0604020202020204" pitchFamily="34" charset="0"/>
                        </a:rPr>
                        <a:t>Jihlava</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779,3</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833,6</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dirty="0">
                          <a:solidFill>
                            <a:schemeClr val="accent6">
                              <a:lumMod val="75000"/>
                            </a:schemeClr>
                          </a:solidFill>
                          <a:effectLst/>
                          <a:latin typeface="Arial" panose="020B0604020202020204" pitchFamily="34" charset="0"/>
                          <a:cs typeface="Arial" panose="020B0604020202020204" pitchFamily="34" charset="0"/>
                        </a:rPr>
                        <a:t>871,8</a:t>
                      </a:r>
                      <a:endParaRPr lang="cs-CZ" sz="1400" b="0" i="0" u="none" strike="noStrike" dirty="0">
                        <a:solidFill>
                          <a:schemeClr val="accent6">
                            <a:lumMod val="75000"/>
                          </a:schemeClr>
                        </a:solidFill>
                        <a:effectLst/>
                        <a:latin typeface="Arial" panose="020B0604020202020204" pitchFamily="34" charset="0"/>
                        <a:cs typeface="Arial" panose="020B0604020202020204" pitchFamily="34" charset="0"/>
                      </a:endParaRPr>
                    </a:p>
                  </a:txBody>
                  <a:tcPr marL="72000" marR="72000" marT="36000" marB="36000" anchor="b"/>
                </a:tc>
                <a:extLst>
                  <a:ext uri="{0D108BD9-81ED-4DB2-BD59-A6C34878D82A}">
                    <a16:rowId xmlns:a16="http://schemas.microsoft.com/office/drawing/2014/main" val="1561056980"/>
                  </a:ext>
                </a:extLst>
              </a:tr>
              <a:tr h="196715">
                <a:tc>
                  <a:txBody>
                    <a:bodyPr/>
                    <a:lstStyle/>
                    <a:p>
                      <a:pPr algn="l" fontAlgn="b"/>
                      <a:r>
                        <a:rPr lang="cs-CZ" sz="1400" u="none" strike="noStrike" dirty="0">
                          <a:effectLst/>
                          <a:latin typeface="Arial" panose="020B0604020202020204" pitchFamily="34" charset="0"/>
                          <a:cs typeface="Arial" panose="020B0604020202020204" pitchFamily="34" charset="0"/>
                        </a:rPr>
                        <a:t>Moravské Budějovice</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868,6</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883,1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1 123,8</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extLst>
                  <a:ext uri="{0D108BD9-81ED-4DB2-BD59-A6C34878D82A}">
                    <a16:rowId xmlns:a16="http://schemas.microsoft.com/office/drawing/2014/main" val="2327757196"/>
                  </a:ext>
                </a:extLst>
              </a:tr>
              <a:tr h="224425">
                <a:tc>
                  <a:txBody>
                    <a:bodyPr/>
                    <a:lstStyle/>
                    <a:p>
                      <a:pPr algn="l" fontAlgn="b"/>
                      <a:r>
                        <a:rPr lang="cs-CZ" sz="1400" u="none" strike="noStrike">
                          <a:effectLst/>
                          <a:latin typeface="Arial" panose="020B0604020202020204" pitchFamily="34" charset="0"/>
                          <a:cs typeface="Arial" panose="020B0604020202020204" pitchFamily="34" charset="0"/>
                        </a:rPr>
                        <a:t>Náměšť nad Oslavou</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837,7</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1 128,4</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dirty="0">
                          <a:solidFill>
                            <a:srgbClr val="FF0000"/>
                          </a:solidFill>
                          <a:effectLst/>
                          <a:latin typeface="Arial" panose="020B0604020202020204" pitchFamily="34" charset="0"/>
                          <a:cs typeface="Arial" panose="020B0604020202020204" pitchFamily="34" charset="0"/>
                        </a:rPr>
                        <a:t>1 296,0</a:t>
                      </a:r>
                      <a:endParaRPr lang="cs-CZ" sz="1400" b="0" i="0" u="none" strike="noStrike" dirty="0">
                        <a:solidFill>
                          <a:srgbClr val="FF0000"/>
                        </a:solidFill>
                        <a:effectLst/>
                        <a:latin typeface="Arial" panose="020B0604020202020204" pitchFamily="34" charset="0"/>
                        <a:cs typeface="Arial" panose="020B0604020202020204" pitchFamily="34" charset="0"/>
                      </a:endParaRPr>
                    </a:p>
                  </a:txBody>
                  <a:tcPr marL="72000" marR="72000" marT="36000" marB="36000" anchor="b"/>
                </a:tc>
                <a:extLst>
                  <a:ext uri="{0D108BD9-81ED-4DB2-BD59-A6C34878D82A}">
                    <a16:rowId xmlns:a16="http://schemas.microsoft.com/office/drawing/2014/main" val="3580412393"/>
                  </a:ext>
                </a:extLst>
              </a:tr>
              <a:tr h="224589">
                <a:tc>
                  <a:txBody>
                    <a:bodyPr/>
                    <a:lstStyle/>
                    <a:p>
                      <a:pPr algn="l" fontAlgn="b"/>
                      <a:r>
                        <a:rPr lang="cs-CZ" sz="1400" u="none" strike="noStrike">
                          <a:effectLst/>
                          <a:latin typeface="Arial" panose="020B0604020202020204" pitchFamily="34" charset="0"/>
                          <a:cs typeface="Arial" panose="020B0604020202020204" pitchFamily="34" charset="0"/>
                        </a:rPr>
                        <a:t>Nové Město na Moravě</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850,3</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967,4</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1 075,5</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extLst>
                  <a:ext uri="{0D108BD9-81ED-4DB2-BD59-A6C34878D82A}">
                    <a16:rowId xmlns:a16="http://schemas.microsoft.com/office/drawing/2014/main" val="2435002798"/>
                  </a:ext>
                </a:extLst>
              </a:tr>
              <a:tr h="151667">
                <a:tc>
                  <a:txBody>
                    <a:bodyPr/>
                    <a:lstStyle/>
                    <a:p>
                      <a:pPr algn="l" fontAlgn="b"/>
                      <a:r>
                        <a:rPr lang="cs-CZ" sz="1400" u="none" strike="noStrike">
                          <a:effectLst/>
                          <a:latin typeface="Arial" panose="020B0604020202020204" pitchFamily="34" charset="0"/>
                          <a:cs typeface="Arial" panose="020B0604020202020204" pitchFamily="34" charset="0"/>
                        </a:rPr>
                        <a:t>Pacov</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1 333,6</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1 467,5</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1 119,2</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extLst>
                  <a:ext uri="{0D108BD9-81ED-4DB2-BD59-A6C34878D82A}">
                    <a16:rowId xmlns:a16="http://schemas.microsoft.com/office/drawing/2014/main" val="1092814553"/>
                  </a:ext>
                </a:extLst>
              </a:tr>
              <a:tr h="151667">
                <a:tc>
                  <a:txBody>
                    <a:bodyPr/>
                    <a:lstStyle/>
                    <a:p>
                      <a:pPr algn="l" fontAlgn="b"/>
                      <a:r>
                        <a:rPr lang="cs-CZ" sz="1400" u="none" strike="noStrike">
                          <a:effectLst/>
                          <a:latin typeface="Arial" panose="020B0604020202020204" pitchFamily="34" charset="0"/>
                          <a:cs typeface="Arial" panose="020B0604020202020204" pitchFamily="34" charset="0"/>
                        </a:rPr>
                        <a:t>Pelhřimov</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917,4</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1 026,5</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1 080,1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extLst>
                  <a:ext uri="{0D108BD9-81ED-4DB2-BD59-A6C34878D82A}">
                    <a16:rowId xmlns:a16="http://schemas.microsoft.com/office/drawing/2014/main" val="749794090"/>
                  </a:ext>
                </a:extLst>
              </a:tr>
              <a:tr h="274518">
                <a:tc>
                  <a:txBody>
                    <a:bodyPr/>
                    <a:lstStyle/>
                    <a:p>
                      <a:pPr algn="l" fontAlgn="b"/>
                      <a:r>
                        <a:rPr lang="cs-CZ" sz="1400" u="none" strike="noStrike">
                          <a:effectLst/>
                          <a:latin typeface="Arial" panose="020B0604020202020204" pitchFamily="34" charset="0"/>
                          <a:cs typeface="Arial" panose="020B0604020202020204" pitchFamily="34" charset="0"/>
                        </a:rPr>
                        <a:t>Světlá nad Sázavou</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910,6</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1 065,0</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1 243,2</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extLst>
                  <a:ext uri="{0D108BD9-81ED-4DB2-BD59-A6C34878D82A}">
                    <a16:rowId xmlns:a16="http://schemas.microsoft.com/office/drawing/2014/main" val="1870743967"/>
                  </a:ext>
                </a:extLst>
              </a:tr>
              <a:tr h="151667">
                <a:tc>
                  <a:txBody>
                    <a:bodyPr/>
                    <a:lstStyle/>
                    <a:p>
                      <a:pPr algn="l" fontAlgn="b"/>
                      <a:r>
                        <a:rPr lang="cs-CZ" sz="1400" u="none" strike="noStrike">
                          <a:effectLst/>
                          <a:latin typeface="Arial" panose="020B0604020202020204" pitchFamily="34" charset="0"/>
                          <a:cs typeface="Arial" panose="020B0604020202020204" pitchFamily="34" charset="0"/>
                        </a:rPr>
                        <a:t>Telč</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1 008,0</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1 063,7</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dirty="0">
                          <a:solidFill>
                            <a:srgbClr val="FF0000"/>
                          </a:solidFill>
                          <a:effectLst/>
                          <a:latin typeface="Arial" panose="020B0604020202020204" pitchFamily="34" charset="0"/>
                          <a:cs typeface="Arial" panose="020B0604020202020204" pitchFamily="34" charset="0"/>
                        </a:rPr>
                        <a:t>1 306,1</a:t>
                      </a:r>
                      <a:endParaRPr lang="cs-CZ" sz="1400" b="0" i="0" u="none" strike="noStrike" dirty="0">
                        <a:solidFill>
                          <a:srgbClr val="FF0000"/>
                        </a:solidFill>
                        <a:effectLst/>
                        <a:latin typeface="Arial" panose="020B0604020202020204" pitchFamily="34" charset="0"/>
                        <a:cs typeface="Arial" panose="020B0604020202020204" pitchFamily="34" charset="0"/>
                      </a:endParaRPr>
                    </a:p>
                  </a:txBody>
                  <a:tcPr marL="72000" marR="72000" marT="36000" marB="36000" anchor="b"/>
                </a:tc>
                <a:extLst>
                  <a:ext uri="{0D108BD9-81ED-4DB2-BD59-A6C34878D82A}">
                    <a16:rowId xmlns:a16="http://schemas.microsoft.com/office/drawing/2014/main" val="674837827"/>
                  </a:ext>
                </a:extLst>
              </a:tr>
              <a:tr h="151667">
                <a:tc>
                  <a:txBody>
                    <a:bodyPr/>
                    <a:lstStyle/>
                    <a:p>
                      <a:pPr algn="l" fontAlgn="b"/>
                      <a:r>
                        <a:rPr lang="cs-CZ" sz="1400" u="none" strike="noStrike">
                          <a:effectLst/>
                          <a:latin typeface="Arial" panose="020B0604020202020204" pitchFamily="34" charset="0"/>
                          <a:cs typeface="Arial" panose="020B0604020202020204" pitchFamily="34" charset="0"/>
                        </a:rPr>
                        <a:t>Třebíč</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792,2</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944,9</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1 042,5</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extLst>
                  <a:ext uri="{0D108BD9-81ED-4DB2-BD59-A6C34878D82A}">
                    <a16:rowId xmlns:a16="http://schemas.microsoft.com/office/drawing/2014/main" val="1220994137"/>
                  </a:ext>
                </a:extLst>
              </a:tr>
              <a:tr h="274518">
                <a:tc>
                  <a:txBody>
                    <a:bodyPr/>
                    <a:lstStyle/>
                    <a:p>
                      <a:pPr algn="l" fontAlgn="b"/>
                      <a:r>
                        <a:rPr lang="cs-CZ" sz="1400" u="none" strike="noStrike">
                          <a:effectLst/>
                          <a:latin typeface="Arial" panose="020B0604020202020204" pitchFamily="34" charset="0"/>
                          <a:cs typeface="Arial" panose="020B0604020202020204" pitchFamily="34" charset="0"/>
                        </a:rPr>
                        <a:t>Velké Meziříčí</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942,4</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1 067,2</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1 220,6</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extLst>
                  <a:ext uri="{0D108BD9-81ED-4DB2-BD59-A6C34878D82A}">
                    <a16:rowId xmlns:a16="http://schemas.microsoft.com/office/drawing/2014/main" val="1675192514"/>
                  </a:ext>
                </a:extLst>
              </a:tr>
              <a:tr h="274518">
                <a:tc>
                  <a:txBody>
                    <a:bodyPr/>
                    <a:lstStyle/>
                    <a:p>
                      <a:pPr algn="l" fontAlgn="b"/>
                      <a:r>
                        <a:rPr lang="cs-CZ" sz="1400" u="none" strike="noStrike">
                          <a:effectLst/>
                          <a:latin typeface="Arial" panose="020B0604020202020204" pitchFamily="34" charset="0"/>
                          <a:cs typeface="Arial" panose="020B0604020202020204" pitchFamily="34" charset="0"/>
                        </a:rPr>
                        <a:t>Žďár nad Sázavou</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638,2</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671,8</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tc>
                <a:tc>
                  <a:txBody>
                    <a:bodyPr/>
                    <a:lstStyle/>
                    <a:p>
                      <a:pPr algn="r" fontAlgn="b"/>
                      <a:r>
                        <a:rPr lang="cs-CZ" sz="1400" u="none" strike="noStrike" dirty="0">
                          <a:solidFill>
                            <a:schemeClr val="accent6">
                              <a:lumMod val="75000"/>
                            </a:schemeClr>
                          </a:solidFill>
                          <a:effectLst/>
                          <a:latin typeface="Arial" panose="020B0604020202020204" pitchFamily="34" charset="0"/>
                          <a:cs typeface="Arial" panose="020B0604020202020204" pitchFamily="34" charset="0"/>
                        </a:rPr>
                        <a:t>748,4</a:t>
                      </a:r>
                      <a:endParaRPr lang="cs-CZ" sz="1400" b="0" i="0" u="none" strike="noStrike" dirty="0">
                        <a:solidFill>
                          <a:schemeClr val="accent6">
                            <a:lumMod val="75000"/>
                          </a:schemeClr>
                        </a:solidFill>
                        <a:effectLst/>
                        <a:latin typeface="Arial" panose="020B0604020202020204" pitchFamily="34" charset="0"/>
                        <a:cs typeface="Arial" panose="020B0604020202020204" pitchFamily="34" charset="0"/>
                      </a:endParaRPr>
                    </a:p>
                  </a:txBody>
                  <a:tcPr marL="72000" marR="72000" marT="36000" marB="36000" anchor="b"/>
                </a:tc>
                <a:extLst>
                  <a:ext uri="{0D108BD9-81ED-4DB2-BD59-A6C34878D82A}">
                    <a16:rowId xmlns:a16="http://schemas.microsoft.com/office/drawing/2014/main" val="3292187991"/>
                  </a:ext>
                </a:extLst>
              </a:tr>
              <a:tr h="274518">
                <a:tc>
                  <a:txBody>
                    <a:bodyPr/>
                    <a:lstStyle/>
                    <a:p>
                      <a:pPr algn="l" fontAlgn="b"/>
                      <a:r>
                        <a:rPr lang="cs-CZ" sz="1400" b="1" u="none" strike="noStrike" dirty="0">
                          <a:effectLst/>
                          <a:latin typeface="Arial" panose="020B0604020202020204" pitchFamily="34" charset="0"/>
                          <a:cs typeface="Arial" panose="020B0604020202020204" pitchFamily="34" charset="0"/>
                        </a:rPr>
                        <a:t>Kraj Vysočina</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solidFill>
                      <a:schemeClr val="accent6">
                        <a:lumMod val="20000"/>
                        <a:lumOff val="80000"/>
                      </a:schemeClr>
                    </a:solidFill>
                  </a:tcPr>
                </a:tc>
                <a:tc>
                  <a:txBody>
                    <a:bodyPr/>
                    <a:lstStyle/>
                    <a:p>
                      <a:pPr algn="r" fontAlgn="b"/>
                      <a:r>
                        <a:rPr lang="cs-CZ" sz="1400" b="1" u="none" strike="noStrike" dirty="0">
                          <a:effectLst/>
                          <a:latin typeface="Arial" panose="020B0604020202020204" pitchFamily="34" charset="0"/>
                          <a:cs typeface="Arial" panose="020B0604020202020204" pitchFamily="34" charset="0"/>
                        </a:rPr>
                        <a:t>855,4</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solidFill>
                      <a:schemeClr val="accent6">
                        <a:lumMod val="20000"/>
                        <a:lumOff val="80000"/>
                      </a:schemeClr>
                    </a:solidFill>
                  </a:tcPr>
                </a:tc>
                <a:tc>
                  <a:txBody>
                    <a:bodyPr/>
                    <a:lstStyle/>
                    <a:p>
                      <a:pPr algn="r" fontAlgn="b"/>
                      <a:r>
                        <a:rPr lang="cs-CZ" sz="1400" b="1" u="none" strike="noStrike" dirty="0">
                          <a:effectLst/>
                          <a:latin typeface="Arial" panose="020B0604020202020204" pitchFamily="34" charset="0"/>
                          <a:cs typeface="Arial" panose="020B0604020202020204" pitchFamily="34" charset="0"/>
                        </a:rPr>
                        <a:t>984,2</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solidFill>
                      <a:schemeClr val="accent6">
                        <a:lumMod val="20000"/>
                        <a:lumOff val="80000"/>
                      </a:schemeClr>
                    </a:solidFill>
                  </a:tcPr>
                </a:tc>
                <a:tc>
                  <a:txBody>
                    <a:bodyPr/>
                    <a:lstStyle/>
                    <a:p>
                      <a:pPr algn="r" fontAlgn="b"/>
                      <a:r>
                        <a:rPr lang="cs-CZ" sz="1400" b="1" u="none" strike="noStrike" dirty="0">
                          <a:effectLst/>
                          <a:latin typeface="Arial" panose="020B0604020202020204" pitchFamily="34" charset="0"/>
                          <a:cs typeface="Arial" panose="020B0604020202020204" pitchFamily="34" charset="0"/>
                        </a:rPr>
                        <a:t>1 050,4</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solidFill>
                      <a:schemeClr val="accent6">
                        <a:lumMod val="20000"/>
                        <a:lumOff val="80000"/>
                      </a:schemeClr>
                    </a:solidFill>
                  </a:tcPr>
                </a:tc>
                <a:extLst>
                  <a:ext uri="{0D108BD9-81ED-4DB2-BD59-A6C34878D82A}">
                    <a16:rowId xmlns:a16="http://schemas.microsoft.com/office/drawing/2014/main" val="1731509705"/>
                  </a:ext>
                </a:extLst>
              </a:tr>
              <a:tr h="274518">
                <a:tc>
                  <a:txBody>
                    <a:bodyPr/>
                    <a:lstStyle/>
                    <a:p>
                      <a:pPr algn="l" fontAlgn="b"/>
                      <a:r>
                        <a:rPr lang="cs-CZ" sz="1400" b="1" u="none" strike="noStrike" dirty="0">
                          <a:solidFill>
                            <a:srgbClr val="000000"/>
                          </a:solidFill>
                          <a:effectLst/>
                          <a:latin typeface="Arial" panose="020B0604020202020204" pitchFamily="34" charset="0"/>
                          <a:cs typeface="Arial" panose="020B0604020202020204" pitchFamily="34" charset="0"/>
                        </a:rPr>
                        <a:t>ČR</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solidFill>
                      <a:schemeClr val="accent2">
                        <a:lumMod val="20000"/>
                        <a:lumOff val="80000"/>
                      </a:schemeClr>
                    </a:solidFill>
                  </a:tcPr>
                </a:tc>
                <a:tc>
                  <a:txBody>
                    <a:bodyPr/>
                    <a:lstStyle/>
                    <a:p>
                      <a:pPr algn="r" fontAlgn="b"/>
                      <a:r>
                        <a:rPr lang="cs-CZ" sz="1400" b="1" u="none" strike="noStrike" dirty="0">
                          <a:solidFill>
                            <a:srgbClr val="000000"/>
                          </a:solidFill>
                          <a:effectLst/>
                          <a:latin typeface="Arial" panose="020B0604020202020204" pitchFamily="34" charset="0"/>
                          <a:cs typeface="Arial" panose="020B0604020202020204" pitchFamily="34" charset="0"/>
                        </a:rPr>
                        <a:t>978,1</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solidFill>
                      <a:schemeClr val="accent2">
                        <a:lumMod val="20000"/>
                        <a:lumOff val="80000"/>
                      </a:schemeClr>
                    </a:solidFill>
                  </a:tcPr>
                </a:tc>
                <a:tc>
                  <a:txBody>
                    <a:bodyPr/>
                    <a:lstStyle/>
                    <a:p>
                      <a:pPr algn="r" fontAlgn="b"/>
                      <a:r>
                        <a:rPr lang="cs-CZ" sz="1400" b="1" u="none" strike="noStrike" dirty="0">
                          <a:solidFill>
                            <a:srgbClr val="000000"/>
                          </a:solidFill>
                          <a:effectLst/>
                          <a:latin typeface="Arial" panose="020B0604020202020204" pitchFamily="34" charset="0"/>
                          <a:cs typeface="Arial" panose="020B0604020202020204" pitchFamily="34" charset="0"/>
                        </a:rPr>
                        <a:t>1 031,7</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solidFill>
                      <a:schemeClr val="accent2">
                        <a:lumMod val="20000"/>
                        <a:lumOff val="80000"/>
                      </a:schemeClr>
                    </a:solidFill>
                  </a:tcPr>
                </a:tc>
                <a:tc>
                  <a:txBody>
                    <a:bodyPr/>
                    <a:lstStyle/>
                    <a:p>
                      <a:pPr algn="r" fontAlgn="b"/>
                      <a:r>
                        <a:rPr lang="cs-CZ" sz="1400" b="1" u="none" strike="noStrike" dirty="0">
                          <a:solidFill>
                            <a:srgbClr val="000000"/>
                          </a:solidFill>
                          <a:effectLst/>
                          <a:latin typeface="Arial" panose="020B0604020202020204" pitchFamily="34" charset="0"/>
                          <a:cs typeface="Arial" panose="020B0604020202020204" pitchFamily="34" charset="0"/>
                        </a:rPr>
                        <a:t>1 063,8</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b">
                    <a:solidFill>
                      <a:schemeClr val="accent2">
                        <a:lumMod val="20000"/>
                        <a:lumOff val="80000"/>
                      </a:schemeClr>
                    </a:solidFill>
                  </a:tcPr>
                </a:tc>
                <a:extLst>
                  <a:ext uri="{0D108BD9-81ED-4DB2-BD59-A6C34878D82A}">
                    <a16:rowId xmlns:a16="http://schemas.microsoft.com/office/drawing/2014/main" val="874205775"/>
                  </a:ext>
                </a:extLst>
              </a:tr>
            </a:tbl>
          </a:graphicData>
        </a:graphic>
      </p:graphicFrame>
      <p:graphicFrame>
        <p:nvGraphicFramePr>
          <p:cNvPr id="5" name="Tabulka 4">
            <a:extLst>
              <a:ext uri="{FF2B5EF4-FFF2-40B4-BE49-F238E27FC236}">
                <a16:creationId xmlns:a16="http://schemas.microsoft.com/office/drawing/2014/main" id="{7C29C4B6-3FF1-45F8-85C9-BDE23E4FCAE6}"/>
              </a:ext>
            </a:extLst>
          </p:cNvPr>
          <p:cNvGraphicFramePr>
            <a:graphicFrameLocks noGrp="1"/>
          </p:cNvGraphicFramePr>
          <p:nvPr>
            <p:extLst>
              <p:ext uri="{D42A27DB-BD31-4B8C-83A1-F6EECF244321}">
                <p14:modId xmlns:p14="http://schemas.microsoft.com/office/powerpoint/2010/main" val="606729281"/>
              </p:ext>
            </p:extLst>
          </p:nvPr>
        </p:nvGraphicFramePr>
        <p:xfrm>
          <a:off x="6446720" y="1223399"/>
          <a:ext cx="5167763" cy="2568240"/>
        </p:xfrm>
        <a:graphic>
          <a:graphicData uri="http://schemas.openxmlformats.org/drawingml/2006/table">
            <a:tbl>
              <a:tblPr>
                <a:tableStyleId>{616DA210-FB5B-4158-B5E0-FEB733F419BA}</a:tableStyleId>
              </a:tblPr>
              <a:tblGrid>
                <a:gridCol w="1811756">
                  <a:extLst>
                    <a:ext uri="{9D8B030D-6E8A-4147-A177-3AD203B41FA5}">
                      <a16:colId xmlns:a16="http://schemas.microsoft.com/office/drawing/2014/main" val="811084353"/>
                    </a:ext>
                  </a:extLst>
                </a:gridCol>
                <a:gridCol w="837398">
                  <a:extLst>
                    <a:ext uri="{9D8B030D-6E8A-4147-A177-3AD203B41FA5}">
                      <a16:colId xmlns:a16="http://schemas.microsoft.com/office/drawing/2014/main" val="4086270689"/>
                    </a:ext>
                  </a:extLst>
                </a:gridCol>
                <a:gridCol w="818147">
                  <a:extLst>
                    <a:ext uri="{9D8B030D-6E8A-4147-A177-3AD203B41FA5}">
                      <a16:colId xmlns:a16="http://schemas.microsoft.com/office/drawing/2014/main" val="80127370"/>
                    </a:ext>
                  </a:extLst>
                </a:gridCol>
                <a:gridCol w="827773">
                  <a:extLst>
                    <a:ext uri="{9D8B030D-6E8A-4147-A177-3AD203B41FA5}">
                      <a16:colId xmlns:a16="http://schemas.microsoft.com/office/drawing/2014/main" val="3424763070"/>
                    </a:ext>
                  </a:extLst>
                </a:gridCol>
                <a:gridCol w="872689">
                  <a:extLst>
                    <a:ext uri="{9D8B030D-6E8A-4147-A177-3AD203B41FA5}">
                      <a16:colId xmlns:a16="http://schemas.microsoft.com/office/drawing/2014/main" val="2454450232"/>
                    </a:ext>
                  </a:extLst>
                </a:gridCol>
              </a:tblGrid>
              <a:tr h="280092">
                <a:tc>
                  <a:txBody>
                    <a:bodyPr/>
                    <a:lstStyle/>
                    <a:p>
                      <a:pPr algn="l" fontAlgn="b"/>
                      <a:r>
                        <a:rPr lang="cs-CZ" sz="1400" b="1" i="1" u="none" strike="noStrike" dirty="0">
                          <a:effectLst/>
                          <a:latin typeface="Arial" panose="020B0604020202020204" pitchFamily="34" charset="0"/>
                          <a:cs typeface="Arial" panose="020B0604020202020204" pitchFamily="34" charset="0"/>
                        </a:rPr>
                        <a:t>Velikostní skupina</a:t>
                      </a:r>
                      <a:endParaRPr lang="cs-CZ" sz="1400" b="1"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1">
                        <a:lumMod val="40000"/>
                        <a:lumOff val="60000"/>
                      </a:schemeClr>
                    </a:solidFill>
                  </a:tcPr>
                </a:tc>
                <a:tc>
                  <a:txBody>
                    <a:bodyPr/>
                    <a:lstStyle/>
                    <a:p>
                      <a:pPr algn="ctr" fontAlgn="b"/>
                      <a:r>
                        <a:rPr lang="cs-CZ" sz="1400" b="1" i="1" u="none" strike="noStrike" dirty="0">
                          <a:effectLst/>
                          <a:latin typeface="Arial" panose="020B0604020202020204" pitchFamily="34" charset="0"/>
                          <a:cs typeface="Arial" panose="020B0604020202020204" pitchFamily="34" charset="0"/>
                        </a:rPr>
                        <a:t>2018</a:t>
                      </a:r>
                      <a:endParaRPr lang="cs-CZ" sz="1400" b="1"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1">
                        <a:lumMod val="40000"/>
                        <a:lumOff val="60000"/>
                      </a:schemeClr>
                    </a:solidFill>
                  </a:tcPr>
                </a:tc>
                <a:tc>
                  <a:txBody>
                    <a:bodyPr/>
                    <a:lstStyle/>
                    <a:p>
                      <a:pPr algn="ctr" fontAlgn="b"/>
                      <a:r>
                        <a:rPr lang="cs-CZ" sz="1400" b="1" i="1" u="none" strike="noStrike" dirty="0">
                          <a:effectLst/>
                          <a:latin typeface="Arial" panose="020B0604020202020204" pitchFamily="34" charset="0"/>
                          <a:cs typeface="Arial" panose="020B0604020202020204" pitchFamily="34" charset="0"/>
                        </a:rPr>
                        <a:t>2019</a:t>
                      </a:r>
                      <a:endParaRPr lang="cs-CZ" sz="1400" b="1"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1">
                        <a:lumMod val="40000"/>
                        <a:lumOff val="60000"/>
                      </a:schemeClr>
                    </a:solidFill>
                  </a:tcPr>
                </a:tc>
                <a:tc>
                  <a:txBody>
                    <a:bodyPr/>
                    <a:lstStyle/>
                    <a:p>
                      <a:pPr algn="ctr" fontAlgn="b"/>
                      <a:r>
                        <a:rPr lang="cs-CZ" sz="1400" b="1" i="1" u="none" strike="noStrike" dirty="0">
                          <a:effectLst/>
                          <a:latin typeface="Arial" panose="020B0604020202020204" pitchFamily="34" charset="0"/>
                          <a:cs typeface="Arial" panose="020B0604020202020204" pitchFamily="34" charset="0"/>
                        </a:rPr>
                        <a:t>2020</a:t>
                      </a:r>
                      <a:endParaRPr lang="cs-CZ" sz="1400" b="1"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1">
                        <a:lumMod val="40000"/>
                        <a:lumOff val="60000"/>
                      </a:schemeClr>
                    </a:solidFill>
                  </a:tcPr>
                </a:tc>
                <a:tc>
                  <a:txBody>
                    <a:bodyPr/>
                    <a:lstStyle/>
                    <a:p>
                      <a:pPr algn="ctr" fontAlgn="b"/>
                      <a:r>
                        <a:rPr lang="cs-CZ" sz="1400" b="1" i="1" u="none" strike="noStrike" dirty="0">
                          <a:effectLst/>
                          <a:latin typeface="Arial" panose="020B0604020202020204" pitchFamily="34" charset="0"/>
                          <a:cs typeface="Arial" panose="020B0604020202020204" pitchFamily="34" charset="0"/>
                        </a:rPr>
                        <a:t>2020 ČR</a:t>
                      </a:r>
                      <a:endParaRPr lang="cs-CZ" sz="1400" b="1" i="1"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1">
                        <a:lumMod val="40000"/>
                        <a:lumOff val="60000"/>
                      </a:schemeClr>
                    </a:solidFill>
                  </a:tcPr>
                </a:tc>
                <a:extLst>
                  <a:ext uri="{0D108BD9-81ED-4DB2-BD59-A6C34878D82A}">
                    <a16:rowId xmlns:a16="http://schemas.microsoft.com/office/drawing/2014/main" val="186454482"/>
                  </a:ext>
                </a:extLst>
              </a:tr>
              <a:tr h="280092">
                <a:tc>
                  <a:txBody>
                    <a:bodyPr/>
                    <a:lstStyle/>
                    <a:p>
                      <a:pPr algn="l" fontAlgn="b"/>
                      <a:r>
                        <a:rPr lang="cs-CZ" sz="1400" u="none" strike="noStrike" dirty="0">
                          <a:effectLst/>
                          <a:latin typeface="Arial" panose="020B0604020202020204" pitchFamily="34" charset="0"/>
                          <a:cs typeface="Arial" panose="020B0604020202020204" pitchFamily="34" charset="0"/>
                        </a:rPr>
                        <a:t>do 500 ob.</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825,7</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939,0</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1 008,0</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1 089,9</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2">
                        <a:lumMod val="20000"/>
                        <a:lumOff val="80000"/>
                      </a:schemeClr>
                    </a:solidFill>
                  </a:tcPr>
                </a:tc>
                <a:extLst>
                  <a:ext uri="{0D108BD9-81ED-4DB2-BD59-A6C34878D82A}">
                    <a16:rowId xmlns:a16="http://schemas.microsoft.com/office/drawing/2014/main" val="693167510"/>
                  </a:ext>
                </a:extLst>
              </a:tr>
              <a:tr h="280092">
                <a:tc>
                  <a:txBody>
                    <a:bodyPr/>
                    <a:lstStyle/>
                    <a:p>
                      <a:pPr algn="l" fontAlgn="b"/>
                      <a:r>
                        <a:rPr lang="cs-CZ" sz="1400" u="none" strike="noStrike" dirty="0">
                          <a:effectLst/>
                          <a:latin typeface="Arial" panose="020B0604020202020204" pitchFamily="34" charset="0"/>
                          <a:cs typeface="Arial" panose="020B0604020202020204" pitchFamily="34" charset="0"/>
                        </a:rPr>
                        <a:t>501-1000 ob.</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796,2</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922,0</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1 003,6</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1 051,3</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2">
                        <a:lumMod val="20000"/>
                        <a:lumOff val="80000"/>
                      </a:schemeClr>
                    </a:solidFill>
                  </a:tcPr>
                </a:tc>
                <a:extLst>
                  <a:ext uri="{0D108BD9-81ED-4DB2-BD59-A6C34878D82A}">
                    <a16:rowId xmlns:a16="http://schemas.microsoft.com/office/drawing/2014/main" val="232305867"/>
                  </a:ext>
                </a:extLst>
              </a:tr>
              <a:tr h="280092">
                <a:tc>
                  <a:txBody>
                    <a:bodyPr/>
                    <a:lstStyle/>
                    <a:p>
                      <a:pPr algn="l" fontAlgn="b"/>
                      <a:r>
                        <a:rPr lang="cs-CZ" sz="1400" u="none" strike="noStrike" dirty="0">
                          <a:effectLst/>
                          <a:latin typeface="Arial" panose="020B0604020202020204" pitchFamily="34" charset="0"/>
                          <a:cs typeface="Arial" panose="020B0604020202020204" pitchFamily="34" charset="0"/>
                        </a:rPr>
                        <a:t>1001-4000 ob-</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833,8</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960,8</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1 023,7</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1 042,7</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2">
                        <a:lumMod val="20000"/>
                        <a:lumOff val="80000"/>
                      </a:schemeClr>
                    </a:solidFill>
                  </a:tcPr>
                </a:tc>
                <a:extLst>
                  <a:ext uri="{0D108BD9-81ED-4DB2-BD59-A6C34878D82A}">
                    <a16:rowId xmlns:a16="http://schemas.microsoft.com/office/drawing/2014/main" val="1408822063"/>
                  </a:ext>
                </a:extLst>
              </a:tr>
              <a:tr h="280092">
                <a:tc>
                  <a:txBody>
                    <a:bodyPr/>
                    <a:lstStyle/>
                    <a:p>
                      <a:pPr algn="l" fontAlgn="b"/>
                      <a:r>
                        <a:rPr lang="cs-CZ" sz="1400" u="none" strike="noStrike" dirty="0">
                          <a:effectLst/>
                          <a:latin typeface="Arial" panose="020B0604020202020204" pitchFamily="34" charset="0"/>
                          <a:cs typeface="Arial" panose="020B0604020202020204" pitchFamily="34" charset="0"/>
                        </a:rPr>
                        <a:t>4001-10000 ob.</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950,4</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1 077,7</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1 219,2</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1 128,6</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2">
                        <a:lumMod val="20000"/>
                        <a:lumOff val="80000"/>
                      </a:schemeClr>
                    </a:solidFill>
                  </a:tcPr>
                </a:tc>
                <a:extLst>
                  <a:ext uri="{0D108BD9-81ED-4DB2-BD59-A6C34878D82A}">
                    <a16:rowId xmlns:a16="http://schemas.microsoft.com/office/drawing/2014/main" val="2224867131"/>
                  </a:ext>
                </a:extLst>
              </a:tr>
              <a:tr h="280092">
                <a:tc>
                  <a:txBody>
                    <a:bodyPr/>
                    <a:lstStyle/>
                    <a:p>
                      <a:pPr algn="l" fontAlgn="b"/>
                      <a:r>
                        <a:rPr lang="cs-CZ" sz="1400" u="none" strike="noStrike" dirty="0">
                          <a:effectLst/>
                          <a:latin typeface="Arial" panose="020B0604020202020204" pitchFamily="34" charset="0"/>
                          <a:cs typeface="Arial" panose="020B0604020202020204" pitchFamily="34" charset="0"/>
                        </a:rPr>
                        <a:t>10001-20000 ob</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921,8</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1 133,8</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1 109,2</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1 089,1</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2">
                        <a:lumMod val="20000"/>
                        <a:lumOff val="80000"/>
                      </a:schemeClr>
                    </a:solidFill>
                  </a:tcPr>
                </a:tc>
                <a:extLst>
                  <a:ext uri="{0D108BD9-81ED-4DB2-BD59-A6C34878D82A}">
                    <a16:rowId xmlns:a16="http://schemas.microsoft.com/office/drawing/2014/main" val="4174534057"/>
                  </a:ext>
                </a:extLst>
              </a:tr>
              <a:tr h="280092">
                <a:tc>
                  <a:txBody>
                    <a:bodyPr/>
                    <a:lstStyle/>
                    <a:p>
                      <a:pPr algn="l" fontAlgn="b"/>
                      <a:r>
                        <a:rPr lang="cs-CZ" sz="1400" u="none" strike="noStrike" dirty="0">
                          <a:effectLst/>
                          <a:latin typeface="Arial" panose="020B0604020202020204" pitchFamily="34" charset="0"/>
                          <a:cs typeface="Arial" panose="020B0604020202020204" pitchFamily="34" charset="0"/>
                        </a:rPr>
                        <a:t>20001-50000 ob.</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868,7</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1 042,1</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1 133,6</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1 138,9</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2">
                        <a:lumMod val="20000"/>
                        <a:lumOff val="80000"/>
                      </a:schemeClr>
                    </a:solidFill>
                  </a:tcPr>
                </a:tc>
                <a:extLst>
                  <a:ext uri="{0D108BD9-81ED-4DB2-BD59-A6C34878D82A}">
                    <a16:rowId xmlns:a16="http://schemas.microsoft.com/office/drawing/2014/main" val="4074564052"/>
                  </a:ext>
                </a:extLst>
              </a:tr>
              <a:tr h="280092">
                <a:tc>
                  <a:txBody>
                    <a:bodyPr/>
                    <a:lstStyle/>
                    <a:p>
                      <a:pPr algn="l" fontAlgn="b"/>
                      <a:r>
                        <a:rPr lang="cs-CZ" sz="1400" u="none" strike="noStrike" dirty="0">
                          <a:effectLst/>
                          <a:latin typeface="Arial" panose="020B0604020202020204" pitchFamily="34" charset="0"/>
                          <a:cs typeface="Arial" panose="020B0604020202020204" pitchFamily="34" charset="0"/>
                        </a:rPr>
                        <a:t>nad 50000 ob.</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a:effectLst/>
                          <a:latin typeface="Arial" panose="020B0604020202020204" pitchFamily="34" charset="0"/>
                          <a:cs typeface="Arial" panose="020B0604020202020204" pitchFamily="34" charset="0"/>
                        </a:rPr>
                        <a:t>781,8</a:t>
                      </a:r>
                      <a:endParaRPr lang="cs-CZ" sz="1400" b="0"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793,8</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808,1</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tc>
                <a:tc>
                  <a:txBody>
                    <a:bodyPr/>
                    <a:lstStyle/>
                    <a:p>
                      <a:pPr algn="r" fontAlgn="b"/>
                      <a:r>
                        <a:rPr lang="cs-CZ" sz="1400" u="none" strike="noStrike" dirty="0">
                          <a:effectLst/>
                          <a:latin typeface="Arial" panose="020B0604020202020204" pitchFamily="34" charset="0"/>
                          <a:cs typeface="Arial" panose="020B0604020202020204" pitchFamily="34" charset="0"/>
                        </a:rPr>
                        <a:t>985,5</a:t>
                      </a:r>
                      <a:endParaRPr lang="cs-CZ" sz="14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2">
                        <a:lumMod val="20000"/>
                        <a:lumOff val="80000"/>
                      </a:schemeClr>
                    </a:solidFill>
                  </a:tcPr>
                </a:tc>
                <a:extLst>
                  <a:ext uri="{0D108BD9-81ED-4DB2-BD59-A6C34878D82A}">
                    <a16:rowId xmlns:a16="http://schemas.microsoft.com/office/drawing/2014/main" val="2155673763"/>
                  </a:ext>
                </a:extLst>
              </a:tr>
              <a:tr h="280092">
                <a:tc>
                  <a:txBody>
                    <a:bodyPr/>
                    <a:lstStyle/>
                    <a:p>
                      <a:pPr algn="l" fontAlgn="b"/>
                      <a:r>
                        <a:rPr lang="cs-CZ" sz="1400" u="none" strike="noStrike" dirty="0">
                          <a:effectLst/>
                          <a:latin typeface="Arial" panose="020B0604020202020204" pitchFamily="34" charset="0"/>
                          <a:cs typeface="Arial" panose="020B0604020202020204" pitchFamily="34" charset="0"/>
                        </a:rPr>
                        <a:t>Kraj Vysočina/celkem</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6">
                        <a:lumMod val="20000"/>
                        <a:lumOff val="80000"/>
                      </a:schemeClr>
                    </a:solidFill>
                  </a:tcPr>
                </a:tc>
                <a:tc>
                  <a:txBody>
                    <a:bodyPr/>
                    <a:lstStyle/>
                    <a:p>
                      <a:pPr algn="r" fontAlgn="b"/>
                      <a:r>
                        <a:rPr lang="cs-CZ" sz="1400" u="none" strike="noStrike">
                          <a:effectLst/>
                          <a:latin typeface="Arial" panose="020B0604020202020204" pitchFamily="34" charset="0"/>
                          <a:cs typeface="Arial" panose="020B0604020202020204" pitchFamily="34" charset="0"/>
                        </a:rPr>
                        <a:t>855,4</a:t>
                      </a:r>
                      <a:endParaRPr lang="cs-CZ" sz="1400" b="1" i="0" u="none" strike="noStrike">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6">
                        <a:lumMod val="20000"/>
                        <a:lumOff val="80000"/>
                      </a:schemeClr>
                    </a:solidFill>
                  </a:tcPr>
                </a:tc>
                <a:tc>
                  <a:txBody>
                    <a:bodyPr/>
                    <a:lstStyle/>
                    <a:p>
                      <a:pPr algn="r" fontAlgn="b"/>
                      <a:r>
                        <a:rPr lang="cs-CZ" sz="1400" u="none" strike="noStrike" dirty="0">
                          <a:effectLst/>
                          <a:latin typeface="Arial" panose="020B0604020202020204" pitchFamily="34" charset="0"/>
                          <a:cs typeface="Arial" panose="020B0604020202020204" pitchFamily="34" charset="0"/>
                        </a:rPr>
                        <a:t>984,2</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6">
                        <a:lumMod val="20000"/>
                        <a:lumOff val="80000"/>
                      </a:schemeClr>
                    </a:solidFill>
                  </a:tcPr>
                </a:tc>
                <a:tc>
                  <a:txBody>
                    <a:bodyPr/>
                    <a:lstStyle/>
                    <a:p>
                      <a:pPr algn="r" fontAlgn="b"/>
                      <a:r>
                        <a:rPr lang="cs-CZ" sz="1400" u="none" strike="noStrike" dirty="0">
                          <a:effectLst/>
                          <a:latin typeface="Arial" panose="020B0604020202020204" pitchFamily="34" charset="0"/>
                          <a:cs typeface="Arial" panose="020B0604020202020204" pitchFamily="34" charset="0"/>
                        </a:rPr>
                        <a:t>1 050,4</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6">
                        <a:lumMod val="20000"/>
                        <a:lumOff val="80000"/>
                      </a:schemeClr>
                    </a:solidFill>
                  </a:tcPr>
                </a:tc>
                <a:tc>
                  <a:txBody>
                    <a:bodyPr/>
                    <a:lstStyle/>
                    <a:p>
                      <a:pPr algn="r" fontAlgn="b"/>
                      <a:r>
                        <a:rPr lang="cs-CZ" sz="1400" u="none" strike="noStrike" dirty="0">
                          <a:effectLst/>
                          <a:latin typeface="Arial" panose="020B0604020202020204" pitchFamily="34" charset="0"/>
                          <a:cs typeface="Arial" panose="020B0604020202020204" pitchFamily="34" charset="0"/>
                        </a:rPr>
                        <a:t>1 063,8</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b">
                    <a:solidFill>
                      <a:schemeClr val="accent2">
                        <a:lumMod val="20000"/>
                        <a:lumOff val="80000"/>
                      </a:schemeClr>
                    </a:solidFill>
                  </a:tcPr>
                </a:tc>
                <a:extLst>
                  <a:ext uri="{0D108BD9-81ED-4DB2-BD59-A6C34878D82A}">
                    <a16:rowId xmlns:a16="http://schemas.microsoft.com/office/drawing/2014/main" val="3698196380"/>
                  </a:ext>
                </a:extLst>
              </a:tr>
            </a:tbl>
          </a:graphicData>
        </a:graphic>
      </p:graphicFrame>
      <p:pic>
        <p:nvPicPr>
          <p:cNvPr id="6" name="Obrázek 5" descr="Náklady obcí 2020">
            <a:extLst>
              <a:ext uri="{FF2B5EF4-FFF2-40B4-BE49-F238E27FC236}">
                <a16:creationId xmlns:a16="http://schemas.microsoft.com/office/drawing/2014/main" id="{12A9BEB2-5D12-458A-ABC7-E1D7B140B3E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45692" y="4023360"/>
            <a:ext cx="4144277" cy="2594008"/>
          </a:xfrm>
          <a:prstGeom prst="rect">
            <a:avLst/>
          </a:prstGeom>
          <a:noFill/>
          <a:ln>
            <a:noFill/>
          </a:ln>
        </p:spPr>
      </p:pic>
      <p:pic>
        <p:nvPicPr>
          <p:cNvPr id="7" name="Obrázek 6">
            <a:extLst>
              <a:ext uri="{FF2B5EF4-FFF2-40B4-BE49-F238E27FC236}">
                <a16:creationId xmlns:a16="http://schemas.microsoft.com/office/drawing/2014/main" id="{5FB086DC-720D-41BE-A561-01FA2699B0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7" y="0"/>
            <a:ext cx="1295461" cy="493509"/>
          </a:xfrm>
          <a:prstGeom prst="rect">
            <a:avLst/>
          </a:prstGeom>
        </p:spPr>
      </p:pic>
      <p:sp>
        <p:nvSpPr>
          <p:cNvPr id="8" name="TextovéPole 7">
            <a:extLst>
              <a:ext uri="{FF2B5EF4-FFF2-40B4-BE49-F238E27FC236}">
                <a16:creationId xmlns:a16="http://schemas.microsoft.com/office/drawing/2014/main" id="{BD4A8BED-B54E-432B-9AD4-33B560547D6C}"/>
              </a:ext>
            </a:extLst>
          </p:cNvPr>
          <p:cNvSpPr txBox="1"/>
          <p:nvPr/>
        </p:nvSpPr>
        <p:spPr>
          <a:xfrm>
            <a:off x="402556" y="6528467"/>
            <a:ext cx="1403684" cy="246221"/>
          </a:xfrm>
          <a:prstGeom prst="rect">
            <a:avLst/>
          </a:prstGeom>
          <a:noFill/>
        </p:spPr>
        <p:txBody>
          <a:bodyPr wrap="square" rtlCol="0">
            <a:spAutoFit/>
          </a:bodyPr>
          <a:lstStyle/>
          <a:p>
            <a:r>
              <a:rPr lang="cs-CZ" sz="1000" dirty="0">
                <a:latin typeface="Arial" panose="020B0604020202020204" pitchFamily="34" charset="0"/>
                <a:cs typeface="Arial" panose="020B0604020202020204" pitchFamily="34" charset="0"/>
              </a:rPr>
              <a:t>EKO-KOM, </a:t>
            </a:r>
            <a:r>
              <a:rPr lang="cs-CZ" sz="1000" dirty="0" err="1">
                <a:latin typeface="Arial" panose="020B0604020202020204" pitchFamily="34" charset="0"/>
                <a:cs typeface="Arial" panose="020B0604020202020204" pitchFamily="34" charset="0"/>
              </a:rPr>
              <a:t>a.s</a:t>
            </a:r>
            <a:r>
              <a:rPr lang="cs-CZ" sz="1000" dirty="0">
                <a:latin typeface="Arial" panose="020B0604020202020204" pitchFamily="34" charset="0"/>
                <a:cs typeface="Arial" panose="020B0604020202020204" pitchFamily="34" charset="0"/>
              </a:rPr>
              <a:t>, 2021</a:t>
            </a:r>
          </a:p>
        </p:txBody>
      </p:sp>
    </p:spTree>
    <p:extLst>
      <p:ext uri="{BB962C8B-B14F-4D97-AF65-F5344CB8AC3E}">
        <p14:creationId xmlns:p14="http://schemas.microsoft.com/office/powerpoint/2010/main" val="4178056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274638"/>
            <a:ext cx="8229600" cy="562074"/>
          </a:xfrm>
        </p:spPr>
        <p:txBody>
          <a:bodyPr>
            <a:normAutofit/>
          </a:bodyPr>
          <a:lstStyle/>
          <a:p>
            <a:r>
              <a:rPr lang="cs-CZ" sz="2400" dirty="0">
                <a:solidFill>
                  <a:srgbClr val="0070C0"/>
                </a:solidFill>
                <a:effectLst>
                  <a:outerShdw blurRad="38100" dist="38100" dir="2700000" algn="tl">
                    <a:srgbClr val="000000">
                      <a:alpha val="43137"/>
                    </a:srgbClr>
                  </a:outerShdw>
                </a:effectLst>
                <a:latin typeface="Arial" pitchFamily="34" charset="0"/>
                <a:cs typeface="Arial" pitchFamily="34" charset="0"/>
              </a:rPr>
              <a:t>Motivace obyvatel ke správnému nakládání s odpady</a:t>
            </a:r>
          </a:p>
        </p:txBody>
      </p:sp>
      <p:sp>
        <p:nvSpPr>
          <p:cNvPr id="3" name="Zástupný symbol pro obsah 2"/>
          <p:cNvSpPr>
            <a:spLocks noGrp="1"/>
          </p:cNvSpPr>
          <p:nvPr>
            <p:ph idx="1"/>
          </p:nvPr>
        </p:nvSpPr>
        <p:spPr>
          <a:xfrm>
            <a:off x="552449" y="1057274"/>
            <a:ext cx="11344275" cy="5612085"/>
          </a:xfrm>
        </p:spPr>
        <p:txBody>
          <a:bodyPr vert="horz" lIns="91440" tIns="45720" rIns="91440" bIns="45720" rtlCol="0">
            <a:noAutofit/>
          </a:bodyPr>
          <a:lstStyle/>
          <a:p>
            <a:pPr marL="0" indent="0">
              <a:buNone/>
            </a:pPr>
            <a:r>
              <a:rPr lang="cs-CZ" sz="1800" b="1" dirty="0">
                <a:solidFill>
                  <a:srgbClr val="0070C0"/>
                </a:solidFill>
                <a:latin typeface="Arial" pitchFamily="34" charset="0"/>
                <a:cs typeface="Arial" pitchFamily="34" charset="0"/>
              </a:rPr>
              <a:t>Skupiny motivací</a:t>
            </a:r>
          </a:p>
          <a:p>
            <a:r>
              <a:rPr lang="cs-CZ" sz="1800" b="1" dirty="0">
                <a:solidFill>
                  <a:srgbClr val="C00000"/>
                </a:solidFill>
                <a:latin typeface="Arial" pitchFamily="34" charset="0"/>
                <a:cs typeface="Arial" pitchFamily="34" charset="0"/>
              </a:rPr>
              <a:t>externí faktory </a:t>
            </a:r>
            <a:r>
              <a:rPr lang="cs-CZ" sz="1800" dirty="0">
                <a:latin typeface="Arial" pitchFamily="34" charset="0"/>
                <a:cs typeface="Arial" pitchFamily="34" charset="0"/>
              </a:rPr>
              <a:t>(např. demografické a </a:t>
            </a:r>
            <a:r>
              <a:rPr lang="cs-CZ" sz="1800" dirty="0" err="1">
                <a:latin typeface="Arial" pitchFamily="34" charset="0"/>
                <a:cs typeface="Arial" pitchFamily="34" charset="0"/>
              </a:rPr>
              <a:t>socio-ekomomické</a:t>
            </a:r>
            <a:r>
              <a:rPr lang="cs-CZ" sz="1800" dirty="0">
                <a:latin typeface="Arial" pitchFamily="34" charset="0"/>
                <a:cs typeface="Arial" pitchFamily="34" charset="0"/>
              </a:rPr>
              <a:t> faktory)</a:t>
            </a:r>
          </a:p>
          <a:p>
            <a:pPr lvl="1"/>
            <a:r>
              <a:rPr lang="cs-CZ" sz="1600" dirty="0">
                <a:latin typeface="Arial" pitchFamily="34" charset="0"/>
                <a:cs typeface="Arial" pitchFamily="34" charset="0"/>
              </a:rPr>
              <a:t>Pouze zanedbatelný vliv na výkon systému v ČR (produkce KO, produkce SKO, třídění využitelných složek)</a:t>
            </a:r>
          </a:p>
          <a:p>
            <a:pPr lvl="2"/>
            <a:r>
              <a:rPr lang="cs-CZ" sz="1400" dirty="0">
                <a:latin typeface="Arial" pitchFamily="34" charset="0"/>
                <a:cs typeface="Arial" pitchFamily="34" charset="0"/>
              </a:rPr>
              <a:t>Nízký vliv rozdílu věku a pohlaví (na rozdíl od zahraničí)</a:t>
            </a:r>
          </a:p>
          <a:p>
            <a:pPr lvl="2"/>
            <a:r>
              <a:rPr lang="cs-CZ" sz="1400" dirty="0">
                <a:latin typeface="Arial" pitchFamily="34" charset="0"/>
                <a:cs typeface="Arial" pitchFamily="34" charset="0"/>
              </a:rPr>
              <a:t>Prokázaný vliv velikosti domácnosti, míry vzdělání, zaměstnanost apod.</a:t>
            </a:r>
          </a:p>
          <a:p>
            <a:r>
              <a:rPr lang="cs-CZ" sz="1800" b="1" dirty="0">
                <a:solidFill>
                  <a:srgbClr val="C00000"/>
                </a:solidFill>
                <a:latin typeface="Arial" pitchFamily="34" charset="0"/>
                <a:cs typeface="Arial" pitchFamily="34" charset="0"/>
              </a:rPr>
              <a:t>interní faktory </a:t>
            </a:r>
            <a:r>
              <a:rPr lang="cs-CZ" sz="1800" dirty="0">
                <a:latin typeface="Arial" pitchFamily="34" charset="0"/>
                <a:cs typeface="Arial" pitchFamily="34" charset="0"/>
              </a:rPr>
              <a:t>(postoje, přesvědčení a normy) - nejsou moc prozkoumány. Hlavní roli hraje:</a:t>
            </a:r>
          </a:p>
          <a:p>
            <a:pPr lvl="1"/>
            <a:r>
              <a:rPr lang="cs-CZ" sz="1600" dirty="0">
                <a:latin typeface="Arial" pitchFamily="34" charset="0"/>
                <a:cs typeface="Arial" pitchFamily="34" charset="0"/>
              </a:rPr>
              <a:t>Vliv povědomí o třídění odpadu  a to nikoli instrumentální (kde, co a jak třídit), ale obecné informace o třídění (smysl třídění ) </a:t>
            </a:r>
          </a:p>
          <a:p>
            <a:pPr lvl="1"/>
            <a:r>
              <a:rPr lang="cs-CZ" sz="1600" dirty="0">
                <a:latin typeface="Arial" pitchFamily="34" charset="0"/>
                <a:cs typeface="Arial" pitchFamily="34" charset="0"/>
              </a:rPr>
              <a:t>Nízký vliv sociální kontroly („kontrola“ členů komunity – domácnost, přátelé, kolegové apod.)</a:t>
            </a:r>
          </a:p>
          <a:p>
            <a:pPr lvl="1"/>
            <a:r>
              <a:rPr lang="cs-CZ" sz="1600" dirty="0">
                <a:latin typeface="Arial" pitchFamily="34" charset="0"/>
                <a:cs typeface="Arial" pitchFamily="34" charset="0"/>
              </a:rPr>
              <a:t>‘Tvrdé’ nástroje (poplatkového typu) vs. ‘měkké’ nástroje (informační a komunikační kampaně) </a:t>
            </a:r>
          </a:p>
          <a:p>
            <a:pPr lvl="2"/>
            <a:r>
              <a:rPr lang="cs-CZ" sz="1400" dirty="0">
                <a:latin typeface="Arial" pitchFamily="34" charset="0"/>
                <a:cs typeface="Arial" pitchFamily="34" charset="0"/>
              </a:rPr>
              <a:t>Měkké nástroje, pokud jsou dobře zaměřeny na konkrétní cílovou skupinu, mají vysoký potenciál pro zvýšení účasti veřejnosti na třídění odpadů </a:t>
            </a:r>
          </a:p>
          <a:p>
            <a:r>
              <a:rPr lang="cs-CZ" sz="1800" b="1" dirty="0">
                <a:solidFill>
                  <a:srgbClr val="C00000"/>
                </a:solidFill>
                <a:latin typeface="Arial" pitchFamily="34" charset="0"/>
                <a:cs typeface="Arial" pitchFamily="34" charset="0"/>
              </a:rPr>
              <a:t>charakteristiky systému </a:t>
            </a:r>
            <a:r>
              <a:rPr lang="cs-CZ" sz="1800" dirty="0">
                <a:latin typeface="Arial" pitchFamily="34" charset="0"/>
                <a:cs typeface="Arial" pitchFamily="34" charset="0"/>
              </a:rPr>
              <a:t>(např. náklady systému; design systému - donáškový vs. odvozový způsob sběru, frekvence svozu, velikost sběrných nádob; ekonomické aspekty systému - implementace variabilní vs. fixní platby, zálohový systém apod.) – </a:t>
            </a:r>
            <a:r>
              <a:rPr lang="cs-CZ" sz="1800" b="1" dirty="0">
                <a:solidFill>
                  <a:srgbClr val="C00000"/>
                </a:solidFill>
                <a:latin typeface="Arial" pitchFamily="34" charset="0"/>
                <a:cs typeface="Arial" pitchFamily="34" charset="0"/>
              </a:rPr>
              <a:t>ovlivňují chování domácností nejvíce</a:t>
            </a:r>
          </a:p>
          <a:p>
            <a:pPr marL="0" indent="0">
              <a:buNone/>
            </a:pPr>
            <a:endParaRPr lang="cs-CZ" sz="1800" dirty="0">
              <a:latin typeface="Arial" pitchFamily="34" charset="0"/>
              <a:cs typeface="Arial" pitchFamily="34" charset="0"/>
            </a:endParaRPr>
          </a:p>
        </p:txBody>
      </p:sp>
      <p:pic>
        <p:nvPicPr>
          <p:cNvPr id="5" name="Obrázek 4">
            <a:extLst>
              <a:ext uri="{FF2B5EF4-FFF2-40B4-BE49-F238E27FC236}">
                <a16:creationId xmlns:a16="http://schemas.microsoft.com/office/drawing/2014/main" id="{EB6BA240-99E4-4374-B176-D206E9D901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27" y="0"/>
            <a:ext cx="1295461" cy="493509"/>
          </a:xfrm>
          <a:prstGeom prst="rect">
            <a:avLst/>
          </a:prstGeom>
        </p:spPr>
      </p:pic>
    </p:spTree>
    <p:extLst>
      <p:ext uri="{BB962C8B-B14F-4D97-AF65-F5344CB8AC3E}">
        <p14:creationId xmlns:p14="http://schemas.microsoft.com/office/powerpoint/2010/main" val="478093923"/>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2257</TotalTime>
  <Words>3148</Words>
  <Application>Microsoft Office PowerPoint</Application>
  <PresentationFormat>Širokoúhlá obrazovka</PresentationFormat>
  <Paragraphs>749</Paragraphs>
  <Slides>16</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16</vt:i4>
      </vt:variant>
    </vt:vector>
  </HeadingPairs>
  <TitlesOfParts>
    <vt:vector size="21" baseType="lpstr">
      <vt:lpstr>Arial</vt:lpstr>
      <vt:lpstr>Calibri</vt:lpstr>
      <vt:lpstr>Calibri Light</vt:lpstr>
      <vt:lpstr>Symbol</vt:lpstr>
      <vt:lpstr>Motiv Office</vt:lpstr>
      <vt:lpstr>Ekonomické nástroje v OH obcí  Náklady obcí na odpadové hospodářství</vt:lpstr>
      <vt:lpstr>Ekonomické nástroje v OH obcí</vt:lpstr>
      <vt:lpstr>Poplatky za skládkování v OH obcí</vt:lpstr>
      <vt:lpstr>Náklady na SKO </vt:lpstr>
      <vt:lpstr>Ceny za skládkování SKO </vt:lpstr>
      <vt:lpstr>Vliv poplatků za skládkování na náklady OH obcí</vt:lpstr>
      <vt:lpstr>Ekonomický nástroj – poplatky za komunální odpad vers. realita</vt:lpstr>
      <vt:lpstr>Celkové náklady na OH obcí </vt:lpstr>
      <vt:lpstr>Motivace obyvatel ke správnému nakládání s odpady</vt:lpstr>
      <vt:lpstr>Charakteristiky systému</vt:lpstr>
      <vt:lpstr>Faktory ovlivňující výkonnost systému OH  (maximální třídění, nízká produkce SKO)</vt:lpstr>
      <vt:lpstr>Výkonové platby v obcích</vt:lpstr>
      <vt:lpstr>Příjmy v OH obcí (r. 2020) v Kč/ob. </vt:lpstr>
      <vt:lpstr>Role poplatku v OH obcí</vt:lpstr>
      <vt:lpstr>Jak vybrat vhodný poplatek dle zákona o místních poplatcích</vt:lpstr>
      <vt:lpstr> 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poplatky za komunální odpad náklady obcí na odpadové hospodářství</dc:title>
  <dc:creator>Martina Vrbová</dc:creator>
  <cp:lastModifiedBy>Martina Vrbová</cp:lastModifiedBy>
  <cp:revision>16</cp:revision>
  <dcterms:created xsi:type="dcterms:W3CDTF">2021-09-29T08:43:09Z</dcterms:created>
  <dcterms:modified xsi:type="dcterms:W3CDTF">2021-11-11T20:56:17Z</dcterms:modified>
</cp:coreProperties>
</file>