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4" r:id="rId6"/>
    <p:sldId id="261" r:id="rId7"/>
    <p:sldId id="288" r:id="rId8"/>
    <p:sldId id="267" r:id="rId9"/>
    <p:sldId id="271" r:id="rId10"/>
    <p:sldId id="280" r:id="rId11"/>
    <p:sldId id="281" r:id="rId12"/>
    <p:sldId id="286" r:id="rId13"/>
    <p:sldId id="282" r:id="rId14"/>
    <p:sldId id="287" r:id="rId15"/>
    <p:sldId id="278" r:id="rId16"/>
  </p:sldIdLst>
  <p:sldSz cx="10693400" cy="756126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25A93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62" d="100"/>
          <a:sy n="62" d="100"/>
        </p:scale>
        <p:origin x="10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613F37A2-3145-4CFB-8CAB-B499DCDC23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8E6937F6-9097-4ABC-87A6-93BF307C3B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9372A-45D6-4D93-BC7B-D9658CAEBB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6FB03-634F-438A-9445-C7A59295F798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805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DCE37-7F40-4525-B985-5B7DF8178A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C6CC-A50A-458A-95D0-B9A8138B1EE5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53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052C7-4AA8-42F5-B693-1F52F554C9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6B735-A46E-4564-957F-8C552A3CD70B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739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5004E-7696-4FFF-9AF0-2EB7BBF62D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DC9C9-5418-4A62-AE2F-379F1E262060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412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FBFE3-15DE-4D80-8B8E-E3AF610309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7707-193C-41B4-BC66-853212DCC1A3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073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4C43-D99C-4EF4-ABAB-032EB7F2DF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E47F9-31B5-43C0-B178-94CC7334592C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388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939C-1075-46ED-AEE1-8BC568FDE4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71675-DCC4-4A77-A1B3-00D797B63992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66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6BA69-4520-4ACB-8639-FD5DC015F5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DAFBC-6E97-4CA8-8280-7911F5F4D08C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920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A1C0D-9DAC-4818-BBFF-7CA82C8DA1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5083-0A44-4269-8F96-79DACEB56306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161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1FB59-0404-4F28-BFDB-87BD151395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052A4-4AAE-40ED-A613-1D841D67F133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35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CF6C3-DBEE-4771-8465-2321D80405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14017-CFE6-4210-903F-D5E33F6448E7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02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z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prezentace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oddílu – úroveň 1</a:t>
            </a:r>
          </a:p>
          <a:p>
            <a:pPr lvl="1"/>
            <a:r>
              <a:rPr lang="cs-CZ" altLang="cs-CZ" smtClean="0"/>
              <a:t>Text oddílu – úroveň 2</a:t>
            </a:r>
          </a:p>
          <a:p>
            <a:pPr lvl="2"/>
            <a:r>
              <a:rPr lang="cs-CZ" altLang="cs-CZ" smtClean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smtClean="0">
                <a:solidFill>
                  <a:schemeClr val="bg2"/>
                </a:solidFill>
              </a:rPr>
              <a:t>PREZENTUJÍCÍ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8" y="7124700"/>
            <a:ext cx="1316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 eaLnBrk="1" hangingPunct="1">
              <a:spcBef>
                <a:spcPct val="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366CAB8-C950-46FF-836D-153FC09FF6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 eaLnBrk="1" hangingPunct="1">
              <a:spcBef>
                <a:spcPct val="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6794208-6664-47EE-A99A-91EE7EEF1F6E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  <p:pic>
        <p:nvPicPr>
          <p:cNvPr id="1032" name="Picture 11" descr="Logo bar po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9pPr>
    </p:titleStyle>
    <p:bodyStyle>
      <a:lvl1pPr algn="l" defTabSz="182563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 kern="1200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1" fontAlgn="base" hangingPunct="1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263525" algn="l" defTabSz="182563" rtl="0" eaLnBrk="1" fontAlgn="base" hangingPunct="1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292350" indent="-228600" algn="l" defTabSz="1825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3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-vysocina.cz/zivotni-prostredi.asp?p1=5424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801"/>
            <a:ext cx="10974388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6140" y="1744664"/>
            <a:ext cx="9501435" cy="595808"/>
          </a:xfrm>
          <a:noFill/>
        </p:spPr>
        <p:txBody>
          <a:bodyPr wrap="none" anchor="t"/>
          <a:lstStyle/>
          <a:p>
            <a:r>
              <a:rPr lang="cs-CZ" sz="4000" dirty="0"/>
              <a:t>Stav skládek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na </a:t>
            </a:r>
            <a:r>
              <a:rPr lang="cs-CZ" sz="4000" dirty="0"/>
              <a:t>území Kraje Vysočina 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altLang="cs-CZ" sz="4800" b="0" dirty="0" smtClean="0"/>
              <a:t/>
            </a:r>
            <a:br>
              <a:rPr lang="cs-CZ" altLang="cs-CZ" sz="4800" b="0" dirty="0" smtClean="0"/>
            </a:br>
            <a:endParaRPr lang="cs-CZ" altLang="cs-CZ" sz="2800" b="0" dirty="0" smtClean="0">
              <a:solidFill>
                <a:srgbClr val="FF000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8013" y="4500711"/>
            <a:ext cx="5257800" cy="720080"/>
          </a:xfrm>
          <a:noFill/>
        </p:spPr>
        <p:txBody>
          <a:bodyPr wrap="none"/>
          <a:lstStyle/>
          <a:p>
            <a:pPr algn="l" eaLnBrk="1" hangingPunct="1"/>
            <a:r>
              <a:rPr lang="cs-CZ" altLang="cs-CZ" sz="2200" b="0" dirty="0" smtClean="0">
                <a:solidFill>
                  <a:srgbClr val="DDDDDD"/>
                </a:solidFill>
              </a:rPr>
              <a:t>Ing. Eva Horná</a:t>
            </a:r>
          </a:p>
        </p:txBody>
      </p:sp>
      <p:pic>
        <p:nvPicPr>
          <p:cNvPr id="4101" name="Picture 14" descr="Logo bar p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516688"/>
            <a:ext cx="20875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972320"/>
            <a:ext cx="9221788" cy="864096"/>
          </a:xfrm>
        </p:spPr>
        <p:txBody>
          <a:bodyPr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Budoucnost skládek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124" y="2052439"/>
            <a:ext cx="10657184" cy="466110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 letošním a příštím roce se některé skládky </a:t>
            </a:r>
            <a:r>
              <a:rPr lang="cs-CZ" dirty="0" smtClean="0">
                <a:solidFill>
                  <a:schemeClr val="tx1"/>
                </a:solidFill>
              </a:rPr>
              <a:t>budou ještě rozšiřovat, tak aby byla naplněna místní poptávka.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Nová skládka pravděpodobně už nevznikne.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 roce 2030 se skládky postupně utlumí z důvodu legislativy, zákaz ukládání využitelných odpadů. Se </a:t>
            </a:r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nížením množství uložených odpadů,  se stane provoz skládky z důvodů finančních nerentabilní (fixní náklady).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 naplnění musí být skládka bezpečně uzavřena, technicky a biologicky rekultivována dle projektu a zajištěna následná péče minimálně 30 let.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FBFE3-15DE-4D80-8B8E-E3AF6103096B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020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900312"/>
            <a:ext cx="9221788" cy="864095"/>
          </a:xfrm>
        </p:spPr>
        <p:txBody>
          <a:bodyPr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Budoucnost skládek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34132" y="2340471"/>
            <a:ext cx="9717906" cy="4373067"/>
          </a:xfrm>
        </p:spPr>
        <p:txBody>
          <a:bodyPr/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Na vlastní ploše </a:t>
            </a:r>
            <a:r>
              <a:rPr lang="cs-CZ" dirty="0" smtClean="0">
                <a:solidFill>
                  <a:schemeClr val="tx1"/>
                </a:solidFill>
              </a:rPr>
              <a:t>může </a:t>
            </a:r>
            <a:r>
              <a:rPr lang="cs-CZ" dirty="0">
                <a:solidFill>
                  <a:schemeClr val="tx1"/>
                </a:solidFill>
              </a:rPr>
              <a:t>být v souladu s projektem kromě ozelenění i alternativní </a:t>
            </a:r>
            <a:r>
              <a:rPr lang="cs-CZ" dirty="0" smtClean="0">
                <a:solidFill>
                  <a:schemeClr val="tx1"/>
                </a:solidFill>
              </a:rPr>
              <a:t>využití, dle rozhodnutí vlastníka pozemku bývalé skládky. </a:t>
            </a:r>
            <a:r>
              <a:rPr lang="cs-CZ" dirty="0">
                <a:solidFill>
                  <a:schemeClr val="tx1"/>
                </a:solidFill>
              </a:rPr>
              <a:t>Např. jednoduché zařízení k nakládání s odpady, soustřeďování stavebních odpadů nebo i přiměřené rekreační </a:t>
            </a:r>
            <a:r>
              <a:rPr lang="cs-CZ" dirty="0" smtClean="0">
                <a:solidFill>
                  <a:schemeClr val="tx1"/>
                </a:solidFill>
              </a:rPr>
              <a:t>využití (cvičiště pro psy). </a:t>
            </a:r>
            <a:r>
              <a:rPr lang="cs-CZ" dirty="0">
                <a:solidFill>
                  <a:schemeClr val="tx1"/>
                </a:solidFill>
              </a:rPr>
              <a:t>Vždy však takové, aby nebyla narušena stabilita skládky</a:t>
            </a:r>
            <a:r>
              <a:rPr lang="cs-CZ" dirty="0" smtClean="0">
                <a:solidFill>
                  <a:schemeClr val="tx1"/>
                </a:solidFill>
              </a:rPr>
              <a:t>. V sousedství může být např. překladiště odpadů.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FBFE3-15DE-4D80-8B8E-E3AF6103096B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25D7707-193C-41B4-BC66-853212DCC1A3}" type="datetime1">
              <a:rPr lang="cs-CZ" altLang="cs-CZ" smtClean="0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48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87325"/>
            <a:ext cx="10974388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8013" y="1744663"/>
            <a:ext cx="5389562" cy="765175"/>
          </a:xfrm>
          <a:noFill/>
        </p:spPr>
        <p:txBody>
          <a:bodyPr wrap="none" anchor="t"/>
          <a:lstStyle/>
          <a:p>
            <a:pPr algn="l" eaLnBrk="1" hangingPunct="1"/>
            <a:r>
              <a:rPr lang="cs-CZ" altLang="cs-CZ" sz="4800" b="0" dirty="0" smtClean="0"/>
              <a:t>Děkuji za pozornost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8013" y="3492599"/>
            <a:ext cx="5257800" cy="368300"/>
          </a:xfrm>
          <a:noFill/>
        </p:spPr>
        <p:txBody>
          <a:bodyPr wrap="none"/>
          <a:lstStyle/>
          <a:p>
            <a:pPr algn="l" eaLnBrk="1" hangingPunct="1"/>
            <a:r>
              <a:rPr lang="cs-CZ" altLang="cs-CZ" sz="2200" b="0" dirty="0" smtClean="0">
                <a:solidFill>
                  <a:srgbClr val="DDDDDD"/>
                </a:solidFill>
              </a:rPr>
              <a:t>Ing. Eva Horná</a:t>
            </a:r>
          </a:p>
          <a:p>
            <a:pPr algn="l" eaLnBrk="1" hangingPunct="1"/>
            <a:r>
              <a:rPr lang="cs-CZ" altLang="cs-CZ" sz="2200" b="0" dirty="0" smtClean="0">
                <a:solidFill>
                  <a:srgbClr val="DDDDDD"/>
                </a:solidFill>
              </a:rPr>
              <a:t>Odbor životního prostředí a zemědělství</a:t>
            </a:r>
          </a:p>
          <a:p>
            <a:pPr algn="l" eaLnBrk="1" hangingPunct="1"/>
            <a:r>
              <a:rPr lang="cs-CZ" altLang="cs-CZ" sz="2200" b="0" dirty="0" smtClean="0">
                <a:solidFill>
                  <a:srgbClr val="DDDDDD"/>
                </a:solidFill>
              </a:rPr>
              <a:t>Krajský úřad Kraje Vysočina</a:t>
            </a:r>
          </a:p>
        </p:txBody>
      </p:sp>
      <p:pic>
        <p:nvPicPr>
          <p:cNvPr id="4101" name="Picture 14" descr="Logo bar p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516688"/>
            <a:ext cx="20875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9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endParaRPr lang="cs-CZ" altLang="cs-CZ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124" y="756295"/>
            <a:ext cx="10225136" cy="5833419"/>
          </a:xfrm>
          <a:noFill/>
        </p:spPr>
        <p:txBody>
          <a:bodyPr/>
          <a:lstStyle/>
          <a:p>
            <a:pPr algn="ctr"/>
            <a:r>
              <a:rPr lang="cs-CZ" sz="2400" dirty="0" smtClean="0">
                <a:solidFill>
                  <a:srgbClr val="333333"/>
                </a:solidFill>
              </a:rPr>
              <a:t>Co je to skládka?</a:t>
            </a:r>
          </a:p>
          <a:p>
            <a:pPr algn="ctr"/>
            <a:endParaRPr lang="cs-CZ" sz="2400" dirty="0" smtClean="0">
              <a:solidFill>
                <a:srgbClr val="333333"/>
              </a:solidFill>
            </a:endParaRPr>
          </a:p>
          <a:p>
            <a:pPr algn="ctr"/>
            <a:r>
              <a:rPr lang="cs-CZ" sz="2400" dirty="0">
                <a:solidFill>
                  <a:srgbClr val="333333"/>
                </a:solidFill>
              </a:rPr>
              <a:t>D</a:t>
            </a:r>
            <a:r>
              <a:rPr lang="cs-CZ" sz="2400" dirty="0" smtClean="0">
                <a:solidFill>
                  <a:srgbClr val="333333"/>
                </a:solidFill>
              </a:rPr>
              <a:t>le zákona č. 541/2020 Sb., o odpadech je skládkou </a:t>
            </a:r>
          </a:p>
          <a:p>
            <a:pPr algn="ctr"/>
            <a:r>
              <a:rPr lang="cs-CZ" sz="2000" dirty="0" smtClean="0">
                <a:solidFill>
                  <a:srgbClr val="333333"/>
                </a:solidFill>
              </a:rPr>
              <a:t>„zařízení </a:t>
            </a:r>
            <a:r>
              <a:rPr lang="cs-CZ" sz="2000" dirty="0">
                <a:solidFill>
                  <a:srgbClr val="333333"/>
                </a:solidFill>
              </a:rPr>
              <a:t>pro odstranění odpadů pomocí jejich </a:t>
            </a:r>
            <a:r>
              <a:rPr lang="cs-CZ" sz="2000" u="sng" dirty="0">
                <a:solidFill>
                  <a:srgbClr val="333333"/>
                </a:solidFill>
              </a:rPr>
              <a:t>řízeného</a:t>
            </a:r>
            <a:r>
              <a:rPr lang="cs-CZ" sz="2000" dirty="0">
                <a:solidFill>
                  <a:srgbClr val="333333"/>
                </a:solidFill>
              </a:rPr>
              <a:t> povrchového nebo podpovrchového </a:t>
            </a:r>
            <a:r>
              <a:rPr lang="cs-CZ" sz="2000" dirty="0" smtClean="0">
                <a:solidFill>
                  <a:srgbClr val="333333"/>
                </a:solidFill>
              </a:rPr>
              <a:t>ukládání“</a:t>
            </a:r>
          </a:p>
          <a:p>
            <a:r>
              <a:rPr lang="cs-CZ" sz="2400" dirty="0" smtClean="0">
                <a:solidFill>
                  <a:srgbClr val="333333"/>
                </a:solidFill>
              </a:rPr>
              <a:t>Skládka musí splňovat podmínky: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rgbClr val="333333"/>
                </a:solidFill>
              </a:rPr>
              <a:t>Zákona o odpadech a prováděcí vyhlášky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rgbClr val="333333"/>
                </a:solidFill>
              </a:rPr>
              <a:t>Technických norem ČSN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rgbClr val="333333"/>
                </a:solidFill>
              </a:rPr>
              <a:t>Stavebního zákona</a:t>
            </a:r>
            <a:endParaRPr lang="cs-CZ" b="0" dirty="0" smtClean="0">
              <a:solidFill>
                <a:schemeClr val="tx1"/>
              </a:solidFill>
            </a:endParaRPr>
          </a:p>
          <a:p>
            <a:pPr lvl="0"/>
            <a:r>
              <a:rPr lang="cs-CZ" sz="2400" dirty="0">
                <a:solidFill>
                  <a:srgbClr val="333333"/>
                </a:solidFill>
              </a:rPr>
              <a:t>Skládka se provozuje na základě povolení krajského úřadu ve třech fázích, které na sebe musí bezprostředně navazovat:</a:t>
            </a:r>
          </a:p>
          <a:p>
            <a:pPr marL="457200" lvl="0" indent="-457200">
              <a:buAutoNum type="arabicPeriod"/>
            </a:pPr>
            <a:r>
              <a:rPr lang="cs-CZ" b="0" dirty="0" smtClean="0">
                <a:solidFill>
                  <a:schemeClr val="tx1"/>
                </a:solidFill>
              </a:rPr>
              <a:t>Fáze – řízené ukládání odpadů</a:t>
            </a:r>
          </a:p>
          <a:p>
            <a:pPr marL="457200" lvl="0" indent="-457200">
              <a:buAutoNum type="arabicPeriod"/>
            </a:pPr>
            <a:r>
              <a:rPr lang="cs-CZ" b="0" dirty="0" smtClean="0">
                <a:solidFill>
                  <a:schemeClr val="tx1"/>
                </a:solidFill>
              </a:rPr>
              <a:t>Fáze – rekultivace</a:t>
            </a:r>
          </a:p>
          <a:p>
            <a:pPr marL="457200" lvl="0" indent="-457200">
              <a:buAutoNum type="arabicPeriod"/>
            </a:pPr>
            <a:r>
              <a:rPr lang="cs-CZ" b="0" dirty="0" smtClean="0">
                <a:solidFill>
                  <a:schemeClr val="tx1"/>
                </a:solidFill>
              </a:rPr>
              <a:t>Fáze – péče o skládku (30 let)</a:t>
            </a:r>
            <a:endParaRPr lang="cs-CZ" b="0" dirty="0">
              <a:solidFill>
                <a:schemeClr val="tx1"/>
              </a:solidFill>
            </a:endParaRPr>
          </a:p>
          <a:p>
            <a:pPr lvl="0"/>
            <a:endParaRPr lang="cs-CZ" b="0" dirty="0"/>
          </a:p>
          <a:p>
            <a:endParaRPr lang="cs-CZ" altLang="cs-CZ" b="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endParaRPr lang="cs-CZ" altLang="cs-CZ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124" y="756295"/>
            <a:ext cx="10225136" cy="5833419"/>
          </a:xfrm>
          <a:noFill/>
        </p:spPr>
        <p:txBody>
          <a:bodyPr/>
          <a:lstStyle/>
          <a:p>
            <a:pPr algn="ctr"/>
            <a:r>
              <a:rPr lang="cs-CZ" sz="2400" dirty="0" smtClean="0">
                <a:solidFill>
                  <a:srgbClr val="333333"/>
                </a:solidFill>
              </a:rPr>
              <a:t> </a:t>
            </a:r>
          </a:p>
          <a:p>
            <a:pPr algn="ctr"/>
            <a:r>
              <a:rPr lang="cs-CZ" sz="2400" dirty="0" smtClean="0">
                <a:solidFill>
                  <a:srgbClr val="333333"/>
                </a:solidFill>
              </a:rPr>
              <a:t>Kraj </a:t>
            </a:r>
            <a:r>
              <a:rPr lang="cs-CZ" sz="2400" dirty="0" smtClean="0">
                <a:solidFill>
                  <a:srgbClr val="333333"/>
                </a:solidFill>
              </a:rPr>
              <a:t>Vysočina – údaje dle vyhodnocení POH Kraje </a:t>
            </a:r>
            <a:r>
              <a:rPr lang="cs-CZ" sz="2400" dirty="0" smtClean="0">
                <a:solidFill>
                  <a:srgbClr val="333333"/>
                </a:solidFill>
              </a:rPr>
              <a:t>Vysočina</a:t>
            </a:r>
          </a:p>
          <a:p>
            <a:pPr algn="ctr"/>
            <a:endParaRPr lang="cs-CZ" sz="2400" dirty="0" smtClean="0">
              <a:solidFill>
                <a:srgbClr val="333333"/>
              </a:solidFill>
            </a:endParaRPr>
          </a:p>
          <a:p>
            <a:r>
              <a:rPr lang="cs-CZ" dirty="0" smtClean="0">
                <a:solidFill>
                  <a:srgbClr val="333333"/>
                </a:solidFill>
              </a:rPr>
              <a:t>Krajský cíl č.4: Významné omezení skládkování směsného komunálního odpadu a jeho využití (zejména energetické) ve vhodných zařízeních – plnění tohoto cíle není posuzováno ve Zprávě o plnění cílů za roky 2018-2019. </a:t>
            </a:r>
          </a:p>
          <a:p>
            <a:pPr lvl="0"/>
            <a:endParaRPr lang="cs-CZ" b="0" dirty="0"/>
          </a:p>
          <a:p>
            <a:r>
              <a:rPr lang="cs-CZ" altLang="cs-CZ" b="0" dirty="0" smtClean="0">
                <a:solidFill>
                  <a:srgbClr val="333333"/>
                </a:solidFill>
              </a:rPr>
              <a:t>Opatření k plnění cíle: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0" dirty="0" smtClean="0">
                <a:solidFill>
                  <a:srgbClr val="333333"/>
                </a:solidFill>
              </a:rPr>
              <a:t>Podporovat budování odpovídající efektivní infrastruktury nutné k zajištění využití odpadů včetně SKO…………Fond Vysočiny, příprava projektu se SOV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0" dirty="0" smtClean="0">
                <a:solidFill>
                  <a:srgbClr val="333333"/>
                </a:solidFill>
              </a:rPr>
              <a:t>V adekvátní míře energeticky využívat SKO v zařízeních pro energetické využití odpadů………………………………..Sako Brno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0" dirty="0" smtClean="0">
                <a:solidFill>
                  <a:srgbClr val="333333"/>
                </a:solidFill>
              </a:rPr>
              <a:t>Průběžně vyhodnocovat systém nakládání se SKO na obecní a regionální úrovni.</a:t>
            </a:r>
          </a:p>
          <a:p>
            <a:endParaRPr lang="cs-CZ" altLang="cs-CZ" b="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8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900312"/>
            <a:ext cx="9221788" cy="792087"/>
          </a:xfrm>
        </p:spPr>
        <p:txBody>
          <a:bodyPr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Porovnání vyhodnocení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1692399"/>
            <a:ext cx="10963324" cy="5021139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rgbClr val="333333"/>
                </a:solidFill>
              </a:rPr>
              <a:t>Neustále se zvyšuje produkce komunálních odpadů (kg/obyvatele/rok) – 561 (2019), 416 (2009)</a:t>
            </a:r>
          </a:p>
          <a:p>
            <a:pPr lvl="0"/>
            <a:endParaRPr lang="cs-CZ" b="0" dirty="0">
              <a:solidFill>
                <a:srgbClr val="333333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rgbClr val="333333"/>
                </a:solidFill>
              </a:rPr>
              <a:t>Klesá % </a:t>
            </a:r>
            <a:r>
              <a:rPr lang="cs-CZ" b="0" dirty="0">
                <a:solidFill>
                  <a:schemeClr val="tx1"/>
                </a:solidFill>
              </a:rPr>
              <a:t>kom. odpadů ukládaných na skládky – 37,9 % (2019), 73,3 % (2009)</a:t>
            </a:r>
          </a:p>
          <a:p>
            <a:pPr lvl="0"/>
            <a:endParaRPr lang="cs-CZ" b="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Roste % materiálově využitých odpadů – 50,2 % (2019), 16,7 % (2009)</a:t>
            </a:r>
          </a:p>
          <a:p>
            <a:pPr lvl="0"/>
            <a:endParaRPr lang="cs-CZ" b="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Klesá % biologicky rozložitelných kom. odpadů, ukládaných na skládky - 44,3 % (2019), 92,5 % (2009</a:t>
            </a:r>
            <a:r>
              <a:rPr lang="cs-CZ" b="0" dirty="0" smtClean="0">
                <a:solidFill>
                  <a:schemeClr val="tx1"/>
                </a:solidFill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b="0" dirty="0">
              <a:solidFill>
                <a:schemeClr val="tx1"/>
              </a:solidFill>
            </a:endParaRPr>
          </a:p>
          <a:p>
            <a:r>
              <a:rPr lang="cs-CZ" u="sng" dirty="0">
                <a:hlinkClick r:id="rId2"/>
              </a:rPr>
              <a:t>https://www.kr-vysocina.cz/zivotni-prostredi.asp?p1=5424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FBFE3-15DE-4D80-8B8E-E3AF6103096B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25D7707-193C-41B4-BC66-853212DCC1A3}" type="datetime1">
              <a:rPr lang="cs-CZ" altLang="cs-CZ" smtClean="0"/>
              <a:pPr>
                <a:defRPr/>
              </a:pPr>
              <a:t>12.10.2021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503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endParaRPr lang="cs-CZ" alt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56" y="900311"/>
            <a:ext cx="10081120" cy="5403579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2164" y="6303890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Energetická agentura Vysočiny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7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endParaRPr lang="cs-CZ" altLang="cs-CZ" dirty="0" smtClean="0"/>
          </a:p>
        </p:txBody>
      </p:sp>
      <p:pic>
        <p:nvPicPr>
          <p:cNvPr id="5" name="obrázek 2">
            <a:extLst>
              <a:ext uri="{FF2B5EF4-FFF2-40B4-BE49-F238E27FC236}">
                <a16:creationId xmlns:a16="http://schemas.microsoft.com/office/drawing/2014/main" id="{56B08AFE-C151-4419-AAB1-39AA1BAB5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4" r="12794"/>
          <a:stretch>
            <a:fillRect/>
          </a:stretch>
        </p:blipFill>
        <p:spPr bwMode="auto">
          <a:xfrm>
            <a:off x="1386260" y="756295"/>
            <a:ext cx="7973346" cy="590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8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4221"/>
              </p:ext>
            </p:extLst>
          </p:nvPr>
        </p:nvGraphicFramePr>
        <p:xfrm>
          <a:off x="2308860" y="756291"/>
          <a:ext cx="6380480" cy="591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1320">
                  <a:extLst>
                    <a:ext uri="{9D8B030D-6E8A-4147-A177-3AD203B41FA5}">
                      <a16:colId xmlns:a16="http://schemas.microsoft.com/office/drawing/2014/main" val="1518952739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633007315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345976026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3926343994"/>
                    </a:ext>
                  </a:extLst>
                </a:gridCol>
                <a:gridCol w="1689735">
                  <a:extLst>
                    <a:ext uri="{9D8B030D-6E8A-4147-A177-3AD203B41FA5}">
                      <a16:colId xmlns:a16="http://schemas.microsoft.com/office/drawing/2014/main" val="4045549123"/>
                    </a:ext>
                  </a:extLst>
                </a:gridCol>
              </a:tblGrid>
              <a:tr h="939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Název skládky (provozovatel)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Identifikační číslo 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Uloženo v tunách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Volná kapacita v tunách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Orientační rok naplnění: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stávající kapacita/ plánovaná kapacita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4901164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Hrádek u Pacova (SOMPO Pelhřimov)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21 000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2022/2030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6636637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Bukov (DIAMO Dolní Rožínka)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CZJ00056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5 800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34 000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2027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391361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Ronov n. S. (Město Přibyslav)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CZJ00058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26 600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220 000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2029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9750248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Henčov (SM Jihlavy)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CZJ00060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32 700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30 700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2022/2035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6558849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Rozinov (TBS Světlá n. S.)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CZJ00061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6 600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77 600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2032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1342642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Lapíkov (TELES Chotěboř)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CZJ00062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9 100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168 000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2038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7522745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Petráveč (TS Velké Meziříčí)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CZJ00063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10 700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121 000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2031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5896364"/>
                  </a:ext>
                </a:extLst>
              </a:tr>
              <a:tr h="540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Petrůvky (ESKO-T Třebíč)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CZJ00070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36 400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273 700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2028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6250138"/>
                  </a:ext>
                </a:extLst>
              </a:tr>
              <a:tr h="650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148 800 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(2019: 147 800)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949 300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4274137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15004E-7696-4FFF-9AF0-2EB7BBF62D7F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53DC9C9-5418-4A62-AE2F-379F1E262060}" type="datetime1">
              <a:rPr lang="cs-CZ" altLang="cs-CZ" smtClean="0"/>
              <a:pPr>
                <a:defRPr/>
              </a:pPr>
              <a:t>12.10.2021</a:t>
            </a:fld>
            <a:endParaRPr lang="cs-CZ" altLang="cs-CZ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4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900312"/>
            <a:ext cx="8020050" cy="792087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Porovnání stavu skládek  2016 - 2021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6140" y="1764407"/>
            <a:ext cx="10585176" cy="475252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roce 2016 na území Kraje Vysočina bylo 10 povolených skládek s volnou kapacitou 1 135 000 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roce 2021 máme na území Kraje Vysočina 8 skládek a současná volná kapacita je </a:t>
            </a:r>
            <a:r>
              <a:rPr lang="cs-CZ" dirty="0">
                <a:solidFill>
                  <a:schemeClr val="tx1"/>
                </a:solidFill>
              </a:rPr>
              <a:t>949 </a:t>
            </a:r>
            <a:r>
              <a:rPr lang="cs-CZ" dirty="0" smtClean="0">
                <a:solidFill>
                  <a:schemeClr val="tx1"/>
                </a:solidFill>
              </a:rPr>
              <a:t>300 t, přičemž 6 skládek bude mít volnou kapacitu i po roce 2030.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kládka </a:t>
            </a:r>
            <a:r>
              <a:rPr lang="cs-CZ" dirty="0">
                <a:solidFill>
                  <a:schemeClr val="tx1"/>
                </a:solidFill>
              </a:rPr>
              <a:t>Osová </a:t>
            </a:r>
            <a:r>
              <a:rPr lang="cs-CZ" dirty="0" smtClean="0">
                <a:solidFill>
                  <a:schemeClr val="tx1"/>
                </a:solidFill>
              </a:rPr>
              <a:t>Bítýška je ve fázi rekultivace,  Sedlejov ve fázi následné péče.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Na </a:t>
            </a:r>
            <a:r>
              <a:rPr lang="cs-CZ" dirty="0">
                <a:solidFill>
                  <a:schemeClr val="tx1"/>
                </a:solidFill>
              </a:rPr>
              <a:t>všech skládkách je ukládán druh odpadu kategorie ostatní, </a:t>
            </a:r>
            <a:r>
              <a:rPr lang="cs-CZ" dirty="0" smtClean="0">
                <a:solidFill>
                  <a:schemeClr val="tx1"/>
                </a:solidFill>
              </a:rPr>
              <a:t>což je i komunální odpad. Někde je ukládán i azbest, který má výjimku (je N). Skládky nebezpečného odpadu v kraji nejsou.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900312"/>
            <a:ext cx="8020050" cy="792087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Porovnání stavu skládek  2016 - 2021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6140" y="1764407"/>
            <a:ext cx="10585176" cy="475252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areálu skládek se často nachází ještě další </a:t>
            </a:r>
            <a:r>
              <a:rPr lang="cs-CZ" dirty="0" err="1" smtClean="0">
                <a:solidFill>
                  <a:schemeClr val="tx1"/>
                </a:solidFill>
              </a:rPr>
              <a:t>odpadářské</a:t>
            </a:r>
            <a:r>
              <a:rPr lang="cs-CZ" dirty="0" smtClean="0">
                <a:solidFill>
                  <a:schemeClr val="tx1"/>
                </a:solidFill>
              </a:rPr>
              <a:t> zařízení, tak aby vznikl ucelený systém (kompostárna, sběrný dvůr, recyklace stavebních odpadů).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průměru se každý rok ukládá na stávajících 8 skládek na území Vysočiny téměř 150 tis. t odpadu.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Vlastníky skládek jsou převážně obce. Provozovatelem zřízené firmy, technické služby.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264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.pot [jen pro čtení] [režim kompatibility]" id="{504233E9-FE8E-4D93-9B78-DFFED66DA495}" vid="{AC0AF8E5-88BF-4640-9DA5-359393327A39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7" ma:contentTypeDescription="Vytvoří nový dokument" ma:contentTypeScope="" ma:versionID="0bb631a01b2456230b70190d4b2f9cac">
  <xsd:schema xmlns:xsd="http://www.w3.org/2001/XMLSchema" xmlns:xs="http://www.w3.org/2001/XMLSchema" xmlns:p="http://schemas.microsoft.com/office/2006/metadata/properties" xmlns:ns2="ad0a1802-d40a-4fae-a083-bd919e9592b2" xmlns:ns3="552c9eae-b457-430e-aa69-c3e45868fffa" targetNamespace="http://schemas.microsoft.com/office/2006/metadata/properties" ma:root="true" ma:fieldsID="019473a6dbac341c863c31ced28d54b0" ns2:_="" ns3:_="">
    <xsd:import namespace="ad0a1802-d40a-4fae-a083-bd919e9592b2"/>
    <xsd:import namespace="552c9eae-b457-430e-aa69-c3e45868fffa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  <xsd:element ref="ns2:Vnit_x0159_n_x00ed__x0020_p_x0159_edpisy_x0020__x002d__x0020_p_x0159__x00ed_loh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Černobíl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SV" ma:format="Dropdown" ma:internalName="Vlastn_x00ed_k_x0020__x0161_ablony">
      <xsd:simpleType>
        <xsd:restriction base="dms:Choice">
          <xsd:enumeration value="OddRLZ"/>
          <xsd:enumeration value="OAPR"/>
          <xsd:enumeration value="OddHS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HS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9-01-01T00:00:00Z" ma:format="DateOnly" ma:internalName="Datum_x0020_vyd_x00e1_n_x00ed__x0020_verze">
      <xsd:simpleType>
        <xsd:restriction base="dms:DateTime"/>
      </xsd:simpleType>
    </xsd:element>
    <xsd:element name="Vnit_x0159_n_x00ed__x0020_p_x0159_edpisy_x0020__x002d__x0020_p_x0159__x00ed_loha" ma:index="13" nillable="true" ma:displayName="Vnitřní předpisy - příloha" ma:default="0" ma:internalName="Vnit_x0159_n_x00ed__x0020_p_x0159_edpisy_x0020__x002d__x0020_p_x0159__x00ed_loh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c9eae-b457-430e-aa69-c3e45868fff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8077352-2455-4361-AC4A-48246A51B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552c9eae-b457-430e-aa69-c3e45868ff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574</TotalTime>
  <Words>757</Words>
  <Application>Microsoft Office PowerPoint</Application>
  <PresentationFormat>Vlastní</PresentationFormat>
  <Paragraphs>115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Vlastní návrh</vt:lpstr>
      <vt:lpstr>Stav skládek  na území Kraje Vysočina   </vt:lpstr>
      <vt:lpstr>Prezentace aplikace PowerPoint</vt:lpstr>
      <vt:lpstr>Prezentace aplikace PowerPoint</vt:lpstr>
      <vt:lpstr>Porovnání vyhodnocení</vt:lpstr>
      <vt:lpstr>Prezentace aplikace PowerPoint</vt:lpstr>
      <vt:lpstr>Prezentace aplikace PowerPoint</vt:lpstr>
      <vt:lpstr>Prezentace aplikace PowerPoint</vt:lpstr>
      <vt:lpstr>Porovnání stavu skládek  2016 - 2021</vt:lpstr>
      <vt:lpstr>Porovnání stavu skládek  2016 - 2021</vt:lpstr>
      <vt:lpstr>Budoucnost skládek</vt:lpstr>
      <vt:lpstr>Budoucnost skládek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 prezentace</dc:title>
  <dc:creator>Vlček Lukáš Ing.</dc:creator>
  <cp:lastModifiedBy>Horná Eva Ing.</cp:lastModifiedBy>
  <cp:revision>92</cp:revision>
  <dcterms:created xsi:type="dcterms:W3CDTF">2021-07-11T19:30:21Z</dcterms:created>
  <dcterms:modified xsi:type="dcterms:W3CDTF">2021-10-12T08:59:57Z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  <property fmtid="{D5CDD505-2E9C-101B-9397-08002B2CF9AE}" pid="7" name="Vnitřní předpisy - příloha">
    <vt:lpwstr>0</vt:lpwstr>
  </property>
</Properties>
</file>