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59" r:id="rId6"/>
    <p:sldId id="265" r:id="rId7"/>
    <p:sldId id="269" r:id="rId8"/>
    <p:sldId id="264" r:id="rId9"/>
    <p:sldId id="27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1F1E2-0A4C-4C68-A58A-B484898C58D5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6E8AC-A63B-440A-8BED-07A03DD54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835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Cílem projektu je pilotně ověřit, zda námi zvolená cesta a způsob rekonstrukce a modernizace systému školního stravování je funkční a jaké podmínky a nástroje je pro tuto funkčnost nutné vytvořit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3B8CFF-FB96-4CB3-A2AB-49E7C794B49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648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7C0536-39B6-4811-94A6-BBB6ED893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24BFDE-B407-4DA2-8542-B8161B341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9A3B47-F58A-4308-82CB-963377806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515B-0FA5-40AF-A114-1BD3DE25422F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636991-DCF9-4ABA-A720-B791BCA9E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646D83-9B79-4A4B-A71E-10334F8D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CC55-8CE7-4FB9-A0A6-AEF954518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90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960A50-B07B-4E1E-8696-80EF5B76F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2271CA1-47F3-4C3F-B75F-207666FD8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15ED71-F291-4936-ABBC-9D6006803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515B-0FA5-40AF-A114-1BD3DE25422F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C4F4EC-20EC-4F44-9871-7873E80C1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EB2DC1-F0E5-4A20-B9C9-D176508E9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CC55-8CE7-4FB9-A0A6-AEF954518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78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A670C48-E44F-49D4-860B-117C0E56E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3BA58A-B453-4144-B3DC-AC554F26E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3674FB-05CE-4E7F-92DA-BC51681FF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515B-0FA5-40AF-A114-1BD3DE25422F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499F99-68B2-443D-B040-7FEFE24A4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9A8C67-7D8F-4E41-8E20-6E93D3E3F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CC55-8CE7-4FB9-A0A6-AEF954518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5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5AC68D-FF63-42E1-AA1B-408DA97C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E741E0-2A0F-45D8-817D-0277BA7CA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608E65-B592-4445-9D4C-F648913AF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515B-0FA5-40AF-A114-1BD3DE25422F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82A2F5-55B4-4CB1-B38B-9E160E978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CFEF35-0634-421B-80EC-C55275A91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CC55-8CE7-4FB9-A0A6-AEF954518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62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BE952-8D31-4E14-B48D-0F5CD5AAC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C4DB15-12A2-47FA-99EF-36AEF0200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D3E74A-204F-40C5-99EA-7E924F35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515B-0FA5-40AF-A114-1BD3DE25422F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13EFDD-E9C5-4A12-BAF7-58A0D5B4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325072-E660-4F8D-9E05-520EF3A46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CC55-8CE7-4FB9-A0A6-AEF954518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17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1B61B-2451-4A43-9537-44E8F5BEE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D87015-FF98-4F48-9343-3970F440C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C90BC9C-A368-472B-9FD9-BFBD8A2B4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6BFC5D-3B31-4819-8F08-F3531D46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515B-0FA5-40AF-A114-1BD3DE25422F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E513FB-B9CF-4C68-B248-E0DC41692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748183-E475-4767-B001-FB2CEC8AA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CC55-8CE7-4FB9-A0A6-AEF954518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47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F411A3-86A3-45C0-BB1B-3E93AB3A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53E39B-8B33-49C3-B7E1-CF0D559DE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6294A33-F4F0-4DF4-99CF-AE5B50274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467B8F2-8890-4556-B154-03543FBF5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EC72D2B-88EE-4EB6-872C-BF3DB1B257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84E2CB3-E419-4BEC-9222-DB00161E3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515B-0FA5-40AF-A114-1BD3DE25422F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40EAB74-03BB-4DE2-9009-D49AB039C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A4E5A91-F696-4455-A25F-C69C7D78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CC55-8CE7-4FB9-A0A6-AEF954518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ADB9D-BB35-4CB4-B257-881DA859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F442F7-0722-4E24-BFA2-370ECA226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515B-0FA5-40AF-A114-1BD3DE25422F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0ACAF2-676E-4D67-BFDA-94BFB12E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74BFF25-6658-478F-9A01-3494FD2E2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CC55-8CE7-4FB9-A0A6-AEF954518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76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4E7190F-96DE-453B-AB26-AFC9D808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515B-0FA5-40AF-A114-1BD3DE25422F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834CE63-7F3A-43C8-B417-ADCF13D8F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DF8C14E-F8EC-4CF6-ADAE-5BF3C62F9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CC55-8CE7-4FB9-A0A6-AEF954518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47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6C827-28CB-4AAA-8446-E9279DED7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323005-850B-4FC0-AD89-769D9764C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0ED28E-D004-4B79-885B-1CB971BA0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288E82-57B5-41EF-B4DE-26A2BB005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515B-0FA5-40AF-A114-1BD3DE25422F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8E4742-AA58-4C10-B74D-30B7D112A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D5B6AB-800F-41E6-B4BC-CF7A75E8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CC55-8CE7-4FB9-A0A6-AEF954518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22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5C2BA-D331-42FC-9597-B2AC0F738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CE9E86E-8EDC-4F6C-9931-BBDA523807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46804C-4F5B-47F8-8E30-916FA49AB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227B5B1-26DA-43C9-8710-532F73BE5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515B-0FA5-40AF-A114-1BD3DE25422F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083153-ADF9-4245-AA6B-2A207107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6FED55-CDBD-47E4-A746-88517D25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CC55-8CE7-4FB9-A0A6-AEF954518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13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EDC2819-5CA2-4C75-B2F3-E12DBA5EF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FAA5AD-ABD5-4970-A5AF-282BD495C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31092-3DCF-4522-BBB7-BA42A4E37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C515B-0FA5-40AF-A114-1BD3DE25422F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209F16-12A5-436F-A1A7-E2A5CC4D5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801AD4-648C-40C5-B6DB-3BAE435508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0CC55-8CE7-4FB9-A0A6-AEF954518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13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dravaskolnijidelna.cz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dravaskolnijidelna.cz/profil/4msj-brodska-5" TargetMode="External"/><Relationship Id="rId7" Type="http://schemas.openxmlformats.org/officeDocument/2006/relationships/hyperlink" Target="mailto:hana.zajicova@khsjih.cz" TargetMode="External"/><Relationship Id="rId2" Type="http://schemas.openxmlformats.org/officeDocument/2006/relationships/hyperlink" Target="https://www.zdravaskolnijidelna.cz/profil/zs-ms-krizanov-po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zdravaskolnijidelna.cz/profil/materska-skola-zdar-ns-vysocka-10" TargetMode="External"/><Relationship Id="rId5" Type="http://schemas.openxmlformats.org/officeDocument/2006/relationships/hyperlink" Target="https://www.zdravaskolnijidelna.cz/profil/materska-skola-viden" TargetMode="External"/><Relationship Id="rId4" Type="http://schemas.openxmlformats.org/officeDocument/2006/relationships/hyperlink" Target="https://www.zdravaskolnijidelna.cz/profil/centralni-skolni-jidelna-trebi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dravaskolnijidelna.cz/system/files_force/documents-for-download/analyza-systemu-skolniho-stravovani.pdf?download=1" TargetMode="External"/><Relationship Id="rId2" Type="http://schemas.openxmlformats.org/officeDocument/2006/relationships/hyperlink" Target="http://www.mametonataliri.cz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D51D7-A823-4B1F-93E6-F10FC17DFE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725530-2A7F-43DA-BE7C-34F43FA1C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42353"/>
            <a:ext cx="9144000" cy="2169017"/>
          </a:xfrm>
        </p:spPr>
        <p:txBody>
          <a:bodyPr>
            <a:normAutofit/>
          </a:bodyPr>
          <a:lstStyle/>
          <a:p>
            <a:r>
              <a:rPr lang="cs-CZ" sz="4800" dirty="0"/>
              <a:t>Zdravá školní jídelna </a:t>
            </a:r>
          </a:p>
          <a:p>
            <a:r>
              <a:rPr lang="cs-CZ" sz="4000" dirty="0"/>
              <a:t>Společný projekt SZÚ a hygieniků,</a:t>
            </a:r>
          </a:p>
          <a:p>
            <a:r>
              <a:rPr lang="cs-CZ" sz="4000" dirty="0"/>
              <a:t> podporovaný MZ ČR</a:t>
            </a:r>
          </a:p>
          <a:p>
            <a:endParaRPr lang="cs-CZ" sz="4000" dirty="0"/>
          </a:p>
          <a:p>
            <a:endParaRPr lang="cs-CZ" sz="4000" dirty="0"/>
          </a:p>
          <a:p>
            <a:endParaRPr lang="cs-CZ" sz="4000" dirty="0"/>
          </a:p>
        </p:txBody>
      </p:sp>
      <p:pic>
        <p:nvPicPr>
          <p:cNvPr id="6" name="Picture 4" descr="Image result for logo zdravá školní jídelna">
            <a:extLst>
              <a:ext uri="{FF2B5EF4-FFF2-40B4-BE49-F238E27FC236}">
                <a16:creationId xmlns:a16="http://schemas.microsoft.com/office/drawing/2014/main" id="{04AA760A-AC19-47F8-A515-E6CB82529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230" y="3509963"/>
            <a:ext cx="2150245" cy="264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839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27B66-EE27-43ED-B853-C5FBA6E88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178"/>
            <a:ext cx="10515600" cy="1233996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>
                <a:latin typeface="+mn-lt"/>
              </a:rPr>
              <a:t>Projekt </a:t>
            </a:r>
            <a:r>
              <a:rPr lang="cs-CZ" b="0" i="0" dirty="0">
                <a:solidFill>
                  <a:srgbClr val="280B1B"/>
                </a:solidFill>
                <a:effectLst/>
                <a:latin typeface="+mn-lt"/>
              </a:rPr>
              <a:t>se snaží, aby byla ve školních jídelnách podávána pestrá, nutričně vyvážená a chutná strava.</a:t>
            </a: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Stojí na třech pilířích:</a:t>
            </a: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1. Vzdělaný personál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2. Informovaný strávník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3. Motivující pedagog a vedení školy</a:t>
            </a:r>
          </a:p>
        </p:txBody>
      </p:sp>
    </p:spTree>
    <p:extLst>
      <p:ext uri="{BB962C8B-B14F-4D97-AF65-F5344CB8AC3E}">
        <p14:creationId xmlns:p14="http://schemas.microsoft.com/office/powerpoint/2010/main" val="287873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27B66-EE27-43ED-B853-C5FBA6E88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657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1523DC3-64CB-490C-BEBA-58148297F1A8}"/>
              </a:ext>
            </a:extLst>
          </p:cNvPr>
          <p:cNvSpPr txBox="1"/>
          <p:nvPr/>
        </p:nvSpPr>
        <p:spPr>
          <a:xfrm>
            <a:off x="997258" y="-383284"/>
            <a:ext cx="10356542" cy="6846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cs-CZ" b="1" i="0" dirty="0">
              <a:solidFill>
                <a:srgbClr val="280B1B"/>
              </a:solidFill>
              <a:effectLst/>
              <a:latin typeface="Dosis" pitchFamily="2" charset="-18"/>
            </a:endParaRPr>
          </a:p>
          <a:p>
            <a:pPr algn="l"/>
            <a:endParaRPr lang="cs-CZ" b="1" dirty="0">
              <a:solidFill>
                <a:srgbClr val="280B1B"/>
              </a:solidFill>
              <a:latin typeface="Dosis" pitchFamily="2" charset="-18"/>
            </a:endParaRPr>
          </a:p>
          <a:p>
            <a:pPr algn="l"/>
            <a:endParaRPr lang="cs-CZ" b="1" i="0" dirty="0">
              <a:solidFill>
                <a:srgbClr val="280B1B"/>
              </a:solidFill>
              <a:effectLst/>
              <a:latin typeface="Dosis" pitchFamily="2" charset="-18"/>
            </a:endParaRPr>
          </a:p>
          <a:p>
            <a:pPr algn="l"/>
            <a:r>
              <a:rPr lang="cs-CZ" sz="2800" b="1" i="0" dirty="0">
                <a:solidFill>
                  <a:srgbClr val="280B1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 kritérií Zdravé školní jídelny</a:t>
            </a:r>
            <a:endParaRPr lang="cs-CZ" sz="2000" b="1" i="0" dirty="0">
              <a:solidFill>
                <a:srgbClr val="280B1B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cs-CZ" sz="2000" b="0" i="0" dirty="0">
                <a:solidFill>
                  <a:srgbClr val="280B1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Kritérium 1. 	Z pyramidy na talíř – jednoduché zásady správné výživy v praxi</a:t>
            </a:r>
          </a:p>
          <a:p>
            <a:pPr algn="l">
              <a:lnSpc>
                <a:spcPct val="150000"/>
              </a:lnSpc>
            </a:pPr>
            <a:r>
              <a:rPr lang="cs-CZ" sz="2000" b="0" i="0" dirty="0">
                <a:solidFill>
                  <a:srgbClr val="280B1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Kritérium 2. 	Pestrý jídelní lístek s každodenní nabídkou neslazených nápojů (sestavený dle  			Nutričního doporučení Ministerstva zdravotnictví ČR ke spotřebnímu koši)</a:t>
            </a:r>
          </a:p>
          <a:p>
            <a:pPr algn="l">
              <a:lnSpc>
                <a:spcPct val="150000"/>
              </a:lnSpc>
            </a:pPr>
            <a:r>
              <a:rPr lang="cs-CZ" sz="2000" b="0" i="0" dirty="0">
                <a:solidFill>
                  <a:srgbClr val="280B1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Kritérium 3. 	Správné a bezchybné vedení spotřebního koše</a:t>
            </a:r>
          </a:p>
          <a:p>
            <a:pPr algn="l">
              <a:lnSpc>
                <a:spcPct val="150000"/>
              </a:lnSpc>
            </a:pPr>
            <a:r>
              <a:rPr lang="cs-CZ" sz="2000" b="0" i="0" dirty="0">
                <a:solidFill>
                  <a:srgbClr val="280B1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Kritérium 4. 	Čerstvé a sezónní potraviny jsou základem pokrmů</a:t>
            </a:r>
          </a:p>
          <a:p>
            <a:pPr algn="l">
              <a:lnSpc>
                <a:spcPct val="150000"/>
              </a:lnSpc>
            </a:pPr>
            <a:r>
              <a:rPr lang="cs-CZ" sz="2000" b="0" i="0" dirty="0">
                <a:solidFill>
                  <a:srgbClr val="280B1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Kritérium 5. 	Střídmé solení s ohledem na dětského strávníka</a:t>
            </a:r>
          </a:p>
          <a:p>
            <a:pPr algn="l">
              <a:lnSpc>
                <a:spcPct val="150000"/>
              </a:lnSpc>
            </a:pPr>
            <a:r>
              <a:rPr lang="cs-CZ" sz="2000" b="0" i="0" dirty="0">
                <a:solidFill>
                  <a:srgbClr val="280B1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Kritérium 6. 	Omezení používání dochucovadel a instantních dehydratovaných směsí</a:t>
            </a:r>
          </a:p>
          <a:p>
            <a:pPr algn="l">
              <a:lnSpc>
                <a:spcPct val="150000"/>
              </a:lnSpc>
            </a:pPr>
            <a:r>
              <a:rPr lang="cs-CZ" sz="2000" b="0" i="0" dirty="0">
                <a:solidFill>
                  <a:srgbClr val="280B1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Kritérium 7. 	Podpora národních tradic a regionálních zvyklostí, seznamování s mezinárodní 			kuchyní</a:t>
            </a:r>
          </a:p>
          <a:p>
            <a:pPr algn="l">
              <a:lnSpc>
                <a:spcPct val="150000"/>
              </a:lnSpc>
            </a:pPr>
            <a:r>
              <a:rPr lang="cs-CZ" sz="2000" b="0" i="0" dirty="0">
                <a:solidFill>
                  <a:srgbClr val="280B1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Kritérium 8. 	Pravidelné vzdělávání personálu školní jídelny</a:t>
            </a:r>
          </a:p>
          <a:p>
            <a:pPr algn="l">
              <a:lnSpc>
                <a:spcPct val="150000"/>
              </a:lnSpc>
            </a:pPr>
            <a:r>
              <a:rPr lang="cs-CZ" sz="2000" b="0" i="0" dirty="0">
                <a:solidFill>
                  <a:srgbClr val="280B1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Kritérium 9. 	Zvyšování výživové gramotnosti a podpora správných stravovacích návyků dětí</a:t>
            </a:r>
          </a:p>
          <a:p>
            <a:pPr algn="l">
              <a:lnSpc>
                <a:spcPct val="150000"/>
              </a:lnSpc>
            </a:pPr>
            <a:r>
              <a:rPr lang="cs-CZ" sz="2000" b="0" i="0" dirty="0">
                <a:solidFill>
                  <a:srgbClr val="280B1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Kritérium 10. 	Prezentace školní jídelny a podpora komunikace s pedagogy, dětmi a rodiči</a:t>
            </a:r>
          </a:p>
        </p:txBody>
      </p:sp>
    </p:spTree>
    <p:extLst>
      <p:ext uri="{BB962C8B-B14F-4D97-AF65-F5344CB8AC3E}">
        <p14:creationId xmlns:p14="http://schemas.microsoft.com/office/powerpoint/2010/main" val="111429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194D05-E283-4909-9986-8B446371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Aktuální stav projektu:</a:t>
            </a:r>
            <a:br>
              <a:rPr lang="cs-CZ" dirty="0"/>
            </a:br>
            <a:br>
              <a:rPr lang="cs-CZ" dirty="0"/>
            </a:br>
            <a:r>
              <a:rPr lang="cs-CZ" sz="3100" dirty="0"/>
              <a:t>- projekt dokončen</a:t>
            </a:r>
            <a:br>
              <a:rPr lang="cs-CZ" sz="3100" dirty="0"/>
            </a:br>
            <a:br>
              <a:rPr lang="cs-CZ" sz="3100" dirty="0"/>
            </a:br>
            <a:r>
              <a:rPr lang="cs-CZ" sz="3100" dirty="0"/>
              <a:t>- všechny manuály jsou dostupné na </a:t>
            </a:r>
            <a:r>
              <a:rPr lang="cs-CZ" sz="3100" dirty="0">
                <a:hlinkClick r:id="rId2"/>
              </a:rPr>
              <a:t>www.zdravaskolnijidelna.cz</a:t>
            </a:r>
            <a:br>
              <a:rPr lang="cs-CZ" sz="3100" dirty="0"/>
            </a:br>
            <a:r>
              <a:rPr lang="cs-CZ" sz="3100" dirty="0"/>
              <a:t>(dále výměna zkušeností, recepty…)</a:t>
            </a:r>
            <a:br>
              <a:rPr lang="cs-CZ" sz="3100" dirty="0"/>
            </a:br>
            <a:br>
              <a:rPr lang="cs-CZ" sz="3100" dirty="0"/>
            </a:br>
            <a:r>
              <a:rPr lang="cs-CZ" sz="3100" dirty="0"/>
              <a:t>- za poslední dva roky menší možnost metodického vedení ze strany hygieniků z důvodu epidemické situace</a:t>
            </a:r>
          </a:p>
        </p:txBody>
      </p:sp>
    </p:spTree>
    <p:extLst>
      <p:ext uri="{BB962C8B-B14F-4D97-AF65-F5344CB8AC3E}">
        <p14:creationId xmlns:p14="http://schemas.microsoft.com/office/powerpoint/2010/main" val="343402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27B66-EE27-43ED-B853-C5FBA6E8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3600" b="1" dirty="0">
                <a:latin typeface="+mn-lt"/>
              </a:rPr>
              <a:t>Zdravé školní jídelny v Kraji Vysočina:</a:t>
            </a:r>
            <a:br>
              <a:rPr lang="cs-CZ" sz="3600" b="1" dirty="0">
                <a:latin typeface="+mn-lt"/>
              </a:rPr>
            </a:br>
            <a:r>
              <a:rPr lang="cs-CZ" sz="3100" dirty="0">
                <a:latin typeface="+mn-lt"/>
              </a:rPr>
              <a:t>s certifikátem:</a:t>
            </a:r>
            <a:br>
              <a:rPr lang="cs-CZ" sz="3600" b="1" dirty="0"/>
            </a:br>
            <a:r>
              <a:rPr lang="cs-CZ" sz="2200" b="1" spc="35" dirty="0">
                <a:solidFill>
                  <a:srgbClr val="327D98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ZŠ a MŠ Křižanov </a:t>
            </a:r>
            <a:r>
              <a:rPr lang="cs-CZ" sz="2200" b="1" spc="35" dirty="0" err="1">
                <a:solidFill>
                  <a:srgbClr val="327D98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p.o</a:t>
            </a:r>
            <a:r>
              <a:rPr lang="cs-CZ" sz="2200" b="1" spc="35" dirty="0">
                <a:solidFill>
                  <a:srgbClr val="327D98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.</a:t>
            </a:r>
            <a:r>
              <a:rPr lang="cs-CZ" sz="2200" b="1" spc="35" dirty="0">
                <a:solidFill>
                  <a:srgbClr val="327D98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cs-CZ" sz="2200" b="1" spc="35" dirty="0">
                <a:solidFill>
                  <a:srgbClr val="327D98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spc="35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20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cs-CZ" sz="2200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čet strávníků: </a:t>
            </a:r>
            <a:r>
              <a:rPr lang="cs-CZ" sz="2200" b="1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300</a:t>
            </a:r>
            <a:br>
              <a:rPr lang="cs-CZ" sz="2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b="1" spc="35" dirty="0">
                <a:solidFill>
                  <a:srgbClr val="327D98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4MŠJ Brodská 5</a:t>
            </a:r>
            <a:r>
              <a:rPr lang="cs-CZ" sz="2200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Žďár nad Sázavou</a:t>
            </a:r>
            <a:r>
              <a:rPr lang="cs-CZ" sz="2200" dirty="0">
                <a:solidFill>
                  <a:srgbClr val="280B1B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>
                <a:solidFill>
                  <a:srgbClr val="280B1B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cs-CZ" sz="2200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očet strávníků: </a:t>
            </a:r>
            <a:r>
              <a:rPr lang="cs-CZ" sz="2200" b="1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230</a:t>
            </a:r>
            <a:br>
              <a:rPr lang="cs-CZ" sz="2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b="1" spc="35" dirty="0">
                <a:solidFill>
                  <a:srgbClr val="327D98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Centrální školní jídelna Třebíč</a:t>
            </a:r>
            <a:r>
              <a:rPr lang="cs-CZ" sz="2200" b="1" spc="35" dirty="0">
                <a:solidFill>
                  <a:srgbClr val="327D98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spc="35" dirty="0">
                <a:solidFill>
                  <a:srgbClr val="280B1B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cs-CZ" sz="2200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očet strávníků: </a:t>
            </a:r>
            <a:r>
              <a:rPr lang="cs-CZ" sz="2200" b="1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1500</a:t>
            </a:r>
            <a:br>
              <a:rPr lang="cs-CZ" sz="2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b="1" spc="35" dirty="0">
                <a:solidFill>
                  <a:srgbClr val="327D98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Mateřská škola Vídeň</a:t>
            </a:r>
            <a:r>
              <a:rPr lang="cs-CZ" sz="2200" b="1" spc="35" dirty="0">
                <a:solidFill>
                  <a:srgbClr val="327D98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spc="35" dirty="0">
                <a:solidFill>
                  <a:srgbClr val="280B1B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cs-CZ" sz="2200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očet strávníků: </a:t>
            </a:r>
            <a:r>
              <a:rPr lang="cs-CZ" sz="2200" b="1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29</a:t>
            </a:r>
            <a:br>
              <a:rPr lang="cs-CZ" sz="2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b="1" spc="35" dirty="0">
                <a:solidFill>
                  <a:srgbClr val="327D98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Mateřská škola Žďár </a:t>
            </a:r>
            <a:r>
              <a:rPr lang="cs-CZ" sz="2200" b="1" spc="35" dirty="0" err="1">
                <a:solidFill>
                  <a:srgbClr val="327D98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n.S</a:t>
            </a:r>
            <a:r>
              <a:rPr lang="cs-CZ" sz="2200" b="1" spc="35" dirty="0">
                <a:solidFill>
                  <a:srgbClr val="327D98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. Vysocká 10</a:t>
            </a:r>
            <a:r>
              <a:rPr lang="cs-CZ" sz="2200" b="1" spc="35" dirty="0">
                <a:solidFill>
                  <a:srgbClr val="327D98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spc="35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20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cs-CZ" sz="2200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čet strávníků: </a:t>
            </a:r>
            <a:r>
              <a:rPr lang="cs-CZ" sz="2200" b="1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56</a:t>
            </a:r>
            <a:br>
              <a:rPr lang="cs-CZ" sz="2200" b="1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cs-CZ" sz="2200" b="1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3100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čekající:</a:t>
            </a:r>
            <a:br>
              <a:rPr lang="cs-CZ" sz="3100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2200" b="1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ZŠ a MŠ Golčův Jeníkov</a:t>
            </a:r>
            <a:br>
              <a:rPr lang="cs-CZ" sz="2200" dirty="0">
                <a:solidFill>
                  <a:srgbClr val="280B1B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2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Základní škola a Mateřská škola Čejov</a:t>
            </a:r>
            <a:r>
              <a:rPr lang="cs-CZ" sz="2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okres Pelhřimov, Čejov 4, 396 01 Humpolec</a:t>
            </a:r>
            <a:br>
              <a:rPr lang="cs-CZ" sz="2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b="1" dirty="0">
                <a:effectLst/>
                <a:latin typeface="+mn-lt"/>
                <a:ea typeface="Calibri" panose="020F0502020204030204" pitchFamily="34" charset="0"/>
              </a:rPr>
              <a:t>ZŠ a MŠ Okrouhlice</a:t>
            </a:r>
            <a:r>
              <a:rPr lang="cs-CZ" sz="2200" dirty="0">
                <a:effectLst/>
                <a:latin typeface="+mn-lt"/>
                <a:ea typeface="Calibri" panose="020F0502020204030204" pitchFamily="34" charset="0"/>
              </a:rPr>
              <a:t>, Okrouhlice 59, 58231 Okrouhlice</a:t>
            </a:r>
            <a:br>
              <a:rPr lang="cs-CZ" sz="2200" dirty="0">
                <a:effectLst/>
                <a:latin typeface="+mn-lt"/>
                <a:ea typeface="Calibri" panose="020F0502020204030204" pitchFamily="34" charset="0"/>
              </a:rPr>
            </a:br>
            <a:r>
              <a:rPr lang="cs-CZ" sz="2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Mateřská škola Třebíč</a:t>
            </a:r>
            <a:r>
              <a:rPr lang="cs-CZ" sz="2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Bartuškova ul., příspěvková organizace, Bartuškova 886, Třebíč 67401</a:t>
            </a:r>
            <a:br>
              <a:rPr lang="cs-CZ" sz="2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Krajská koordinátorka </a:t>
            </a: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Hana Zajícová, KHS kraje Vysočina, územní pracoviště Žďár n. S., email: </a:t>
            </a: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hana.zajicova</a:t>
            </a:r>
            <a:r>
              <a:rPr lang="cs-CZ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@khsjih.cz</a:t>
            </a:r>
            <a:br>
              <a:rPr lang="cs-CZ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277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989FC-C42B-4BE2-A63D-A8D01C90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544" y="2803049"/>
            <a:ext cx="10894422" cy="1792675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Dosis" panose="02010303020202060003" pitchFamily="50" charset="-18"/>
                <a:ea typeface="Roboto Thin" panose="02000000000000000000" pitchFamily="2" charset="0"/>
              </a:rPr>
              <a:t>Pilotní projekt – možná cesta rekonstrukce systému školního stravování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2A3B46-C6BE-4D60-81B2-5F5189179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0755" y="4911224"/>
            <a:ext cx="9144000" cy="1655762"/>
          </a:xfrm>
        </p:spPr>
        <p:txBody>
          <a:bodyPr/>
          <a:lstStyle/>
          <a:p>
            <a:endParaRPr lang="cs-CZ" dirty="0"/>
          </a:p>
          <a:p>
            <a:r>
              <a:rPr lang="cs-CZ" sz="2000" dirty="0">
                <a:latin typeface="Dosis" panose="02010303020202060003" pitchFamily="50" charset="-18"/>
                <a:ea typeface="Roboto Thin" panose="02000000000000000000" pitchFamily="2" charset="0"/>
              </a:rPr>
              <a:t>Mgr. Alexandra Košťálová</a:t>
            </a:r>
          </a:p>
          <a:p>
            <a:r>
              <a:rPr lang="cs-CZ" sz="2000" dirty="0">
                <a:latin typeface="Dosis" panose="02010303020202060003" pitchFamily="50" charset="-18"/>
                <a:ea typeface="Roboto Thin" panose="02000000000000000000" pitchFamily="2" charset="0"/>
              </a:rPr>
              <a:t>Český gastronomický institut</a:t>
            </a:r>
          </a:p>
          <a:p>
            <a:r>
              <a:rPr lang="cs-CZ" sz="2000" dirty="0">
                <a:latin typeface="Dosis" panose="02010303020202060003" pitchFamily="50" charset="-18"/>
                <a:ea typeface="Roboto Thin" panose="02000000000000000000" pitchFamily="2" charset="0"/>
              </a:rPr>
              <a:t>Státní zdravotní ústav</a:t>
            </a:r>
          </a:p>
          <a:p>
            <a:endParaRPr lang="cs-CZ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82D41896-FE33-4021-838A-1756FD7BCEF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4"/>
          <a:stretch/>
        </p:blipFill>
        <p:spPr>
          <a:xfrm>
            <a:off x="4908856" y="291013"/>
            <a:ext cx="2715317" cy="251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1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3D93E-E942-41D0-9B47-4B1264A4A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711" y="979080"/>
            <a:ext cx="10060577" cy="1325563"/>
          </a:xfrm>
        </p:spPr>
        <p:txBody>
          <a:bodyPr>
            <a:normAutofit/>
          </a:bodyPr>
          <a:lstStyle/>
          <a:p>
            <a:r>
              <a:rPr lang="cs-CZ" sz="4900" dirty="0">
                <a:latin typeface="Dosis" panose="02010303020202060003" pitchFamily="50" charset="-18"/>
                <a:ea typeface="Roboto Thin" panose="02000000000000000000" pitchFamily="2" charset="0"/>
              </a:rPr>
              <a:t>Máme to na talíři – partnerský projekt</a:t>
            </a:r>
            <a:br>
              <a:rPr lang="cs-CZ" dirty="0">
                <a:latin typeface="Dosis" panose="02010303020202060003" pitchFamily="50" charset="-18"/>
                <a:ea typeface="Roboto Thin" panose="02000000000000000000" pitchFamily="2" charset="0"/>
              </a:rPr>
            </a:br>
            <a:r>
              <a:rPr lang="cs-CZ" sz="3600" dirty="0">
                <a:latin typeface="Dosis" panose="02010303020202060003" pitchFamily="50" charset="-18"/>
                <a:ea typeface="Roboto Thin" panose="02000000000000000000" pitchFamily="2" charset="0"/>
              </a:rPr>
              <a:t>Pod záštitou ministra zdravotnictví</a:t>
            </a:r>
            <a:endParaRPr lang="cs-CZ" dirty="0">
              <a:latin typeface="Dosis" panose="02010303020202060003" pitchFamily="50" charset="-18"/>
              <a:ea typeface="Roboto Thin" panose="02000000000000000000" pitchFamily="2" charset="0"/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0831BEC-07F1-4969-9916-210B90794A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50660"/>
          <a:stretch/>
        </p:blipFill>
        <p:spPr>
          <a:xfrm>
            <a:off x="2317072" y="4141692"/>
            <a:ext cx="6942338" cy="125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2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19424-EBAA-422B-9CA0-941311C28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2F64FDC2-9A6F-430D-B767-C9BB65C0D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919" y="1464491"/>
            <a:ext cx="10651721" cy="392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0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334B90-F7F4-4B0C-967D-1BCA35C4F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5837"/>
            <a:ext cx="10515600" cy="154851"/>
          </a:xfrm>
        </p:spPr>
        <p:txBody>
          <a:bodyPr>
            <a:normAutofit fontScale="90000"/>
          </a:bodyPr>
          <a:lstStyle/>
          <a:p>
            <a:pPr algn="l"/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3100" b="1" dirty="0">
                <a:latin typeface="Dosis" pitchFamily="2" charset="-18"/>
              </a:rPr>
              <a:t>Kontaktní osoba projektu</a:t>
            </a:r>
            <a:r>
              <a:rPr lang="cs-CZ" sz="3100" dirty="0">
                <a:latin typeface="Dosis" pitchFamily="2" charset="-18"/>
              </a:rPr>
              <a:t>:</a:t>
            </a:r>
            <a:br>
              <a:rPr lang="cs-CZ" sz="3100" dirty="0">
                <a:latin typeface="Dosis" pitchFamily="2" charset="-18"/>
              </a:rPr>
            </a:br>
            <a:r>
              <a:rPr lang="cs-CZ" sz="3100" dirty="0">
                <a:latin typeface="Dosis" pitchFamily="2" charset="-18"/>
              </a:rPr>
              <a:t>Mgr. Alexandra Košťálová</a:t>
            </a:r>
            <a:br>
              <a:rPr lang="cs-CZ" sz="3100" dirty="0">
                <a:latin typeface="Dosis" pitchFamily="2" charset="-18"/>
              </a:rPr>
            </a:br>
            <a:r>
              <a:rPr lang="cs-CZ" sz="3100" dirty="0">
                <a:latin typeface="Dosis" pitchFamily="2" charset="-18"/>
              </a:rPr>
              <a:t>tel. 605 883 418</a:t>
            </a:r>
            <a:br>
              <a:rPr lang="cs-CZ" sz="3100" dirty="0">
                <a:latin typeface="Dosis" pitchFamily="2" charset="-18"/>
              </a:rPr>
            </a:br>
            <a:r>
              <a:rPr lang="cs-CZ" sz="3100" dirty="0">
                <a:latin typeface="Dosis" pitchFamily="2" charset="-18"/>
              </a:rPr>
              <a:t>alexandra.kostalova@szu.cz</a:t>
            </a:r>
            <a:br>
              <a:rPr lang="cs-CZ" sz="3100" dirty="0">
                <a:latin typeface="Dosis" pitchFamily="2" charset="-18"/>
              </a:rPr>
            </a:br>
            <a:br>
              <a:rPr lang="cs-CZ" sz="3100" dirty="0">
                <a:latin typeface="Dosis" pitchFamily="2" charset="-18"/>
              </a:rPr>
            </a:br>
            <a:r>
              <a:rPr lang="cs-CZ" sz="3100" dirty="0">
                <a:latin typeface="Dosis" pitchFamily="2" charset="-18"/>
                <a:hlinkClick r:id="rId2"/>
              </a:rPr>
              <a:t>www.mametonataliri.cz</a:t>
            </a:r>
            <a:br>
              <a:rPr lang="cs-CZ" sz="3100" dirty="0">
                <a:latin typeface="Dosis" pitchFamily="2" charset="-18"/>
              </a:rPr>
            </a:br>
            <a:br>
              <a:rPr lang="cs-CZ" sz="3100" dirty="0">
                <a:latin typeface="Dosis" pitchFamily="2" charset="-18"/>
              </a:rPr>
            </a:br>
            <a:r>
              <a:rPr lang="cs-CZ" sz="3100" dirty="0">
                <a:latin typeface="Dosis" pitchFamily="2" charset="-18"/>
              </a:rPr>
              <a:t>Výchozím materiálem </a:t>
            </a:r>
            <a:r>
              <a:rPr lang="cs-CZ" sz="3100" b="0" i="0" dirty="0">
                <a:solidFill>
                  <a:srgbClr val="280B1B"/>
                </a:solidFill>
                <a:effectLst/>
                <a:latin typeface="Dosis" pitchFamily="2" charset="-18"/>
              </a:rPr>
              <a:t>analýza současného stavu systému školního stravování a popis konkrétních kroků rekonstrukce:</a:t>
            </a:r>
            <a:br>
              <a:rPr lang="cs-CZ" sz="3100" b="0" i="0" dirty="0">
                <a:solidFill>
                  <a:srgbClr val="280B1B"/>
                </a:solidFill>
                <a:effectLst/>
                <a:latin typeface="Dosis" pitchFamily="2" charset="-18"/>
              </a:rPr>
            </a:br>
            <a:r>
              <a:rPr lang="cs-CZ" sz="3100" b="0" i="0" dirty="0">
                <a:solidFill>
                  <a:srgbClr val="D04051"/>
                </a:solidFill>
                <a:effectLst/>
                <a:latin typeface="Dosis" pitchFamily="2" charset="-18"/>
                <a:hlinkClick r:id="rId3"/>
              </a:rPr>
              <a:t>Analýza systému školního stravování a návrhy modernizace v rámci projektu</a:t>
            </a:r>
            <a:br>
              <a:rPr lang="cs-CZ" b="0" i="0" dirty="0">
                <a:solidFill>
                  <a:srgbClr val="280B1B"/>
                </a:solidFill>
                <a:effectLst/>
                <a:latin typeface="Dosis" pitchFamily="2" charset="-18"/>
              </a:rPr>
            </a:br>
            <a:br>
              <a:rPr lang="cs-CZ" dirty="0">
                <a:latin typeface="Dosis" pitchFamily="2" charset="-18"/>
              </a:rPr>
            </a:br>
            <a:br>
              <a:rPr lang="cs-CZ" dirty="0">
                <a:latin typeface="Dosis" pitchFamily="2" charset="-18"/>
              </a:rPr>
            </a:br>
            <a:endParaRPr lang="cs-CZ" dirty="0">
              <a:latin typeface="Dosis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013546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557</Words>
  <Application>Microsoft Office PowerPoint</Application>
  <PresentationFormat>Širokoúhlá obrazovka</PresentationFormat>
  <Paragraphs>31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Dosis</vt:lpstr>
      <vt:lpstr>Times New Roman</vt:lpstr>
      <vt:lpstr>Motiv Office</vt:lpstr>
      <vt:lpstr> </vt:lpstr>
      <vt:lpstr>       Projekt se snaží, aby byla ve školních jídelnách podávána pestrá, nutričně vyvážená a chutná strava.  Stojí na třech pilířích:  1. Vzdělaný personál 2. Informovaný strávník 3. Motivující pedagog a vedení školy</vt:lpstr>
      <vt:lpstr>Prezentace aplikace PowerPoint</vt:lpstr>
      <vt:lpstr>       Aktuální stav projektu:  - projekt dokončen  - všechny manuály jsou dostupné na www.zdravaskolnijidelna.cz (dále výměna zkušeností, recepty…)  - za poslední dva roky menší možnost metodického vedení ze strany hygieniků z důvodu epidemické situace</vt:lpstr>
      <vt:lpstr>       Zdravé školní jídelny v Kraji Vysočina: s certifikátem: ZŠ a MŠ Křižanov p.o., počet strávníků: 300 4MŠJ Brodská 5, Žďár nad Sázavou, počet strávníků: 230 Centrální školní jídelna Třebíč, počet strávníků: 1500 Mateřská škola Vídeň počet strávníků: 29 Mateřská škola Žďár n.S. Vysocká 10, počet strávníků: 56  čekající: ZŠ a MŠ Golčův Jeníkov Základní škola a Mateřská škola Čejov, okres Pelhřimov, Čejov 4, 396 01 Humpolec ZŠ a MŠ Okrouhlice, Okrouhlice 59, 58231 Okrouhlice Mateřská škola Třebíč, Bartuškova ul., příspěvková organizace, Bartuškova 886, Třebíč 67401  Krajská koordinátorka Hana Zajícová, KHS kraje Vysočina, územní pracoviště Žďár n. S., email: hana.zajicova@khsjih.cz </vt:lpstr>
      <vt:lpstr>Pilotní projekt – možná cesta rekonstrukce systému školního stravování</vt:lpstr>
      <vt:lpstr>Máme to na talíři – partnerský projekt Pod záštitou ministra zdravotnictví</vt:lpstr>
      <vt:lpstr>Prezentace aplikace PowerPoint</vt:lpstr>
      <vt:lpstr>         Kontaktní osoba projektu: Mgr. Alexandra Košťálová tel. 605 883 418 alexandra.kostalova@szu.cz  www.mametonataliri.cz  Výchozím materiálem analýza současného stavu systému školního stravování a popis konkrétních kroků rekonstrukce: Analýza systému školního stravování a návrhy modernizace v rámci projektu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Böhmová Jana</dc:creator>
  <cp:lastModifiedBy>Böhmová Jana</cp:lastModifiedBy>
  <cp:revision>4</cp:revision>
  <dcterms:created xsi:type="dcterms:W3CDTF">2021-11-02T08:44:01Z</dcterms:created>
  <dcterms:modified xsi:type="dcterms:W3CDTF">2021-11-02T11:03:56Z</dcterms:modified>
</cp:coreProperties>
</file>