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1"/>
  </p:notesMasterIdLst>
  <p:handoutMasterIdLst>
    <p:handoutMasterId r:id="rId42"/>
  </p:handoutMasterIdLst>
  <p:sldIdLst>
    <p:sldId id="600" r:id="rId5"/>
    <p:sldId id="601" r:id="rId6"/>
    <p:sldId id="628" r:id="rId7"/>
    <p:sldId id="590" r:id="rId8"/>
    <p:sldId id="624" r:id="rId9"/>
    <p:sldId id="606" r:id="rId10"/>
    <p:sldId id="602" r:id="rId11"/>
    <p:sldId id="603" r:id="rId12"/>
    <p:sldId id="607" r:id="rId13"/>
    <p:sldId id="608" r:id="rId14"/>
    <p:sldId id="610" r:id="rId15"/>
    <p:sldId id="609" r:id="rId16"/>
    <p:sldId id="611" r:id="rId17"/>
    <p:sldId id="612" r:id="rId18"/>
    <p:sldId id="613" r:id="rId19"/>
    <p:sldId id="605" r:id="rId20"/>
    <p:sldId id="616" r:id="rId21"/>
    <p:sldId id="615" r:id="rId22"/>
    <p:sldId id="629" r:id="rId23"/>
    <p:sldId id="617" r:id="rId24"/>
    <p:sldId id="632" r:id="rId25"/>
    <p:sldId id="614" r:id="rId26"/>
    <p:sldId id="618" r:id="rId27"/>
    <p:sldId id="623" r:id="rId28"/>
    <p:sldId id="620" r:id="rId29"/>
    <p:sldId id="621" r:id="rId30"/>
    <p:sldId id="625" r:id="rId31"/>
    <p:sldId id="626" r:id="rId32"/>
    <p:sldId id="627" r:id="rId33"/>
    <p:sldId id="634" r:id="rId34"/>
    <p:sldId id="630" r:id="rId35"/>
    <p:sldId id="631" r:id="rId36"/>
    <p:sldId id="635" r:id="rId37"/>
    <p:sldId id="595" r:id="rId38"/>
    <p:sldId id="622" r:id="rId39"/>
    <p:sldId id="591" r:id="rId40"/>
  </p:sldIdLst>
  <p:sldSz cx="9144000" cy="6858000" type="screen4x3"/>
  <p:notesSz cx="6858000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dová Jaroslava Mgr. (UPJ-KRP)" initials="FJM(" lastIdx="1" clrIdx="0">
    <p:extLst>
      <p:ext uri="{19B8F6BF-5375-455C-9EA6-DF929625EA0E}">
        <p15:presenceInfo xmlns:p15="http://schemas.microsoft.com/office/powerpoint/2012/main" userId="S::jaroslava.ferdova@uradprace.cz::9f683c4b-33f5-43a9-bed1-a83ce35c81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96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22" autoAdjust="0"/>
    <p:restoredTop sz="94660"/>
  </p:normalViewPr>
  <p:slideViewPr>
    <p:cSldViewPr>
      <p:cViewPr varScale="1">
        <p:scale>
          <a:sx n="108" d="100"/>
          <a:sy n="108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5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229" cy="496332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163" y="0"/>
            <a:ext cx="2972229" cy="496332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fld id="{6321EFB3-F975-4693-8714-7901900858D8}" type="datetimeFigureOut">
              <a:rPr lang="cs-CZ" smtClean="0"/>
              <a:pPr/>
              <a:t>16.11.2021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72229" cy="496332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163" y="9428716"/>
            <a:ext cx="2972229" cy="496332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fld id="{651870E2-3A1F-4E8B-A10F-B07627B758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65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pPr>
              <a:defRPr/>
            </a:pPr>
            <a:fld id="{6C633949-4E4B-4AEB-9CE7-91918ADEEBCC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4" tIns="46017" rIns="92034" bIns="46017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2034" tIns="46017" rIns="92034" bIns="46017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71800" cy="496332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4" y="9428583"/>
            <a:ext cx="2971800" cy="496332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pPr>
              <a:defRPr/>
            </a:pPr>
            <a:fld id="{F642B231-0557-4C09-A458-E88E2D4687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048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600×1200_UP_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 anchor="b"/>
          <a:lstStyle>
            <a:lvl1pPr algn="ctr">
              <a:defRPr sz="7000" b="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76864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65E3E243-1AEA-4FAA-B495-A1555346E2D7}" type="datetime1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853DA629-D3B3-49B5-BD5A-A5637C78E7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8134672" cy="1470025"/>
          </a:xfrm>
        </p:spPr>
        <p:txBody>
          <a:bodyPr anchor="b"/>
          <a:lstStyle>
            <a:lvl1pPr algn="l">
              <a:defRPr sz="7000" b="0">
                <a:solidFill>
                  <a:srgbClr val="999999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2A7-2AB9-447C-A14E-9E09C63F5A5B}" type="datetime1">
              <a:rPr lang="cs-CZ"/>
              <a:pPr>
                <a:defRPr/>
              </a:pPr>
              <a:t>16.11.2021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442-C700-4F2F-873B-B0C81A576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>
              <a:defRPr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87A5-492F-4C56-880D-A6BD89FA1F89}" type="datetime1">
              <a:rPr lang="cs-CZ"/>
              <a:pPr>
                <a:defRPr/>
              </a:pPr>
              <a:t>16.11.2021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D60A-37A9-4939-B6D6-B2D7779A7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1600×1200_UP_-02op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195513" y="188913"/>
            <a:ext cx="6624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84213" y="1700213"/>
            <a:ext cx="8135937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4213" y="6516688"/>
            <a:ext cx="9350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86F61C-A7FA-4D47-B3CB-0F36C75FF62F}" type="datetime1">
              <a:rPr lang="cs-CZ"/>
              <a:pPr>
                <a:defRPr/>
              </a:pPr>
              <a:t>16.11.2021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39975" y="6516688"/>
            <a:ext cx="396081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692275" y="6516688"/>
            <a:ext cx="57626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56F1E5-1761-4C62-84A6-9B9FE1F3D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transition spd="med">
    <p:wipe dir="r"/>
  </p:transition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 kern="1200">
          <a:solidFill>
            <a:srgbClr val="001E9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9pPr>
    </p:titleStyle>
    <p:bodyStyle>
      <a:lvl1pPr marL="358775" indent="-358775" algn="l" rtl="0" fontAlgn="base">
        <a:spcBef>
          <a:spcPts val="1200"/>
        </a:spcBef>
        <a:spcAft>
          <a:spcPct val="0"/>
        </a:spcAft>
        <a:buClr>
          <a:srgbClr val="001E96"/>
        </a:buClr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SzPct val="120000"/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web/cz/formulare" TargetMode="External"/><Relationship Id="rId2" Type="http://schemas.openxmlformats.org/officeDocument/2006/relationships/hyperlink" Target="https://www.uradprace.cz/web/cz/socialni-tematika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uradprace.cz/web/cz/socialni-poradce" TargetMode="External"/><Relationship Id="rId5" Type="http://schemas.openxmlformats.org/officeDocument/2006/relationships/hyperlink" Target="https://www.uradprace.cz/web/cz/nepojistne-socialni-davky-letaky" TargetMode="External"/><Relationship Id="rId4" Type="http://schemas.openxmlformats.org/officeDocument/2006/relationships/hyperlink" Target="https://www.uradprace.cz/web/cz/nepojistne-socialni-davky-videa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hyperlink" Target="https://www.uradprace.cz/web/cz/prispevek-na-bydleni1" TargetMode="External"/><Relationship Id="rId7" Type="http://schemas.openxmlformats.org/officeDocument/2006/relationships/hyperlink" Target="https://www.uradprace.cz/web/cz/prispevek-na-zivobyti1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www.uradprace.cz/web/cz/-/mimoradna-okamzita-pom-2" TargetMode="External"/><Relationship Id="rId5" Type="http://schemas.openxmlformats.org/officeDocument/2006/relationships/hyperlink" Target="https://www.uradprace.cz/web/cz/mimoradna-okamzita-pomoc1" TargetMode="External"/><Relationship Id="rId4" Type="http://schemas.openxmlformats.org/officeDocument/2006/relationships/hyperlink" Target="https://www.uradprace.cz/web/cz/doplatek-na-bydleni1" TargetMode="External"/><Relationship Id="rId9" Type="http://schemas.openxmlformats.org/officeDocument/2006/relationships/image" Target="../media/image3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a.ferdova@uradprace.cz" TargetMode="External"/><Relationship Id="rId2" Type="http://schemas.openxmlformats.org/officeDocument/2006/relationships/hyperlink" Target="mailto:sarka.kubatova@uradprace.cz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F7BEF4-E2C7-4A67-B8CC-568F944A3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032" y="3831183"/>
            <a:ext cx="7772400" cy="1037977"/>
          </a:xfrm>
        </p:spPr>
        <p:txBody>
          <a:bodyPr/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Sociální dávky pro občany zasažené růstem cen energií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446225-11E5-4C87-BEEC-D7675733E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5301207"/>
            <a:ext cx="7776864" cy="1037977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24. 11. 2021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420637"/>
      </p:ext>
    </p:extLst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10B58-8FF8-4C70-A6B9-D8E1289A3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Účel dávek pomoci v hmotné nouzi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4BE93DB0-510B-4A2F-A25A-8AB7E7D04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5"/>
            <a:ext cx="8135937" cy="29523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pomoci osobám s nedostatečnými příjmy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motivující tyto osoby k 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aktivní snaze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zajistit si prostředky k uspokojení životních potřeb</a:t>
            </a:r>
          </a:p>
          <a:p>
            <a:pPr marL="1225" indent="0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Opatření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proti sociálnímu vyloučení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495802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892FD-924E-4AFD-BBEB-20A80211C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Podpora – zákon o životním a existenčním minimu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5B0B2-BA58-49A0-9A5A-FCC00DD3D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47133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Zákon č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. 110/2006 Sb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., o životním a existenčním minimu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Životní minimum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= minimální hranice peněžních příjmů fyzických osob k zajištění výživy a ostatních základních osobních potřeb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Existenční minimum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= minimální hranice příjmů osoby, která se považuje za nezbytnou k zajištění výživy a ostatních základních potřeb na úrovni umožňující přežití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Využití pro stanovení nároku na dávky pomoci v hmotné nouzi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9">
            <a:extLst>
              <a:ext uri="{FF2B5EF4-FFF2-40B4-BE49-F238E27FC236}">
                <a16:creationId xmlns:a16="http://schemas.microsoft.com/office/drawing/2014/main" id="{481DC3C8-433F-4ED1-BC41-07008D91F1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45576"/>
              </p:ext>
            </p:extLst>
          </p:nvPr>
        </p:nvGraphicFramePr>
        <p:xfrm>
          <a:off x="3100638" y="3769469"/>
          <a:ext cx="5700774" cy="2553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1744">
                  <a:extLst>
                    <a:ext uri="{9D8B030D-6E8A-4147-A177-3AD203B41FA5}">
                      <a16:colId xmlns:a16="http://schemas.microsoft.com/office/drawing/2014/main" val="1560252716"/>
                    </a:ext>
                  </a:extLst>
                </a:gridCol>
                <a:gridCol w="1959030">
                  <a:extLst>
                    <a:ext uri="{9D8B030D-6E8A-4147-A177-3AD203B41FA5}">
                      <a16:colId xmlns:a16="http://schemas.microsoft.com/office/drawing/2014/main" val="989555273"/>
                    </a:ext>
                  </a:extLst>
                </a:gridCol>
              </a:tblGrid>
              <a:tr h="319143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Životní 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Částka od 1. 4.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856810"/>
                  </a:ext>
                </a:extLst>
              </a:tr>
              <a:tr h="319143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Jednotlivec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589059"/>
                  </a:ext>
                </a:extLst>
              </a:tr>
              <a:tr h="319143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První osoba v domácnosti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21089"/>
                  </a:ext>
                </a:extLst>
              </a:tr>
              <a:tr h="319143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Druhá osoba v domácnosti, která není nez. dítětem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599510"/>
                  </a:ext>
                </a:extLst>
              </a:tr>
              <a:tr h="319143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Dítě do 6 let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9878"/>
                  </a:ext>
                </a:extLst>
              </a:tr>
              <a:tr h="319143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Dítě od 6 do 15 let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005577"/>
                  </a:ext>
                </a:extLst>
              </a:tr>
              <a:tr h="319143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Dítě od 15 do 26 let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604901"/>
                  </a:ext>
                </a:extLst>
              </a:tr>
              <a:tr h="319143"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Existenční 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92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560780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5AC76-A892-4351-83AC-3124C1A18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Kdo je osobou v hmotné nouzi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F06ABB06-9EF9-4F1C-A29B-7EEE3557E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84784"/>
            <a:ext cx="8135937" cy="46413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Osoba (rodina) v hmotné nouzi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Nemá dostatečné příjmy a její celkové sociální a majetkové poměry neumožňují uspokojení základních životních potřeb na úrovni ještě přijatelné pro společnost</a:t>
            </a:r>
          </a:p>
          <a:p>
            <a:pPr marL="0" indent="0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Příjmy si nemůže z objektivních důvodů zvýšit vlastním přičiněním (vlastní prací, uplatněním nároků a pohledávek, prodejem nebo využitím majetku) a vyřešit tak svoji nelehkou situaci vlastním přičiněním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Zákonem stanoveno, kdo není osobou v HN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709178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E3F58-6109-4AB1-AC1E-BB5883279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Doplatek na bydlení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B0EEE497-06D9-4528-88E6-781F3178D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213"/>
            <a:ext cx="8135937" cy="44259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Řeší nedostatek příjmu k uhrazení nákladů na bydlení tam, kde nestačí vlastní příjmy osoby či rodiny včetně příspěvku na bydlení ze systému SSP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Nárok –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vlastník nebo jiná osoba, která užívá byt na základě smlouvy, rozhodnutí, nebo jiného právního titulu </a:t>
            </a: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433712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D4413-F954-4BA1-B0F5-5EE12D27C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Podmínky nároku na doplatek na bydlení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7B018AA0-A326-49B8-A063-D5782CFCE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213"/>
            <a:ext cx="8135937" cy="442595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Podmínka – nárok na příspěvek na živobytí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(nebo příjem rodiny přesáhl částku živobytí, ale nepřesáhl 1,3násobek částky živobytí rodiny)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Výše je stanovena tak, aby po zaplacení odůvodněných nákladů na bydlení (tj. nájmu, služeb s bydlením spojených a nákladů za dodávky energií) zůstala osobě či rodině částka živobytí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doplatku na bydlení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/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Odůvodněné náklady na bydlení – příspěvek na bydlení – (příjem + příspěvek na živobytí – živobytí)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342113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07E5D-368F-48DD-874A-0B4530C0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Doplatek na bydlení - příklad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BCBA174-250B-4B03-A8B1-78BEA4DA2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213"/>
            <a:ext cx="8135937" cy="4425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ulka 4">
            <a:extLst>
              <a:ext uri="{FF2B5EF4-FFF2-40B4-BE49-F238E27FC236}">
                <a16:creationId xmlns:a16="http://schemas.microsoft.com/office/drawing/2014/main" id="{C85EBA64-485E-4FF2-91E4-D0A782DCF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950119"/>
              </p:ext>
            </p:extLst>
          </p:nvPr>
        </p:nvGraphicFramePr>
        <p:xfrm>
          <a:off x="684213" y="1821457"/>
          <a:ext cx="7530009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824">
                  <a:extLst>
                    <a:ext uri="{9D8B030D-6E8A-4147-A177-3AD203B41FA5}">
                      <a16:colId xmlns:a16="http://schemas.microsoft.com/office/drawing/2014/main" val="1776198880"/>
                    </a:ext>
                  </a:extLst>
                </a:gridCol>
                <a:gridCol w="4059711">
                  <a:extLst>
                    <a:ext uri="{9D8B030D-6E8A-4147-A177-3AD203B41FA5}">
                      <a16:colId xmlns:a16="http://schemas.microsoft.com/office/drawing/2014/main" val="1148474202"/>
                    </a:ext>
                  </a:extLst>
                </a:gridCol>
                <a:gridCol w="1863474">
                  <a:extLst>
                    <a:ext uri="{9D8B030D-6E8A-4147-A177-3AD203B41FA5}">
                      <a16:colId xmlns:a16="http://schemas.microsoft.com/office/drawing/2014/main" val="486409642"/>
                    </a:ext>
                  </a:extLst>
                </a:gridCol>
              </a:tblGrid>
              <a:tr h="22074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Životní minimum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228153"/>
                  </a:ext>
                </a:extLst>
              </a:tr>
              <a:tr h="254242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10000 Kč DPP (zápočet pouze 70%, tj. 7000 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82387"/>
                  </a:ext>
                </a:extLst>
              </a:tr>
              <a:tr h="254242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5800 Kč rodičovský příspěvek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366938"/>
                  </a:ext>
                </a:extLst>
              </a:tr>
              <a:tr h="254242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První dítě 15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 Kč přídavek na dítě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581222"/>
                  </a:ext>
                </a:extLst>
              </a:tr>
              <a:tr h="254242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Druhé dítě 3 roky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 Kč přídavek na dítě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747779"/>
                  </a:ext>
                </a:extLst>
              </a:tr>
              <a:tr h="254242">
                <a:tc gridSpan="2"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Živobytí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11490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524690"/>
                  </a:ext>
                </a:extLst>
              </a:tr>
              <a:tr h="254242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Započitatelný příjem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44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257555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BD3798-B3D9-40AD-9047-6B9A68A80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Doplatek na bydlení - příklad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0B5130E-3610-4DD6-9E5A-56274ED4E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12875"/>
            <a:ext cx="8135937" cy="47132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Rodina bydlí v nájemním bytě: nájem a služby 6000 Kč, elektřina 1000 Kč, plyn 1000 Kč (celkem </a:t>
            </a:r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náklady 8 000 Kč 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(=odůvodněné náklady, „ONB“)</a:t>
            </a:r>
          </a:p>
          <a:p>
            <a:pPr marL="0" indent="0">
              <a:buNone/>
            </a:pPr>
            <a:endParaRPr lang="cs-CZ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Přiměřené náklady 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na bydlení („PNB“) = 0,3 (0,35 v Praze) x příjem = 14600 x 0,3 =  </a:t>
            </a:r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4380 Kč</a:t>
            </a:r>
          </a:p>
          <a:p>
            <a:pPr marL="0" indent="0">
              <a:buNone/>
            </a:pP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Výpočet příspěvku na živobytí:</a:t>
            </a:r>
          </a:p>
          <a:p>
            <a:pPr marL="0" indent="0">
              <a:buNone/>
            </a:pP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Částka živobytí - (příjem – odůvodněné náklady, max do přiměřených nákladů) = 11490 – (14600 – 4380) = </a:t>
            </a:r>
            <a:r>
              <a:rPr lang="cs-CZ" sz="5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11490 – 10200 = 1290 Kč </a:t>
            </a:r>
            <a:endParaRPr lang="cs-CZ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Výpočet doplatku na bydlení:</a:t>
            </a:r>
          </a:p>
          <a:p>
            <a:pPr marL="0" indent="0">
              <a:buNone/>
            </a:pP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Odůvodněné náklady na bydlení – příspěvek na bydlení – (příjem + příspěvek na živobytí – živobytí) = 8000 – 0 – (14600 + 1290 – 11490) = </a:t>
            </a:r>
            <a:r>
              <a:rPr lang="cs-CZ" sz="5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8000 – 4400 = 3600 Kč</a:t>
            </a:r>
          </a:p>
          <a:p>
            <a:pPr marL="0" indent="0">
              <a:buNone/>
            </a:pPr>
            <a:r>
              <a:rPr lang="cs-CZ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66361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3DC723-F5C3-4161-ABE6-18BBA5E47B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Dávky pomoci v hmotné nouzi - Mimořádná okamžitá pomoc </a:t>
            </a:r>
          </a:p>
        </p:txBody>
      </p:sp>
    </p:spTree>
    <p:extLst>
      <p:ext uri="{BB962C8B-B14F-4D97-AF65-F5344CB8AC3E}">
        <p14:creationId xmlns:p14="http://schemas.microsoft.com/office/powerpoint/2010/main" val="2773916977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97BBB-82C8-4952-8536-980C2B67B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Mimořádná okamžitá pomoc (MOP)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C2C85422-3CA9-42CD-882E-0A219899E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213"/>
            <a:ext cx="8135937" cy="4425950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Situace, které je nutno bezodkladně řešit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Újma zdraví 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- částka, která doplní příjem osoby do výše existenčního minima, u dítěte do životního minima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Vážná mimořádná událost  </a:t>
            </a:r>
            <a:r>
              <a:rPr lang="cs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(živelná pohroma, požár, COVID 19, …) - až do výše 15násobku částky ŽM (57 900 Kč)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Jednorázový výdaj </a:t>
            </a:r>
            <a:r>
              <a:rPr lang="cs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(zaplacení poplatku za vystavení osob. dokladu, …)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 nebo oprava předmětů dlouhodobé potřeby  </a:t>
            </a:r>
            <a:r>
              <a:rPr lang="cs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max do výše 10násobku částky ŽM (38 600 Kč)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související se vzděláváním nebo zájmovou činností dítěte</a:t>
            </a:r>
            <a:r>
              <a:rPr lang="cs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max do výše 10násobku částky ŽM (38 600 Kč)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Ohrožení sociálním vyloučením </a:t>
            </a:r>
            <a:r>
              <a:rPr lang="cs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až do výše 1 000 Kč, lze přiznat opakované max však do 4násobku částky ŽM (15 360 Kč)</a:t>
            </a:r>
          </a:p>
          <a:p>
            <a:pPr lvl="1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58371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148BE-F9AA-495E-9D8F-D49E0455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Které MOP využít v důsledku navýšení cen energií a jejího vyúčtování?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BDD442-E371-48B0-AD81-1519E89F4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8840"/>
            <a:ext cx="8135937" cy="4425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MOP – vážná mimořádná událost - vyúčtování od DPI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(dále jen „ MOP – vyúčtování od DPI“) =  osoba nemá dostatečné finanční prostředky k úhradě nedoplatku z vyúčtování od DPI</a:t>
            </a:r>
          </a:p>
          <a:p>
            <a:pPr marL="1225" indent="0"/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MOP – jednorázový výdaj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= osoba po uhrazení záloh (nebo částečně uhrazení záloh) nemá dostatečné finanční prostředky k úhradě některé z ostatních základních potřeb </a:t>
            </a:r>
          </a:p>
          <a:p>
            <a:pPr marL="1225" indent="0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MOP – ohrožení sociálním vyloučením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= osoba uhradila zálohy na zvýšené ceny energií, ale nezbývá ji na zajištění výživy a ostatních základních osobních potřeb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490086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17CA4-E006-491B-A247-68CEF8A6F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O čem budeme hovořit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9B0144-47CF-447B-A93A-0B6D5CD59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5040560"/>
          </a:xfrm>
        </p:spPr>
        <p:txBody>
          <a:bodyPr/>
          <a:lstStyle/>
          <a:p>
            <a:pPr marL="515575" indent="-514350"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Základní poradenství klientům</a:t>
            </a:r>
          </a:p>
          <a:p>
            <a:pPr marL="515575" indent="-514350"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Uplatnění dávek na bydlení na úhrady nákladů na bydlení </a:t>
            </a:r>
          </a:p>
          <a:p>
            <a:pPr marL="900000" indent="-514350">
              <a:buFont typeface="+mj-lt"/>
              <a:buAutoNum type="alphaLcParenR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Státní sociální podpora – příspěvek na bydlení (zákon č. 117/1995 Sb., o státní sociální podpoře)</a:t>
            </a:r>
          </a:p>
          <a:p>
            <a:pPr marL="900000" indent="-514350">
              <a:buFont typeface="+mj-lt"/>
              <a:buAutoNum type="alphaLcParenR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Dávky pomoci v hmotné nouzi – doplatek na bydlení (zákon č. 111/2006 Sb., o pomoci v hmotné nouzi (dále jen „ZPHN“)</a:t>
            </a:r>
          </a:p>
          <a:p>
            <a:pPr marL="515575" indent="-514350">
              <a:buFont typeface="+mj-lt"/>
              <a:buAutoNum type="arabicPeriod" startAt="2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Dávky pomoci v hmotné nouzi - Mimořádná okamžitá pomoc (zákon č. 111/2006 Sb., o pomoci v hmotné nouzi (dále jen „ZPHN“)</a:t>
            </a:r>
          </a:p>
          <a:p>
            <a:pPr marL="515575" indent="-514350">
              <a:buFont typeface="+mj-lt"/>
              <a:buAutoNum type="arabicPeriod" startAt="2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Shrnutí a diskuse</a:t>
            </a:r>
          </a:p>
          <a:p>
            <a:pPr marL="515575" indent="-514350">
              <a:buFont typeface="+mj-lt"/>
              <a:buAutoNum type="arabicPeriod" startAt="2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Odkazy na formuláře a další informace k dávkám</a:t>
            </a:r>
          </a:p>
        </p:txBody>
      </p:sp>
    </p:spTree>
    <p:extLst>
      <p:ext uri="{BB962C8B-B14F-4D97-AF65-F5344CB8AC3E}">
        <p14:creationId xmlns:p14="http://schemas.microsoft.com/office/powerpoint/2010/main" val="1409098853"/>
      </p:ext>
    </p:extLst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88316-8F5D-44B7-9055-189E99EBE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MOP – vyúčtování od DPI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39F4D-3183-49B7-82FB-3DBCDC4CD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57338"/>
            <a:ext cx="8135937" cy="47133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Lze poskytnout osobě na </a:t>
            </a:r>
            <a:r>
              <a:rPr lang="cs-CZ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úhradu vyúčtování energie od 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DPI (nedoplatek)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pokud osoba/ rodina bude mít potíže s jeho uhrazením z vlastních zdrojů </a:t>
            </a:r>
          </a:p>
          <a:p>
            <a:pPr marL="1225" indent="0"/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Na rozdíl od běžné dávky MOP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upravilo MPSV podmínky pro situaci v souvislosti s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vysokými cenami energií (např. 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</a:rPr>
              <a:t>podmínku hodnocení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výše úspor a 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</a:rPr>
              <a:t>majetku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kdy se k nim do určité výše nebude přihlížet)</a:t>
            </a:r>
          </a:p>
          <a:p>
            <a:pPr marL="1225" indent="0"/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Hraniční částka se stanoví jako 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dvojnásobek </a:t>
            </a:r>
            <a:r>
              <a:rPr lang="cs-CZ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životního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minima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plus dvojnásobek nákladů na bydlení daného žadatele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Kromě nich bude 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úřad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práce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posuzovat také výši 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příjmů a náklady na bydlení</a:t>
            </a:r>
          </a:p>
          <a:p>
            <a:pPr marL="1225" indent="0"/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90099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8FB3D-3874-4747-A7B9-569D0B373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Podmínky MOP – vyúčtování od DPI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EDCC79-9F5C-41C9-B98B-E824D6DE0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425" indent="-457200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MOP je možné poskytnout pouze osobě (rodině), která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konce roku 2021 požádala o uzavření standardní smlouvy jako nový zákazník mimo režim DPI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(rozhodné datum sepsání smlouvy)</a:t>
            </a:r>
            <a:endParaRPr lang="cs-CZ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/>
            <a:endParaRPr lang="cs-CZ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8425" indent="-457200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Poskytnutí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MOP – vyúčtování energie od DPI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jen 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 </a:t>
            </a:r>
            <a:r>
              <a:rPr lang="cs-C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časově omezenou dobu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(motivace MPSV k přechodu od dodavatele poslední instance (DPI) k běžnému dodavateli, který nemá tak vysoké ceny energií, a tím pádem ani tak vysoké zálohy)</a:t>
            </a:r>
            <a:br>
              <a:rPr lang="cs-CZ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995566"/>
      </p:ext>
    </p:extLst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F29C6-CE5F-40B5-8296-F8E008F40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Podmínky MOP – vyúčtování od DPI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22DBE4-93BF-4777-BAB8-EFB634EE6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275" y="1557338"/>
            <a:ext cx="8205630" cy="5040560"/>
          </a:xfrm>
        </p:spPr>
        <p:txBody>
          <a:bodyPr/>
          <a:lstStyle/>
          <a:p>
            <a:pPr marL="458425" indent="-457200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Osoba/rodina má „legální“ pobyt na území ČR ( zároveň je plněna i podmínka bydliště na území ČR)</a:t>
            </a:r>
          </a:p>
          <a:p>
            <a:pPr marL="458425" indent="-457200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MOP se poskytuje jen jedna do rodiny</a:t>
            </a:r>
          </a:p>
          <a:p>
            <a:pPr marL="458425" indent="-457200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Zjišťují se náklady, které je povinna osoba/ rodina uhradit v měsíci podání žádosti (nadměrné náklady – možnost ohraničit s ohledem např. nájemné v místě v obvyklé, apod.) </a:t>
            </a:r>
          </a:p>
          <a:p>
            <a:pPr marL="458425" indent="-457200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 MOP se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přihlíží k příjmovým, sociálním a majetkovým poměrům žadatele a osob společně posuzovaných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8425" indent="-457200"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Nezohledňují se dluhy, hypotéky, leasing, náklady spojené s podnikáním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(přihlíží se pouze k poplatkům za užívání telefonu, internet)</a:t>
            </a:r>
          </a:p>
          <a:p>
            <a:pPr marL="458425" indent="-457200">
              <a:buFont typeface="Wingdings" panose="05000000000000000000" pitchFamily="2" charset="2"/>
              <a:buChar char="§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99746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72231-82C3-459B-B1A6-90A5B000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Podmínky MOP – vyúčtování od DPI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C10CFA-F80E-43FF-AC72-91338BAAE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84784"/>
            <a:ext cx="8135937" cy="4641379"/>
          </a:xfrm>
        </p:spPr>
        <p:txBody>
          <a:bodyPr/>
          <a:lstStyle/>
          <a:p>
            <a:pPr marL="458425" indent="-457200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Součástí žádostí o MOP je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prohlášení o příjmech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(Doklad o výši měsíčních příjmů) a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výpis ze všech bankovních účtů osoby/rodiny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(v odůvodněných případech lze požadovat i za předchozí měsíce)</a:t>
            </a:r>
          </a:p>
          <a:p>
            <a:pPr marL="458425" indent="-457200"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Příjem za aktuální měsíc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(podání žádosti) dle §9 ZPHN</a:t>
            </a:r>
          </a:p>
          <a:p>
            <a:pPr marL="900000" indent="-342900">
              <a:buFont typeface="Wingdings" panose="05000000000000000000" pitchFamily="2" charset="2"/>
              <a:buChar char="ü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Mzda (70%), nemocenské dávky, vč. ošetřovného (80%), důchody (80%), podpora v nezaměstnanosti (80%), přijaté výživné (100%), opakující se dávky, např. rodičovský příspěvek (100%)</a:t>
            </a:r>
          </a:p>
          <a:p>
            <a:pPr marL="900000" indent="-342900">
              <a:buFont typeface="Wingdings" panose="05000000000000000000" pitchFamily="2" charset="2"/>
              <a:buChar char="ü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OSVČ – přihlíží se k minulému daňovému přiznání a použije se fikce jejich příjmu </a:t>
            </a:r>
          </a:p>
          <a:p>
            <a:pPr marL="458425" indent="-457200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příjemců doplatku na bydlení se nejprve vyhodnotí vyúčtování nedoplatku prostřednictvím aplikačního programu</a:t>
            </a:r>
          </a:p>
        </p:txBody>
      </p:sp>
    </p:spTree>
    <p:extLst>
      <p:ext uri="{BB962C8B-B14F-4D97-AF65-F5344CB8AC3E}">
        <p14:creationId xmlns:p14="http://schemas.microsoft.com/office/powerpoint/2010/main" val="2184559473"/>
      </p:ext>
    </p:extLst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76278-6DD4-468E-AB5C-DBD04411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Podmínky MOP – vyúčtování od DPI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F9D840-B3DA-428B-9093-B6877734D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57338"/>
            <a:ext cx="8135937" cy="4823989"/>
          </a:xfrm>
        </p:spPr>
        <p:txBody>
          <a:bodyPr/>
          <a:lstStyle/>
          <a:p>
            <a:pPr marL="458425" indent="-457200"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Výše MOP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max 15násobek částky ŽM jednotlivce (max 57 900 Kč)</a:t>
            </a:r>
          </a:p>
          <a:p>
            <a:pPr marL="458425" indent="-457200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Posouzení osoby pro tuto MOP: </a:t>
            </a:r>
          </a:p>
          <a:p>
            <a:pPr marL="1225" indent="0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Žadatel a osoby společně posuzované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(rodina) nedisponují prostředky nepřevyšující dvojnásobek ŽM žadatele/rodiny + dvojnásobku jejich nákladů na bydlení  (k částce na bank. účtu (majetku osoby)  rovnající se součtu 2násobku ŽM a 2násobku nákladů na bydlení se nepřihlíží)</a:t>
            </a:r>
          </a:p>
          <a:p>
            <a:pPr marL="1225" indent="0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8425" indent="-457200"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MOP- vyúčtování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225" indent="0"/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Nedoplatek –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příjmy – (náklad na bydlení + ŽM)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56940"/>
      </p:ext>
    </p:extLst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4F7B9-8E4A-4C15-BC78-DA77CCED6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Podmínky MOP – vyúčtování od DPI- příklad 1 </a:t>
            </a:r>
            <a:endParaRPr lang="cs-CZ" sz="2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2D9E0E-9C45-42EF-B344-319653141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																																	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MOP = nedoplatek –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příjmy – (náklady na bydlení + životní minimum)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MOP = 5 000 –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12800 – (10000 + 3860)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MOP= 5000 – (-1060) </a:t>
            </a: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MOP = 5000 Kč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D844378F-7926-4215-854A-F952C0471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806106"/>
              </p:ext>
            </p:extLst>
          </p:nvPr>
        </p:nvGraphicFramePr>
        <p:xfrm>
          <a:off x="755576" y="1645110"/>
          <a:ext cx="7632848" cy="240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060">
                  <a:extLst>
                    <a:ext uri="{9D8B030D-6E8A-4147-A177-3AD203B41FA5}">
                      <a16:colId xmlns:a16="http://schemas.microsoft.com/office/drawing/2014/main" val="1776198880"/>
                    </a:ext>
                  </a:extLst>
                </a:gridCol>
                <a:gridCol w="3043089">
                  <a:extLst>
                    <a:ext uri="{9D8B030D-6E8A-4147-A177-3AD203B41FA5}">
                      <a16:colId xmlns:a16="http://schemas.microsoft.com/office/drawing/2014/main" val="1148474202"/>
                    </a:ext>
                  </a:extLst>
                </a:gridCol>
                <a:gridCol w="2021699">
                  <a:extLst>
                    <a:ext uri="{9D8B030D-6E8A-4147-A177-3AD203B41FA5}">
                      <a16:colId xmlns:a16="http://schemas.microsoft.com/office/drawing/2014/main" val="486409642"/>
                    </a:ext>
                  </a:extLst>
                </a:gridCol>
              </a:tblGrid>
              <a:tr h="291121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Životní minimum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228153"/>
                  </a:ext>
                </a:extLst>
              </a:tr>
              <a:tr h="502844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16 000 Kč důchod (zápočet pouze 80%, tj. 12 800 Kč)</a:t>
                      </a:r>
                    </a:p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Nevlastní bankovní účet, nemá žádné úspory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82387"/>
                  </a:ext>
                </a:extLst>
              </a:tr>
              <a:tr h="502844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bydlení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 Kč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749511"/>
                  </a:ext>
                </a:extLst>
              </a:tr>
              <a:tr h="502844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Nedoplatek za vyúčtování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 Kč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081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322903"/>
      </p:ext>
    </p:extLst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BA1BB8-8BF5-482E-B29C-4E1CCD23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Podmínky MOP – vyúčtování od DPI- příklad 2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316F19-5DD1-4924-9776-62F2B5F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548700"/>
            <a:ext cx="8135937" cy="4785395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MOP = nedoplatek –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příjmy – (náklady na bydlení + životní minimum)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MOP = 15000 –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17500 – (15000 + 3860)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= 15000 – (17500-18860)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MOP = 15000 Kč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75708E21-F92C-402D-9293-641024784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95667"/>
              </p:ext>
            </p:extLst>
          </p:nvPr>
        </p:nvGraphicFramePr>
        <p:xfrm>
          <a:off x="611560" y="1412776"/>
          <a:ext cx="7992889" cy="3387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142">
                  <a:extLst>
                    <a:ext uri="{9D8B030D-6E8A-4147-A177-3AD203B41FA5}">
                      <a16:colId xmlns:a16="http://schemas.microsoft.com/office/drawing/2014/main" val="1776198880"/>
                    </a:ext>
                  </a:extLst>
                </a:gridCol>
                <a:gridCol w="2964654">
                  <a:extLst>
                    <a:ext uri="{9D8B030D-6E8A-4147-A177-3AD203B41FA5}">
                      <a16:colId xmlns:a16="http://schemas.microsoft.com/office/drawing/2014/main" val="1148474202"/>
                    </a:ext>
                  </a:extLst>
                </a:gridCol>
                <a:gridCol w="3168093">
                  <a:extLst>
                    <a:ext uri="{9D8B030D-6E8A-4147-A177-3AD203B41FA5}">
                      <a16:colId xmlns:a16="http://schemas.microsoft.com/office/drawing/2014/main" val="486409642"/>
                    </a:ext>
                  </a:extLst>
                </a:gridCol>
              </a:tblGrid>
              <a:tr h="347869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Životní minimum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228153"/>
                  </a:ext>
                </a:extLst>
              </a:tr>
              <a:tr h="600865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25000 mzda ( zápočet pouze 70%, tj. 17500Kč)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82387"/>
                  </a:ext>
                </a:extLst>
              </a:tr>
              <a:tr h="853861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bydlení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Nepřihlíží se k částce:</a:t>
                      </a:r>
                    </a:p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2x3860 ŽM + 2x 15000 =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37720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204455"/>
                  </a:ext>
                </a:extLst>
              </a:tr>
              <a:tr h="853861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Bankovní účet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Rodina může disponovat částkou 17500 Kč (příjem) + 20000 Kč (spoření), celkem 37500 Kč. K této částce se v rámci nastavení podmínek nepřihlíží, neboť nedosahuje výše uvedené hraniční částky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603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121650"/>
      </p:ext>
    </p:extLst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582322-5A35-400C-AEA9-D4102448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MOP- jednorázový výdaj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83C2CE-71F2-49FB-B772-0572956F5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ZPHN uvedeny jen některé příklady, kdy lze dávku využít (např. svoz a likvidaci odpadu, úhrada poplatku za zcizené doklady, atd.)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Lze použít i při situaci, kdy osoba při uhrazení záloh na energie (uhrazení zcela nebo částečně), nemá dostatečné finanční prostředky na úhradu jiných nezbytných výdajů (např. úhrada nájmu, úhrada za vodné a stočné, nákup zimního oblečení pro děti,…)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Nezkoumá se okruh společně posuzovaných osob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ale v některých případech může být vyžadováno využití majetku osob blízkých (§15 ZPHN)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Výše částky max do výše jednorázového výdaje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109675164"/>
      </p:ext>
    </p:extLst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C6DDC0-FC13-468E-8466-D232A8129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MOP – sociální vyloučení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71BAF-C5F0-476B-8222-ADCA59DF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4784"/>
            <a:ext cx="8135937" cy="4425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Dle ZPHN má nárok osoba, která v daném čase s ohledem na neuspokojivé sociální zázemí a nedostatek finančních prostředků nemůže úspěšně řešit svoji situaci a je ohrožena sociálním vyloučením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Lze přiznat osobě, která zcela uhradila zálohy na zvýšené ceny energií a dostala se do situace, kdy nemůže zajistit výživu a ostatní základní osobní potřeby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Vznikne-li osobě nárok na opakující se dávky HN, mají přednost před touto MOP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Nezkoumá se okruh společně posuzovaných osob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nicméně v odůvodněných případech lze vyžadovat využití majetku osoby blízké dle §15 ZPHN</a:t>
            </a:r>
          </a:p>
        </p:txBody>
      </p:sp>
    </p:spTree>
    <p:extLst>
      <p:ext uri="{BB962C8B-B14F-4D97-AF65-F5344CB8AC3E}">
        <p14:creationId xmlns:p14="http://schemas.microsoft.com/office/powerpoint/2010/main" val="3978331436"/>
      </p:ext>
    </p:extLst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BF6EE-98B5-45FC-8EE6-C9322C16C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MOP – sociální vyloučení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4A67C-4081-4F86-83E7-C1B51BA20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Výše MOP se stanoví jednorázově až do výše 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1 000 Kč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MOP lze poskytnout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opakovaně v jednom měsíci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(součet MOP poskytnuté osobám v této situaci nesmí v rámci jednoho kalendářního roku překročit 4násobek životního minima jednotlivce, tj. 15 440 Kč)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324159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A9224-66FE-4599-A666-2EFF924EFA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Základní poradenství klientům</a:t>
            </a:r>
          </a:p>
        </p:txBody>
      </p:sp>
    </p:spTree>
    <p:extLst>
      <p:ext uri="{BB962C8B-B14F-4D97-AF65-F5344CB8AC3E}">
        <p14:creationId xmlns:p14="http://schemas.microsoft.com/office/powerpoint/2010/main" val="4260902912"/>
      </p:ext>
    </p:extLst>
  </p:cSld>
  <p:clrMapOvr>
    <a:masterClrMapping/>
  </p:clrMapOvr>
  <p:transition spd="med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79E4A-0B45-4061-B16B-A705B7F740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2898229079"/>
      </p:ext>
    </p:extLst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F256A-409B-4489-BA26-4E35290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A0D98-09E9-46D5-855C-64DFAE718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84784"/>
            <a:ext cx="8135937" cy="4425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MOP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nelze přiznat na zálohy cen energie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ale lze přiznat na jiné věci (vyúčtování od DPI, úhrada nezbytného nákladu, jídlo, …)</a:t>
            </a:r>
          </a:p>
          <a:p>
            <a:pPr marL="1225" indent="0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Osoby na opakujících se dávkách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MOP v souvislosti se zvyšováním cen energie nelze poskytnout (vyjma MOP – vyúčtování od DPI po zpracování v aplikačním programu a vyhodnocení doplatku na bydlení), částka příspěvku na bydlení a doplatku na bydlení se těmto osobám zahrnuje do příjmu</a:t>
            </a:r>
          </a:p>
          <a:p>
            <a:pPr marL="1225" indent="0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Poskytnutí MOP –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nejde o plošné opatření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(není považováno za odškodné), ale zabezpečení potřebných osob/rodin (senioři, samoživitelé)</a:t>
            </a:r>
          </a:p>
        </p:txBody>
      </p:sp>
    </p:spTree>
    <p:extLst>
      <p:ext uri="{BB962C8B-B14F-4D97-AF65-F5344CB8AC3E}">
        <p14:creationId xmlns:p14="http://schemas.microsoft.com/office/powerpoint/2010/main" val="3660477224"/>
      </p:ext>
    </p:extLst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E1961-4A29-4312-BB47-5D195BB1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44366D-2C0A-4AA1-99F2-1C32636EC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ÚP je </a:t>
            </a: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povinen vyhodnotit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zda klient </a:t>
            </a: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využil všechny možnosti k tomu, aby co nejvíce zmírnil dopady navýšení cen energií</a:t>
            </a:r>
            <a:r>
              <a:rPr lang="cs-CZ" sz="2000" dirty="0">
                <a:solidFill>
                  <a:srgbClr val="001E9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</a:rPr>
              <a:t>(přechod k novému dodavateli energie, </a:t>
            </a:r>
            <a:r>
              <a:rPr lang="cs-CZ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zasmlouvání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</a:rPr>
              <a:t> nových záloh,…), včetně uplatnění opakujících se dávek (příspěvek na bydlení a doplatek na bydlení)</a:t>
            </a:r>
          </a:p>
          <a:p>
            <a:pPr marL="1225" indent="0"/>
            <a:endParaRPr lang="cs-CZ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Opatření pro poskytování MOP je pouze dočasné a bude zpřesňováno dle závislosti na vývoji a opatření vlády ČR ve věci cen energií</a:t>
            </a:r>
          </a:p>
          <a:p>
            <a:pPr marL="1225" indent="0"/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19209"/>
      </p:ext>
    </p:extLst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BAA574-625B-4585-92C6-083C9821BF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Odkazy</a:t>
            </a:r>
          </a:p>
        </p:txBody>
      </p:sp>
    </p:spTree>
    <p:extLst>
      <p:ext uri="{BB962C8B-B14F-4D97-AF65-F5344CB8AC3E}">
        <p14:creationId xmlns:p14="http://schemas.microsoft.com/office/powerpoint/2010/main" val="3463537063"/>
      </p:ext>
    </p:extLst>
  </p:cSld>
  <p:clrMapOvr>
    <a:masterClrMapping/>
  </p:clrMapOvr>
  <p:transition spd="med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2A51B6-B06D-417D-B42A-CC3226C97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Odkazy 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658689-C683-482D-8E90-147C80840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84784"/>
            <a:ext cx="8135937" cy="4752528"/>
          </a:xfrm>
        </p:spPr>
        <p:txBody>
          <a:bodyPr/>
          <a:lstStyle/>
          <a:p>
            <a:pPr marL="458425" indent="-457200">
              <a:buFont typeface="Wingdings" panose="05000000000000000000" pitchFamily="2" charset="2"/>
              <a:buChar char="§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8425" indent="-457200">
              <a:buFont typeface="Wingdings" panose="05000000000000000000" pitchFamily="2" charset="2"/>
              <a:buChar char="§"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D5816E10-9134-4359-B8FF-4059E1D2F64B}"/>
              </a:ext>
            </a:extLst>
          </p:cNvPr>
          <p:cNvSpPr txBox="1">
            <a:spLocks/>
          </p:cNvSpPr>
          <p:nvPr/>
        </p:nvSpPr>
        <p:spPr bwMode="auto">
          <a:xfrm>
            <a:off x="684213" y="1642117"/>
            <a:ext cx="8229600" cy="375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60000" indent="-358775" algn="l" rtl="0" fontAlgn="base">
              <a:spcBef>
                <a:spcPts val="1200"/>
              </a:spcBef>
              <a:spcAft>
                <a:spcPct val="0"/>
              </a:spcAft>
              <a:buClr>
                <a:srgbClr val="001E96"/>
              </a:buClr>
              <a:buFont typeface="Arial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fontAlgn="base">
              <a:spcBef>
                <a:spcPts val="600"/>
              </a:spcBef>
              <a:spcAft>
                <a:spcPct val="0"/>
              </a:spcAft>
              <a:buClr>
                <a:srgbClr val="001E96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fontAlgn="base">
              <a:spcBef>
                <a:spcPts val="600"/>
              </a:spcBef>
              <a:spcAft>
                <a:spcPct val="0"/>
              </a:spcAft>
              <a:buClr>
                <a:srgbClr val="001E96"/>
              </a:buClr>
              <a:buSzPct val="120000"/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fontAlgn="base">
              <a:spcBef>
                <a:spcPts val="60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fontAlgn="base">
              <a:spcBef>
                <a:spcPts val="60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Web ÚP ČR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Sociální tematika (uradprace.cz)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informace o všech dávkách, které zajišťuje ÚP ČR</a:t>
            </a:r>
          </a:p>
          <a:p>
            <a:pPr marL="0" indent="0"/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Formuláře (mpsv.cz)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dostupnost k formulářům, včetně možnosti vyplnění</a:t>
            </a:r>
          </a:p>
          <a:p>
            <a:pPr marL="0" indent="0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Spoty videa -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Nepojistné sociální dávky - Videa (uradprace.cz)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Letáky, praktické rady -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Nepojistné sociální dávky - letáky (uradprace.cz)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Sociální poradce -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Sociální poradce (uradprace.cz)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test, o jaké dávky se s ohledem na svou situaci může klient zajímat</a:t>
            </a:r>
            <a:endParaRPr lang="cs-CZ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3073"/>
      </p:ext>
    </p:extLst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9564B-7CC2-4E58-A2C6-775FD9C5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CB6EA3-6B45-4872-B838-0FC8C174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1800"/>
              </a:lnSpc>
              <a:spcAft>
                <a:spcPts val="1500"/>
              </a:spcAft>
            </a:pPr>
            <a:r>
              <a:rPr lang="cs-CZ" sz="1800" b="1" spc="45" dirty="0">
                <a:solidFill>
                  <a:srgbClr val="393939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Další informace k jednotlivým dávkám: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u="sng" spc="45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Příspěvek na bydlení</a:t>
            </a:r>
            <a:r>
              <a:rPr lang="cs-CZ" sz="1800" spc="45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u="sng" spc="45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Doplatek na bydlení</a:t>
            </a:r>
            <a:r>
              <a:rPr lang="cs-CZ" sz="1800" spc="45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spc="45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Mimořádná okamžitá pomoc – podrobnosti </a:t>
            </a:r>
            <a:r>
              <a:rPr lang="cs-CZ" sz="1800" u="sng" spc="45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ZDE</a:t>
            </a:r>
            <a:r>
              <a:rPr lang="cs-CZ" sz="1800" spc="45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cs-CZ" sz="1800" u="sng" spc="45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ZDE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u="sng" spc="45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Příspěvek na živobytí</a:t>
            </a:r>
            <a:r>
              <a:rPr lang="cs-CZ" sz="1800" spc="45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Tisková zpráva MPSV ze dne 9. 11. 2021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1C07FA10-982C-4108-83BD-2F322CB0CB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012670"/>
              </p:ext>
            </p:extLst>
          </p:nvPr>
        </p:nvGraphicFramePr>
        <p:xfrm>
          <a:off x="6228184" y="465313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showAsIcon="1" r:id="rId8" imgW="914400" imgH="771480" progId="AcroExch.Document.DC">
                  <p:embed/>
                </p:oleObj>
              </mc:Choice>
              <mc:Fallback>
                <p:oleObj name="Acrobat Document" showAsIcon="1" r:id="rId8" imgW="914400" imgH="7714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28184" y="465313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835235"/>
      </p:ext>
    </p:extLst>
  </p:cSld>
  <p:clrMapOvr>
    <a:masterClrMapping/>
  </p:clrMapOvr>
  <p:transition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DBE47-FDC5-4C12-B951-F8A356F2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80928"/>
            <a:ext cx="8352928" cy="3096344"/>
          </a:xfrm>
        </p:spPr>
        <p:txBody>
          <a:bodyPr/>
          <a:lstStyle/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Děkujeme za pozornost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0" dirty="0">
                <a:latin typeface="Arial" panose="020B0604020202020204" pitchFamily="34" charset="0"/>
                <a:cs typeface="Arial" panose="020B0604020202020204" pitchFamily="34" charset="0"/>
              </a:rPr>
              <a:t>Kontakty:</a:t>
            </a:r>
            <a:br>
              <a:rPr lang="cs-CZ" sz="2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sarka.kubatova@uradprace.cz</a:t>
            </a:r>
            <a:br>
              <a:rPr lang="cs-CZ" sz="2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jaroslava.ferdova@uradprace.cz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618388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90EA01-E159-413E-A923-0C1EC97D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Základní poradenství klientům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7C019B-2F11-481B-A76C-1AB40921B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349" y="1700808"/>
            <a:ext cx="8135937" cy="4824536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Informace o </a:t>
            </a: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dávkách na bydlení 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(příspěvek na bydlení ze systému SSP a doplatek na bydlení ze systému dávek pomoci v hmotné nouzi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Informace o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mimořádné okamžité pomoci 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(dále jen „MOP“) – z důvodu vážné mimořádné události, kterou lze poskytnout v souvislosti s vyúčtováním energie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zálohách </a:t>
            </a: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hradit, co lze 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(např. ve výši původních záloh u BE)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Nutnost okamžitě </a:t>
            </a: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přejít z režimu DPI k běžnému dodavateli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Požádat ihned DPI o </a:t>
            </a: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vyúčtování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458425" indent="-457200">
              <a:buFont typeface="Wingdings" panose="05000000000000000000" pitchFamily="2" charset="2"/>
              <a:buChar char="§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23942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ECA0D5-3946-4C9A-88F9-8D84F4F26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Základní poradenství klientům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80BB17-6F34-4558-9661-709E2F98A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351" y="1772816"/>
            <a:ext cx="8135937" cy="4425950"/>
          </a:xfrm>
        </p:spPr>
        <p:txBody>
          <a:bodyPr/>
          <a:lstStyle/>
          <a:p>
            <a:pPr marL="344125" indent="-342900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nesouhlasu vyúčtování na spotřebovanou energii </a:t>
            </a:r>
            <a:r>
              <a:rPr lang="cs-CZ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podat reklamaci </a:t>
            </a:r>
          </a:p>
          <a:p>
            <a:pPr marL="344125" indent="-342900"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Provést si </a:t>
            </a: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samoodečty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při ukončení DPI režimu či ukončení smlouvy o dodávce energie </a:t>
            </a:r>
          </a:p>
          <a:p>
            <a:pPr marL="344125" lvl="0" indent="-342900"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nedoplatku za vyúčtování požadovat a domluvit se na </a:t>
            </a: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splátkovém kalendáři </a:t>
            </a:r>
          </a:p>
          <a:p>
            <a:pPr marL="344125" lvl="0" indent="-342900"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Sjednat u nového dodavatele </a:t>
            </a:r>
            <a:r>
              <a:rPr lang="cs-CZ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nižší zálohy </a:t>
            </a:r>
            <a: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(přizpůsobení své spotřebě)</a:t>
            </a:r>
            <a:endParaRPr lang="cs-CZ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80771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351765-8B37-4096-8858-37C66CF3AE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Dávka státní sociální podpory – příspěvek na bydlení</a:t>
            </a:r>
          </a:p>
        </p:txBody>
      </p:sp>
    </p:spTree>
    <p:extLst>
      <p:ext uri="{BB962C8B-B14F-4D97-AF65-F5344CB8AC3E}">
        <p14:creationId xmlns:p14="http://schemas.microsoft.com/office/powerpoint/2010/main" val="2195099571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5481D-C74A-4864-A2EF-FCE5F0D9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Příspěvek na bydlení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5FBEE8CF-3D0A-48A0-BC75-30439A46B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9" y="1484784"/>
            <a:ext cx="8136582" cy="489654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Nárok rodiny(i jednotlivce) s nízkými příjmy</a:t>
            </a:r>
          </a:p>
          <a:p>
            <a:pPr marL="1225" indent="0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Stát dávkou přispívá na úhradu nákladů s bydlením </a:t>
            </a:r>
          </a:p>
          <a:p>
            <a:pPr marL="1225" indent="0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Nárok má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vlastník nebo nájemce bytu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jestliže 30 % (v Praze 35 %) příjmů rodiny nestačí k pokrytí nákladů na bydlení a zároveň těchto 30 % (v Praze 35 %) příjmů rodiny je nižší než příslušné normativní náklady stanovené zákonem</a:t>
            </a:r>
          </a:p>
          <a:p>
            <a:pPr marL="1225" indent="0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</a:t>
            </a:r>
            <a:r>
              <a:rPr lang="cs-CZ" sz="20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PnB</a:t>
            </a: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/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na bydlení (normativní náklady) – (příjem x koeficient 0,3/ 0,35)  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81703176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4EAA4-0C3F-4490-99ED-FFFAE4C73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Příspěvek na bydlení - příklad 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BA4AF2BE-E032-49A6-A43A-6EAA3448A2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772136"/>
              </p:ext>
            </p:extLst>
          </p:nvPr>
        </p:nvGraphicFramePr>
        <p:xfrm>
          <a:off x="647886" y="1412776"/>
          <a:ext cx="8172264" cy="4680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141">
                  <a:extLst>
                    <a:ext uri="{9D8B030D-6E8A-4147-A177-3AD203B41FA5}">
                      <a16:colId xmlns:a16="http://schemas.microsoft.com/office/drawing/2014/main" val="3889917970"/>
                    </a:ext>
                  </a:extLst>
                </a:gridCol>
                <a:gridCol w="3146840">
                  <a:extLst>
                    <a:ext uri="{9D8B030D-6E8A-4147-A177-3AD203B41FA5}">
                      <a16:colId xmlns:a16="http://schemas.microsoft.com/office/drawing/2014/main" val="50827932"/>
                    </a:ext>
                  </a:extLst>
                </a:gridCol>
                <a:gridCol w="1914693">
                  <a:extLst>
                    <a:ext uri="{9D8B030D-6E8A-4147-A177-3AD203B41FA5}">
                      <a16:colId xmlns:a16="http://schemas.microsoft.com/office/drawing/2014/main" val="3906764725"/>
                    </a:ext>
                  </a:extLst>
                </a:gridCol>
                <a:gridCol w="1571590">
                  <a:extLst>
                    <a:ext uri="{9D8B030D-6E8A-4147-A177-3AD203B41FA5}">
                      <a16:colId xmlns:a16="http://schemas.microsoft.com/office/drawing/2014/main" val="4180592160"/>
                    </a:ext>
                  </a:extLst>
                </a:gridCol>
              </a:tblGrid>
              <a:tr h="558244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Příjem za předchozí čtvrtletí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Průměrný příjem za čtvrtletí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Životní minimum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231375"/>
                  </a:ext>
                </a:extLst>
              </a:tr>
              <a:tr h="425841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82060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27353,33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177398"/>
                  </a:ext>
                </a:extLst>
              </a:tr>
              <a:tr h="675945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První dítě 18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2400Kč výživné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22139"/>
                  </a:ext>
                </a:extLst>
              </a:tr>
              <a:tr h="708035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Druhé dítě 12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1600 Kč výživné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533,33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23327"/>
                  </a:ext>
                </a:extLst>
              </a:tr>
              <a:tr h="375023">
                <a:tc gridSpan="2">
                  <a:txBody>
                    <a:bodyPr/>
                    <a:lstStyle/>
                    <a:p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28686,66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8740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293013"/>
                  </a:ext>
                </a:extLst>
              </a:tr>
              <a:tr h="1937433">
                <a:tc gridSpan="4"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Rodina užívá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nájemní byt</a:t>
                      </a:r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bydlení za předchozí čtvrtletí celkem: Nájem 25 500 Kč, plyn 600 Kč, elektřina 3 000 Kč, teplo 4 800 Kč, voda 1 500 Kč, ostatní 150 Kč (35 550 : 3 = 11850 Kč)</a:t>
                      </a:r>
                    </a:p>
                    <a:p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 náklady: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11 850 Kč</a:t>
                      </a:r>
                    </a:p>
                    <a:p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Normativní náklady: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12 511 Kč</a:t>
                      </a:r>
                      <a:r>
                        <a:rPr lang="cs-CZ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strop možných nákladů – porovnává se s průměrem skutečných nákladů)</a:t>
                      </a:r>
                    </a:p>
                    <a:p>
                      <a:endParaRPr lang="cs-CZ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cs-C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Výpočet: </a:t>
                      </a:r>
                      <a:r>
                        <a:rPr lang="cs-CZ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  - (příjem x 0,3) = 11850 – (28686,66 x 0,3) = </a:t>
                      </a:r>
                      <a:r>
                        <a:rPr lang="cs-CZ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11850 – 8606 =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3244 Kč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235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377092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B4B6D-7429-496A-AA7F-237F7FE5FA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Dávky pomoci v hmotné nouzi – doplatek na bydlení </a:t>
            </a:r>
          </a:p>
        </p:txBody>
      </p:sp>
    </p:spTree>
    <p:extLst>
      <p:ext uri="{BB962C8B-B14F-4D97-AF65-F5344CB8AC3E}">
        <p14:creationId xmlns:p14="http://schemas.microsoft.com/office/powerpoint/2010/main" val="2405219433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PPT sablona_UP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12CE1243CFF4E4CA1315A45B0E60A2A" ma:contentTypeVersion="" ma:contentTypeDescription="Vytvoří nový dokument" ma:contentTypeScope="" ma:versionID="0ae62f31a75a76af0b47ca874d155ab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de9948cdc4cc6a099fae038cdc12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84D5BD-AF7D-41F8-8F63-FAB54550D1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5B84B4-0FD3-45EC-AF15-90CBF2F3F3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E6143C-CBA3-4FD6-A29D-67B8F2C1525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sablona_UP (1)</Template>
  <TotalTime>32325</TotalTime>
  <Words>2585</Words>
  <Application>Microsoft Office PowerPoint</Application>
  <PresentationFormat>Předvádění na obrazovce (4:3)</PresentationFormat>
  <Paragraphs>280</Paragraphs>
  <Slides>36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Symbol</vt:lpstr>
      <vt:lpstr>Tahoma</vt:lpstr>
      <vt:lpstr>Wingdings</vt:lpstr>
      <vt:lpstr>PPT sablona_UP (1)</vt:lpstr>
      <vt:lpstr>Acrobat Document</vt:lpstr>
      <vt:lpstr>Sociální dávky pro občany zasažené růstem cen energií</vt:lpstr>
      <vt:lpstr>O čem budeme hovořit</vt:lpstr>
      <vt:lpstr>Základní poradenství klientům</vt:lpstr>
      <vt:lpstr>Základní poradenství klientům </vt:lpstr>
      <vt:lpstr>Základní poradenství klientům</vt:lpstr>
      <vt:lpstr>Dávka státní sociální podpory – příspěvek na bydlení</vt:lpstr>
      <vt:lpstr>Příspěvek na bydlení</vt:lpstr>
      <vt:lpstr>Příspěvek na bydlení - příklad </vt:lpstr>
      <vt:lpstr>Dávky pomoci v hmotné nouzi – doplatek na bydlení </vt:lpstr>
      <vt:lpstr>Účel dávek pomoci v hmotné nouzi</vt:lpstr>
      <vt:lpstr>Podpora – zákon o životním a existenčním minimu </vt:lpstr>
      <vt:lpstr>Kdo je osobou v hmotné nouzi</vt:lpstr>
      <vt:lpstr>Doplatek na bydlení</vt:lpstr>
      <vt:lpstr>Podmínky nároku na doplatek na bydlení</vt:lpstr>
      <vt:lpstr>Doplatek na bydlení - příklad</vt:lpstr>
      <vt:lpstr>Doplatek na bydlení - příklad</vt:lpstr>
      <vt:lpstr>Dávky pomoci v hmotné nouzi - Mimořádná okamžitá pomoc </vt:lpstr>
      <vt:lpstr>Mimořádná okamžitá pomoc (MOP)</vt:lpstr>
      <vt:lpstr>Které MOP využít v důsledku navýšení cen energií a jejího vyúčtování? </vt:lpstr>
      <vt:lpstr>MOP – vyúčtování od DPI</vt:lpstr>
      <vt:lpstr>Podmínky MOP – vyúčtování od DPI </vt:lpstr>
      <vt:lpstr>Podmínky MOP – vyúčtování od DPI </vt:lpstr>
      <vt:lpstr>Podmínky MOP – vyúčtování od DPI </vt:lpstr>
      <vt:lpstr>Podmínky MOP – vyúčtování od DPI</vt:lpstr>
      <vt:lpstr>Podmínky MOP – vyúčtování od DPI- příklad 1 </vt:lpstr>
      <vt:lpstr>Podmínky MOP – vyúčtování od DPI- příklad 2 </vt:lpstr>
      <vt:lpstr>MOP- jednorázový výdaj </vt:lpstr>
      <vt:lpstr>MOP – sociální vyloučení</vt:lpstr>
      <vt:lpstr>MOP – sociální vyloučení</vt:lpstr>
      <vt:lpstr>Shrnutí</vt:lpstr>
      <vt:lpstr>Shrnutí</vt:lpstr>
      <vt:lpstr>Shrnutí</vt:lpstr>
      <vt:lpstr>Odkazy</vt:lpstr>
      <vt:lpstr>Odkazy </vt:lpstr>
      <vt:lpstr>Odkazy</vt:lpstr>
      <vt:lpstr>Děkujeme za pozornost  Kontakty: sarka.kubatova@uradprace.cz jaroslava.ferdova@uradprace.cz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jirka reichl</dc:creator>
  <cp:lastModifiedBy>Kubátová Šárka Mgr. (UPJ-KRP)</cp:lastModifiedBy>
  <cp:revision>2115</cp:revision>
  <cp:lastPrinted>2017-08-16T12:12:14Z</cp:lastPrinted>
  <dcterms:created xsi:type="dcterms:W3CDTF">2013-03-26T10:26:50Z</dcterms:created>
  <dcterms:modified xsi:type="dcterms:W3CDTF">2021-11-16T12:26:20Z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0x010100112CE1243CFF4E4CA1315A45B0E60A2A</vt:lpwstr>
  </property>
  <property fmtid="{D5CDD505-2E9C-101B-9397-08002B2CF9AE}" pid="3" name="Order">
    <vt:r8>17300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