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753600" cy="7315200"/>
  <p:notesSz cx="6858000" cy="9144000"/>
  <p:embeddedFontLst>
    <p:embeddedFont>
      <p:font typeface="Amatic SC Bold" panose="020B0604020202020204" charset="-79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pPr rtl="0"/>
            <a:r>
              <a:rPr lang="cs-cz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Click to edit Master text styles</a:t>
            </a:r>
          </a:p>
          <a:p>
            <a:pPr lvl="1" rtl="0"/>
            <a:r>
              <a:rPr lang="cs-cz"/>
              <a:t>Second level</a:t>
            </a:r>
          </a:p>
          <a:p>
            <a:pPr lvl="2" rtl="0"/>
            <a:r>
              <a:rPr lang="cs-cz"/>
              <a:t>Third level</a:t>
            </a:r>
          </a:p>
          <a:p>
            <a:pPr lvl="3" rtl="0"/>
            <a:r>
              <a:rPr lang="cs-cz"/>
              <a:t>Fourth level</a:t>
            </a:r>
          </a:p>
          <a:p>
            <a:pPr lvl="4" rtl="0"/>
            <a:r>
              <a:rPr lang="cs-cz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 rtlCol="0"/>
          <a:lstStyle/>
          <a:p>
            <a:pPr rtl="0"/>
            <a:r>
              <a:rPr lang="cs-cz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rtlCol="0"/>
          <a:lstStyle/>
          <a:p>
            <a:pPr lvl="0" rtl="0"/>
            <a:r>
              <a:rPr lang="cs-cz"/>
              <a:t>Click to edit Master text styles</a:t>
            </a:r>
          </a:p>
          <a:p>
            <a:pPr lvl="1" rtl="0"/>
            <a:r>
              <a:rPr lang="cs-cz"/>
              <a:t>Second level</a:t>
            </a:r>
          </a:p>
          <a:p>
            <a:pPr lvl="2" rtl="0"/>
            <a:r>
              <a:rPr lang="cs-cz"/>
              <a:t>Third level</a:t>
            </a:r>
          </a:p>
          <a:p>
            <a:pPr lvl="3" rtl="0"/>
            <a:r>
              <a:rPr lang="cs-cz"/>
              <a:t>Fourth level</a:t>
            </a:r>
          </a:p>
          <a:p>
            <a:pPr lvl="4" rtl="0"/>
            <a:r>
              <a:rPr lang="cs-cz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Click to edit Master text styles</a:t>
            </a:r>
          </a:p>
          <a:p>
            <a:pPr lvl="1" rtl="0"/>
            <a:r>
              <a:rPr lang="cs-cz"/>
              <a:t>Second level</a:t>
            </a:r>
          </a:p>
          <a:p>
            <a:pPr lvl="2" rtl="0"/>
            <a:r>
              <a:rPr lang="cs-cz"/>
              <a:t>Third level</a:t>
            </a:r>
          </a:p>
          <a:p>
            <a:pPr lvl="3" rtl="0"/>
            <a:r>
              <a:rPr lang="cs-cz"/>
              <a:t>Fourth level</a:t>
            </a:r>
          </a:p>
          <a:p>
            <a:pPr lvl="4" rtl="0"/>
            <a:r>
              <a:rPr lang="cs-cz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cs-cz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Click to edit Master text styles</a:t>
            </a:r>
          </a:p>
          <a:p>
            <a:pPr lvl="1" rtl="0"/>
            <a:r>
              <a:rPr lang="cs-cz"/>
              <a:t>Second level</a:t>
            </a:r>
          </a:p>
          <a:p>
            <a:pPr lvl="2" rtl="0"/>
            <a:r>
              <a:rPr lang="cs-cz"/>
              <a:t>Third level</a:t>
            </a:r>
          </a:p>
          <a:p>
            <a:pPr lvl="3" rtl="0"/>
            <a:r>
              <a:rPr lang="cs-cz"/>
              <a:t>Fourth level</a:t>
            </a:r>
          </a:p>
          <a:p>
            <a:pPr lvl="4" rtl="0"/>
            <a:r>
              <a:rPr lang="cs-cz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/>
              <a:t>Click to edit Master text styles</a:t>
            </a:r>
          </a:p>
          <a:p>
            <a:pPr lvl="1" rtl="0"/>
            <a:r>
              <a:rPr lang="cs-cz"/>
              <a:t>Second level</a:t>
            </a:r>
          </a:p>
          <a:p>
            <a:pPr lvl="2" rtl="0"/>
            <a:r>
              <a:rPr lang="cs-cz"/>
              <a:t>Third level</a:t>
            </a:r>
          </a:p>
          <a:p>
            <a:pPr lvl="3" rtl="0"/>
            <a:r>
              <a:rPr lang="cs-cz"/>
              <a:t>Fourth level</a:t>
            </a:r>
          </a:p>
          <a:p>
            <a:pPr lvl="4" rtl="0"/>
            <a:r>
              <a:rPr lang="cs-cz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Click to edit Master text styles</a:t>
            </a:r>
          </a:p>
          <a:p>
            <a:pPr lvl="1" rtl="0"/>
            <a:r>
              <a:rPr lang="cs-cz"/>
              <a:t>Second level</a:t>
            </a:r>
          </a:p>
          <a:p>
            <a:pPr lvl="2" rtl="0"/>
            <a:r>
              <a:rPr lang="cs-cz"/>
              <a:t>Third level</a:t>
            </a:r>
          </a:p>
          <a:p>
            <a:pPr lvl="3" rtl="0"/>
            <a:r>
              <a:rPr lang="cs-cz"/>
              <a:t>Fourth level</a:t>
            </a:r>
          </a:p>
          <a:p>
            <a:pPr lvl="4" rtl="0"/>
            <a:r>
              <a:rPr lang="cs-cz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/>
              <a:t>Click to edit Master text styles</a:t>
            </a:r>
          </a:p>
          <a:p>
            <a:pPr lvl="1" rtl="0"/>
            <a:r>
              <a:rPr lang="cs-cz"/>
              <a:t>Second level</a:t>
            </a:r>
          </a:p>
          <a:p>
            <a:pPr lvl="2" rtl="0"/>
            <a:r>
              <a:rPr lang="cs-cz"/>
              <a:t>Third level</a:t>
            </a:r>
          </a:p>
          <a:p>
            <a:pPr lvl="3" rtl="0"/>
            <a:r>
              <a:rPr lang="cs-cz"/>
              <a:t>Fourth level</a:t>
            </a:r>
          </a:p>
          <a:p>
            <a:pPr lvl="4" rtl="0"/>
            <a:r>
              <a:rPr lang="cs-cz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cs-cz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/>
              <a:t>Click to edit Master text styles</a:t>
            </a:r>
          </a:p>
          <a:p>
            <a:pPr lvl="1" rtl="0"/>
            <a:r>
              <a:rPr lang="cs-cz"/>
              <a:t>Second level</a:t>
            </a:r>
          </a:p>
          <a:p>
            <a:pPr lvl="2" rtl="0"/>
            <a:r>
              <a:rPr lang="cs-cz"/>
              <a:t>Third level</a:t>
            </a:r>
          </a:p>
          <a:p>
            <a:pPr lvl="3" rtl="0"/>
            <a:r>
              <a:rPr lang="cs-cz"/>
              <a:t>Fourth level</a:t>
            </a:r>
          </a:p>
          <a:p>
            <a:pPr lvl="4" rtl="0"/>
            <a:r>
              <a:rPr lang="cs-cz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cs-cz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8BD707-D9CF-40AE-B4C6-C98DA3205C09}" type="datetimeFigureOut">
              <a:rPr lang="en-US" smtClean="0"/>
              <a:pPr rtl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/>
              <a:t>Click to edit Master text styles</a:t>
            </a:r>
          </a:p>
          <a:p>
            <a:pPr lvl="1" rtl="0"/>
            <a:r>
              <a:rPr lang="cs-cz"/>
              <a:t>Second level</a:t>
            </a:r>
          </a:p>
          <a:p>
            <a:pPr lvl="2" rtl="0"/>
            <a:r>
              <a:rPr lang="cs-cz"/>
              <a:t>Third level</a:t>
            </a:r>
          </a:p>
          <a:p>
            <a:pPr lvl="3" rtl="0"/>
            <a:r>
              <a:rPr lang="cs-cz"/>
              <a:t>Fourth level</a:t>
            </a:r>
          </a:p>
          <a:p>
            <a:pPr lvl="4" rtl="0"/>
            <a:r>
              <a:rPr lang="cs-cz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/>
              <a:pPr rtl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/>
              <a:pPr rt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sv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 rot="-821160">
            <a:off x="3344505" y="304904"/>
            <a:ext cx="2913951" cy="2804704"/>
            <a:chOff x="30480" y="591820"/>
            <a:chExt cx="12736830" cy="12259310"/>
          </a:xfrm>
        </p:grpSpPr>
        <p:sp>
          <p:nvSpPr>
            <p:cNvPr id="6" name="Freeform 6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5"/>
              <a:stretch>
                <a:fillRect l="-10877" t="2088" r="-11903" b="-2088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5463928" y="1232161"/>
            <a:ext cx="2438559" cy="2438559"/>
            <a:chOff x="0" y="0"/>
            <a:chExt cx="12700000" cy="12700000"/>
          </a:xfrm>
        </p:grpSpPr>
        <p:sp>
          <p:nvSpPr>
            <p:cNvPr id="8" name="Freeform 8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3947" t="7450" r="-25278" b="-7450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818745" y="1707256"/>
            <a:ext cx="2436472" cy="2345126"/>
            <a:chOff x="30480" y="591820"/>
            <a:chExt cx="12736830" cy="12259310"/>
          </a:xfrm>
        </p:grpSpPr>
        <p:sp>
          <p:nvSpPr>
            <p:cNvPr id="10" name="Freeform 10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7"/>
              <a:stretch>
                <a:fillRect l="-10877" t="2088" r="-11903" b="-2088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3379795" y="2106779"/>
            <a:ext cx="2843370" cy="2615467"/>
            <a:chOff x="-405185" y="-64030"/>
            <a:chExt cx="13009881" cy="11967108"/>
          </a:xfrm>
        </p:grpSpPr>
        <p:sp>
          <p:nvSpPr>
            <p:cNvPr id="12" name="Freeform 12"/>
            <p:cNvSpPr/>
            <p:nvPr/>
          </p:nvSpPr>
          <p:spPr>
            <a:xfrm>
              <a:off x="-405185" y="-64030"/>
              <a:ext cx="13009881" cy="11967108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19" y="11470640"/>
                  </a:cubicBezTo>
                  <a:cubicBezTo>
                    <a:pt x="9123679" y="11334750"/>
                    <a:pt x="10237469" y="10519410"/>
                    <a:pt x="11071860" y="9767570"/>
                  </a:cubicBezTo>
                  <a:cubicBezTo>
                    <a:pt x="11625579" y="9268460"/>
                    <a:pt x="11971019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8"/>
              <a:stretch>
                <a:fillRect l="-18575" t="7450" r="-20606" b="-7450"/>
              </a:stretch>
            </a:blipFill>
          </p:spPr>
          <p:txBody>
            <a:bodyPr rtlCol="0"/>
            <a:lstStyle/>
            <a:p>
              <a:pPr rtl="0"/>
              <a:endParaRPr lang="de-AT" dirty="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59792" y="4868809"/>
            <a:ext cx="8284515" cy="62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5180"/>
              </a:lnSpc>
            </a:pPr>
            <a:r>
              <a:rPr lang="cs-cz" sz="3700">
                <a:solidFill>
                  <a:srgbClr val="FFFFFF"/>
                </a:solidFill>
                <a:latin typeface="Amatic SC Bold"/>
              </a:rPr>
              <a:t>Jugend:info Dolní Rakousko Dobrovolnické projekty v Dolním Rakousku podporované EU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2948" y="6092049"/>
            <a:ext cx="6731583" cy="446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3780"/>
              </a:lnSpc>
              <a:spcBef>
                <a:spcPct val="0"/>
              </a:spcBef>
            </a:pPr>
            <a:r>
              <a:rPr lang="cs-cz" sz="2400" dirty="0">
                <a:solidFill>
                  <a:srgbClr val="FFFFFF"/>
                </a:solidFill>
                <a:latin typeface="Amatic SC Bold"/>
              </a:rPr>
              <a:t>- teorie &amp; praxe z pohledu koordinující organizace</a:t>
            </a:r>
            <a:endParaRPr lang="en-US" sz="2400" dirty="0">
              <a:solidFill>
                <a:srgbClr val="FFFFFF"/>
              </a:solidFill>
              <a:latin typeface="Amatic SC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230032" y="3657600"/>
            <a:ext cx="3092291" cy="292608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53429" y="1656495"/>
            <a:ext cx="8245498" cy="1900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15545"/>
              </a:lnSpc>
              <a:spcBef>
                <a:spcPct val="0"/>
              </a:spcBef>
            </a:pPr>
            <a:r>
              <a:rPr lang="cs-cz" sz="11104">
                <a:solidFill>
                  <a:srgbClr val="10355D"/>
                </a:solidFill>
                <a:latin typeface="Amatic SC Bold"/>
              </a:rPr>
              <a:t>Témata, která jsou těžištěm projektu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547135" y="2133600"/>
            <a:ext cx="6378476" cy="325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4" lvl="1" indent="-399417" rtl="0">
              <a:lnSpc>
                <a:spcPts val="5180"/>
              </a:lnSpc>
              <a:buFont typeface="Arial"/>
              <a:buChar char="•"/>
            </a:pPr>
            <a:r>
              <a:rPr lang="cs-cz" sz="3400">
                <a:solidFill>
                  <a:srgbClr val="FFFFFF"/>
                </a:solidFill>
                <a:latin typeface="Amatic SC Bold"/>
              </a:rPr>
              <a:t>Inkluze a diverzita</a:t>
            </a:r>
            <a:endParaRPr lang="en-US" sz="3400" dirty="0">
              <a:solidFill>
                <a:srgbClr val="FFFFFF"/>
              </a:solidFill>
              <a:latin typeface="Amatic SC Bold"/>
            </a:endParaRPr>
          </a:p>
          <a:p>
            <a:pPr marL="798834" lvl="1" indent="-399417" rtl="0">
              <a:lnSpc>
                <a:spcPts val="5180"/>
              </a:lnSpc>
              <a:buFont typeface="Arial"/>
              <a:buChar char="•"/>
            </a:pPr>
            <a:r>
              <a:rPr lang="cs-cz" sz="3400">
                <a:solidFill>
                  <a:srgbClr val="FFFFFF"/>
                </a:solidFill>
                <a:latin typeface="Amatic SC Bold"/>
              </a:rPr>
              <a:t>Dlouhodobě udržitelný rozvoj a klima</a:t>
            </a:r>
          </a:p>
          <a:p>
            <a:pPr marL="798834" lvl="1" indent="-399417" rtl="0">
              <a:lnSpc>
                <a:spcPts val="5180"/>
              </a:lnSpc>
              <a:buFont typeface="Arial"/>
              <a:buChar char="•"/>
            </a:pPr>
            <a:r>
              <a:rPr lang="cs-cz" sz="3400">
                <a:solidFill>
                  <a:srgbClr val="FFFFFF"/>
                </a:solidFill>
                <a:latin typeface="Amatic SC Bold"/>
              </a:rPr>
              <a:t>Digitální revoluce</a:t>
            </a:r>
            <a:endParaRPr lang="en-US" sz="3400" dirty="0">
              <a:solidFill>
                <a:srgbClr val="FFFFFF"/>
              </a:solidFill>
              <a:latin typeface="Amatic SC Bold"/>
            </a:endParaRPr>
          </a:p>
          <a:p>
            <a:pPr marL="798834" lvl="1" indent="-399417" rtl="0">
              <a:lnSpc>
                <a:spcPts val="5180"/>
              </a:lnSpc>
              <a:buFont typeface="Arial"/>
              <a:buChar char="•"/>
            </a:pPr>
            <a:r>
              <a:rPr lang="cs-cz" sz="3400">
                <a:solidFill>
                  <a:srgbClr val="FFFFFF"/>
                </a:solidFill>
                <a:latin typeface="Amatic SC Bold"/>
              </a:rPr>
              <a:t>Demokratická účast a zapojení</a:t>
            </a:r>
            <a:endParaRPr lang="en-US" sz="3400" dirty="0">
              <a:solidFill>
                <a:srgbClr val="FFFFFF"/>
              </a:solidFill>
              <a:latin typeface="Amatic SC Bold"/>
            </a:endParaRPr>
          </a:p>
          <a:p>
            <a:pPr marL="798834" lvl="1" indent="-399417" rtl="0">
              <a:lnSpc>
                <a:spcPts val="5180"/>
              </a:lnSpc>
              <a:buFont typeface="Arial"/>
              <a:buChar char="•"/>
            </a:pPr>
            <a:r>
              <a:rPr lang="cs-cz" sz="3400">
                <a:solidFill>
                  <a:srgbClr val="FFFFFF"/>
                </a:solidFill>
                <a:latin typeface="Amatic SC Bold"/>
              </a:rPr>
              <a:t>Sociální podnikání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86766" y="26595"/>
            <a:ext cx="7262010" cy="72620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08050" y="1977415"/>
            <a:ext cx="3311937" cy="3360370"/>
            <a:chOff x="0" y="0"/>
            <a:chExt cx="2952750" cy="2995930"/>
          </a:xfrm>
        </p:grpSpPr>
        <p:sp>
          <p:nvSpPr>
            <p:cNvPr id="6" name="Freeform 6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5"/>
              <a:stretch>
                <a:fillRect l="-26092" t="7" r="-26065" b="-7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24999" y="4077381"/>
            <a:ext cx="2977437" cy="3020978"/>
            <a:chOff x="0" y="0"/>
            <a:chExt cx="2952750" cy="2995930"/>
          </a:xfrm>
        </p:grpSpPr>
        <p:sp>
          <p:nvSpPr>
            <p:cNvPr id="8" name="Freeform 8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6"/>
              <a:stretch>
                <a:fillRect l="-17597" t="7" r="-17570" b="-7"/>
              </a:stretch>
            </a:blip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876800" y="4721225"/>
            <a:ext cx="3220496" cy="265087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008031" y="2117725"/>
            <a:ext cx="4515676" cy="260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rtl="0">
              <a:lnSpc>
                <a:spcPts val="3499"/>
              </a:lnSpc>
              <a:buFont typeface="Arial"/>
              <a:buChar char="•"/>
            </a:pPr>
            <a:r>
              <a:rPr lang="cs-cz" sz="2499">
                <a:solidFill>
                  <a:srgbClr val="FFFFFF"/>
                </a:solidFill>
                <a:latin typeface="Amatic SC Bold"/>
              </a:rPr>
              <a:t> Pečovatelská střediska </a:t>
            </a:r>
          </a:p>
          <a:p>
            <a:pPr marL="539748" lvl="1" indent="-269874" rtl="0">
              <a:lnSpc>
                <a:spcPts val="3499"/>
              </a:lnSpc>
              <a:buFont typeface="Arial"/>
              <a:buChar char="•"/>
            </a:pPr>
            <a:r>
              <a:rPr lang="cs-cz" sz="2499">
                <a:solidFill>
                  <a:srgbClr val="FFFFFF"/>
                </a:solidFill>
                <a:latin typeface="Amatic SC Bold"/>
              </a:rPr>
              <a:t>Projekty Montessori </a:t>
            </a:r>
          </a:p>
          <a:p>
            <a:pPr marL="539748" lvl="1" indent="-269874" rtl="0">
              <a:lnSpc>
                <a:spcPts val="3499"/>
              </a:lnSpc>
              <a:buFont typeface="Arial"/>
              <a:buChar char="•"/>
            </a:pPr>
            <a:r>
              <a:rPr lang="cs-cz" sz="2499">
                <a:solidFill>
                  <a:srgbClr val="FFFFFF"/>
                </a:solidFill>
                <a:latin typeface="Amatic SC Bold"/>
              </a:rPr>
              <a:t>Mládežnická centra </a:t>
            </a:r>
          </a:p>
          <a:p>
            <a:pPr marL="539748" lvl="1" indent="-269874" rtl="0">
              <a:lnSpc>
                <a:spcPts val="3499"/>
              </a:lnSpc>
              <a:buFont typeface="Arial"/>
              <a:buChar char="•"/>
            </a:pPr>
            <a:r>
              <a:rPr lang="cs-cz" sz="2499">
                <a:solidFill>
                  <a:srgbClr val="FFFFFF"/>
                </a:solidFill>
                <a:latin typeface="Amatic SC Bold"/>
              </a:rPr>
              <a:t>Mateřské školy </a:t>
            </a:r>
          </a:p>
          <a:p>
            <a:pPr marL="539748" lvl="1" indent="-269874" rtl="0">
              <a:lnSpc>
                <a:spcPts val="3499"/>
              </a:lnSpc>
              <a:buFont typeface="Arial"/>
              <a:buChar char="•"/>
            </a:pPr>
            <a:r>
              <a:rPr lang="cs-cz" sz="2499">
                <a:solidFill>
                  <a:srgbClr val="FFFFFF"/>
                </a:solidFill>
                <a:latin typeface="Amatic SC Bold"/>
              </a:rPr>
              <a:t>Jugend:Info Dolní Rakousko </a:t>
            </a:r>
          </a:p>
          <a:p>
            <a:pPr marL="539748" lvl="1" indent="-269874" rtl="0">
              <a:lnSpc>
                <a:spcPts val="3499"/>
              </a:lnSpc>
              <a:buFont typeface="Arial"/>
              <a:buChar char="•"/>
            </a:pPr>
            <a:r>
              <a:rPr lang="cs-cz" sz="2499">
                <a:solidFill>
                  <a:srgbClr val="FFFFFF"/>
                </a:solidFill>
                <a:latin typeface="Amatic SC Bold"/>
              </a:rPr>
              <a:t>obce (knihovny, umění, sport, aplikace...)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4380" y="996602"/>
            <a:ext cx="8284820" cy="866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7095"/>
              </a:lnSpc>
              <a:spcBef>
                <a:spcPct val="0"/>
              </a:spcBef>
            </a:pPr>
            <a:r>
              <a:rPr lang="cs-cz" sz="5068" dirty="0">
                <a:solidFill>
                  <a:srgbClr val="FFFFFF"/>
                </a:solidFill>
                <a:latin typeface="Amatic SC Bold"/>
              </a:rPr>
              <a:t>Současná zařízení přijímající dobrovolníky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5905" y="2259412"/>
            <a:ext cx="7320246" cy="3663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904"/>
              </a:lnSpc>
            </a:pPr>
            <a:r>
              <a:rPr lang="cs-cz" sz="2074">
                <a:solidFill>
                  <a:srgbClr val="FFFFFF"/>
                </a:solidFill>
                <a:latin typeface="Amatic SC Bold"/>
              </a:rPr>
              <a:t>https://www.jugendinfo-noe.at/</a:t>
            </a:r>
          </a:p>
          <a:p>
            <a:pPr rtl="0">
              <a:lnSpc>
                <a:spcPts val="2904"/>
              </a:lnSpc>
            </a:pPr>
            <a:endParaRPr lang="en-US" sz="2074">
              <a:solidFill>
                <a:srgbClr val="FFFFFF"/>
              </a:solidFill>
              <a:latin typeface="Amatic SC Bold"/>
            </a:endParaRPr>
          </a:p>
          <a:p>
            <a:pPr rtl="0">
              <a:lnSpc>
                <a:spcPts val="2904"/>
              </a:lnSpc>
            </a:pPr>
            <a:r>
              <a:rPr lang="cs-cz" sz="2074">
                <a:solidFill>
                  <a:srgbClr val="FFFFFF"/>
                </a:solidFill>
                <a:latin typeface="Amatic SC Bold"/>
              </a:rPr>
              <a:t>https://europa.eu/youth/solidarity_de</a:t>
            </a:r>
          </a:p>
          <a:p>
            <a:pPr algn="ctr" rtl="0">
              <a:lnSpc>
                <a:spcPts val="2904"/>
              </a:lnSpc>
            </a:pPr>
            <a:endParaRPr lang="en-US" sz="2074">
              <a:solidFill>
                <a:srgbClr val="FFFFFF"/>
              </a:solidFill>
              <a:latin typeface="Amatic SC Bold"/>
            </a:endParaRPr>
          </a:p>
          <a:p>
            <a:pPr rtl="0">
              <a:lnSpc>
                <a:spcPts val="2904"/>
              </a:lnSpc>
            </a:pPr>
            <a:r>
              <a:rPr lang="cs-cz" sz="2074">
                <a:solidFill>
                  <a:srgbClr val="FFFFFF"/>
                </a:solidFill>
                <a:latin typeface="Amatic SC Bold"/>
              </a:rPr>
              <a:t>https://www.solidaritaetskorps.at/das-programm/fuer-jugendliche/freiwilligenprojekte/</a:t>
            </a:r>
          </a:p>
          <a:p>
            <a:pPr rtl="0">
              <a:lnSpc>
                <a:spcPts val="2904"/>
              </a:lnSpc>
            </a:pPr>
            <a:endParaRPr lang="en-US" sz="2074">
              <a:solidFill>
                <a:srgbClr val="FFFFFF"/>
              </a:solidFill>
              <a:latin typeface="Amatic SC Bold"/>
            </a:endParaRPr>
          </a:p>
          <a:p>
            <a:pPr rtl="0">
              <a:lnSpc>
                <a:spcPts val="2904"/>
              </a:lnSpc>
            </a:pPr>
            <a:r>
              <a:rPr lang="cs-cz" sz="2074">
                <a:solidFill>
                  <a:srgbClr val="FFFFFF"/>
                </a:solidFill>
                <a:latin typeface="Amatic SC Bold"/>
              </a:rPr>
              <a:t>https://www.dzs.cz/</a:t>
            </a:r>
          </a:p>
          <a:p>
            <a:pPr rtl="0">
              <a:lnSpc>
                <a:spcPts val="2904"/>
              </a:lnSpc>
            </a:pPr>
            <a:endParaRPr lang="en-US" sz="2074">
              <a:solidFill>
                <a:srgbClr val="FFFFFF"/>
              </a:solidFill>
              <a:latin typeface="Amatic SC Bold"/>
            </a:endParaRPr>
          </a:p>
          <a:p>
            <a:pPr rtl="0">
              <a:lnSpc>
                <a:spcPts val="2904"/>
              </a:lnSpc>
            </a:pPr>
            <a:r>
              <a:rPr lang="cs-cz" sz="2074">
                <a:solidFill>
                  <a:srgbClr val="FFFFFF"/>
                </a:solidFill>
                <a:latin typeface="Amatic SC Bold"/>
              </a:rPr>
              <a:t>https://www.dzs.cz/en/program/european-solidarity-corps/foreign-exchange-stays</a:t>
            </a:r>
          </a:p>
          <a:p>
            <a:pPr rtl="0">
              <a:lnSpc>
                <a:spcPts val="2904"/>
              </a:lnSpc>
            </a:pPr>
            <a:endParaRPr lang="en-US" sz="2074">
              <a:solidFill>
                <a:srgbClr val="FFFFFF"/>
              </a:solidFill>
              <a:latin typeface="Amatic SC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876800" y="986635"/>
            <a:ext cx="3641324" cy="2670965"/>
            <a:chOff x="0" y="0"/>
            <a:chExt cx="4198620" cy="3079750"/>
          </a:xfrm>
        </p:grpSpPr>
        <p:sp>
          <p:nvSpPr>
            <p:cNvPr id="7" name="Freeform 7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5"/>
              <a:stretch>
                <a:fillRect l="-130" r="-30039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70995" y="5409629"/>
            <a:ext cx="2787823" cy="197122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91891" y="1360673"/>
            <a:ext cx="2887895" cy="629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5180"/>
              </a:lnSpc>
              <a:spcBef>
                <a:spcPct val="0"/>
              </a:spcBef>
            </a:pPr>
            <a:r>
              <a:rPr lang="cs-cz" sz="3700">
                <a:solidFill>
                  <a:srgbClr val="FFFFFF"/>
                </a:solidFill>
                <a:latin typeface="Amatic SC Bold"/>
              </a:rPr>
              <a:t>Užitečné odkazy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49335" y="6176789"/>
            <a:ext cx="331544" cy="3315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056286" y="6171146"/>
            <a:ext cx="337187" cy="337187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650925" y="848919"/>
            <a:ext cx="1544227" cy="2385232"/>
            <a:chOff x="0" y="0"/>
            <a:chExt cx="2192020" cy="3385820"/>
          </a:xfrm>
        </p:grpSpPr>
        <p:sp>
          <p:nvSpPr>
            <p:cNvPr id="8" name="Freeform 8"/>
            <p:cNvSpPr/>
            <p:nvPr/>
          </p:nvSpPr>
          <p:spPr>
            <a:xfrm>
              <a:off x="1270" y="-1"/>
              <a:ext cx="2194560" cy="3388362"/>
            </a:xfrm>
            <a:custGeom>
              <a:avLst/>
              <a:gdLst/>
              <a:ahLst/>
              <a:cxnLst/>
              <a:rect l="l" t="t" r="r" b="b"/>
              <a:pathLst>
                <a:path w="2194560" h="3388362">
                  <a:moveTo>
                    <a:pt x="3810" y="317501"/>
                  </a:moveTo>
                  <a:cubicBezTo>
                    <a:pt x="13970" y="425451"/>
                    <a:pt x="16510" y="533401"/>
                    <a:pt x="17780" y="642621"/>
                  </a:cubicBezTo>
                  <a:cubicBezTo>
                    <a:pt x="24130" y="1036321"/>
                    <a:pt x="21590" y="1430021"/>
                    <a:pt x="17780" y="1823721"/>
                  </a:cubicBezTo>
                  <a:cubicBezTo>
                    <a:pt x="13970" y="2218691"/>
                    <a:pt x="8890" y="2613661"/>
                    <a:pt x="8890" y="3009901"/>
                  </a:cubicBezTo>
                  <a:cubicBezTo>
                    <a:pt x="8890" y="3013711"/>
                    <a:pt x="8890" y="3017521"/>
                    <a:pt x="7620" y="3021331"/>
                  </a:cubicBezTo>
                  <a:cubicBezTo>
                    <a:pt x="11430" y="3022601"/>
                    <a:pt x="15240" y="3025141"/>
                    <a:pt x="19050" y="3027681"/>
                  </a:cubicBezTo>
                  <a:cubicBezTo>
                    <a:pt x="24130" y="3031491"/>
                    <a:pt x="27940" y="3037841"/>
                    <a:pt x="33020" y="3044191"/>
                  </a:cubicBezTo>
                  <a:cubicBezTo>
                    <a:pt x="44450" y="3058161"/>
                    <a:pt x="55880" y="3072131"/>
                    <a:pt x="66040" y="3086101"/>
                  </a:cubicBezTo>
                  <a:cubicBezTo>
                    <a:pt x="77470" y="3102611"/>
                    <a:pt x="88900" y="3117851"/>
                    <a:pt x="100330" y="3134361"/>
                  </a:cubicBezTo>
                  <a:cubicBezTo>
                    <a:pt x="105410" y="3141981"/>
                    <a:pt x="110490" y="3149601"/>
                    <a:pt x="115570" y="3155951"/>
                  </a:cubicBezTo>
                  <a:cubicBezTo>
                    <a:pt x="119380" y="3161031"/>
                    <a:pt x="125730" y="3163571"/>
                    <a:pt x="129540" y="3167381"/>
                  </a:cubicBezTo>
                  <a:cubicBezTo>
                    <a:pt x="142240" y="3177541"/>
                    <a:pt x="156210" y="3187701"/>
                    <a:pt x="168910" y="3197861"/>
                  </a:cubicBezTo>
                  <a:cubicBezTo>
                    <a:pt x="181610" y="3208021"/>
                    <a:pt x="194310" y="3216911"/>
                    <a:pt x="209550" y="3223261"/>
                  </a:cubicBezTo>
                  <a:cubicBezTo>
                    <a:pt x="243840" y="3238501"/>
                    <a:pt x="276860" y="3255011"/>
                    <a:pt x="311150" y="3270251"/>
                  </a:cubicBezTo>
                  <a:cubicBezTo>
                    <a:pt x="330200" y="3279141"/>
                    <a:pt x="349250" y="3286761"/>
                    <a:pt x="369570" y="3295651"/>
                  </a:cubicBezTo>
                  <a:cubicBezTo>
                    <a:pt x="370840" y="3296921"/>
                    <a:pt x="374650" y="3295651"/>
                    <a:pt x="375920" y="3295651"/>
                  </a:cubicBezTo>
                  <a:lnTo>
                    <a:pt x="383540" y="3295651"/>
                  </a:lnTo>
                  <a:lnTo>
                    <a:pt x="384810" y="3296921"/>
                  </a:lnTo>
                  <a:cubicBezTo>
                    <a:pt x="387350" y="3290571"/>
                    <a:pt x="389890" y="3285491"/>
                    <a:pt x="393700" y="3279141"/>
                  </a:cubicBezTo>
                  <a:cubicBezTo>
                    <a:pt x="397510" y="3274061"/>
                    <a:pt x="400050" y="3265171"/>
                    <a:pt x="408940" y="3265171"/>
                  </a:cubicBezTo>
                  <a:cubicBezTo>
                    <a:pt x="408940" y="3265171"/>
                    <a:pt x="410210" y="3265171"/>
                    <a:pt x="410210" y="3263901"/>
                  </a:cubicBezTo>
                  <a:cubicBezTo>
                    <a:pt x="414020" y="3257551"/>
                    <a:pt x="420370" y="3256281"/>
                    <a:pt x="427990" y="3255011"/>
                  </a:cubicBezTo>
                  <a:cubicBezTo>
                    <a:pt x="435610" y="3253741"/>
                    <a:pt x="441960" y="3249931"/>
                    <a:pt x="448310" y="3247391"/>
                  </a:cubicBezTo>
                  <a:cubicBezTo>
                    <a:pt x="449580" y="3247391"/>
                    <a:pt x="449580" y="3246121"/>
                    <a:pt x="450850" y="3246121"/>
                  </a:cubicBezTo>
                  <a:cubicBezTo>
                    <a:pt x="459740" y="3248661"/>
                    <a:pt x="466090" y="3242311"/>
                    <a:pt x="473710" y="3239771"/>
                  </a:cubicBezTo>
                  <a:lnTo>
                    <a:pt x="474980" y="3239771"/>
                  </a:lnTo>
                  <a:cubicBezTo>
                    <a:pt x="482600" y="3239771"/>
                    <a:pt x="488950" y="3235961"/>
                    <a:pt x="496570" y="3234691"/>
                  </a:cubicBezTo>
                  <a:cubicBezTo>
                    <a:pt x="502920" y="3233421"/>
                    <a:pt x="509270" y="3233421"/>
                    <a:pt x="515620" y="3229611"/>
                  </a:cubicBezTo>
                  <a:cubicBezTo>
                    <a:pt x="521970" y="3225801"/>
                    <a:pt x="529590" y="3223261"/>
                    <a:pt x="535940" y="3220721"/>
                  </a:cubicBezTo>
                  <a:cubicBezTo>
                    <a:pt x="542290" y="3218181"/>
                    <a:pt x="548640" y="3216911"/>
                    <a:pt x="554990" y="3214371"/>
                  </a:cubicBezTo>
                  <a:lnTo>
                    <a:pt x="561340" y="3214371"/>
                  </a:lnTo>
                  <a:cubicBezTo>
                    <a:pt x="567690" y="3214371"/>
                    <a:pt x="572770" y="3214371"/>
                    <a:pt x="577850" y="3210561"/>
                  </a:cubicBezTo>
                  <a:lnTo>
                    <a:pt x="580390" y="3210561"/>
                  </a:lnTo>
                  <a:cubicBezTo>
                    <a:pt x="586740" y="3210561"/>
                    <a:pt x="594360" y="3211831"/>
                    <a:pt x="600710" y="3211831"/>
                  </a:cubicBezTo>
                  <a:lnTo>
                    <a:pt x="605790" y="3211831"/>
                  </a:lnTo>
                  <a:cubicBezTo>
                    <a:pt x="612140" y="3210561"/>
                    <a:pt x="614680" y="3215641"/>
                    <a:pt x="618490" y="3218181"/>
                  </a:cubicBezTo>
                  <a:cubicBezTo>
                    <a:pt x="624840" y="3225801"/>
                    <a:pt x="632460" y="3227071"/>
                    <a:pt x="642620" y="3225801"/>
                  </a:cubicBezTo>
                  <a:cubicBezTo>
                    <a:pt x="651510" y="3224531"/>
                    <a:pt x="659130" y="3223261"/>
                    <a:pt x="668020" y="3223261"/>
                  </a:cubicBezTo>
                  <a:cubicBezTo>
                    <a:pt x="671830" y="3223261"/>
                    <a:pt x="676910" y="3224531"/>
                    <a:pt x="680720" y="3225801"/>
                  </a:cubicBezTo>
                  <a:cubicBezTo>
                    <a:pt x="684530" y="3227071"/>
                    <a:pt x="687070" y="3228341"/>
                    <a:pt x="690880" y="3229611"/>
                  </a:cubicBezTo>
                  <a:lnTo>
                    <a:pt x="694690" y="3233421"/>
                  </a:lnTo>
                  <a:cubicBezTo>
                    <a:pt x="694690" y="3233421"/>
                    <a:pt x="695960" y="3237231"/>
                    <a:pt x="697230" y="3238501"/>
                  </a:cubicBezTo>
                  <a:cubicBezTo>
                    <a:pt x="699770" y="3239771"/>
                    <a:pt x="702310" y="3239771"/>
                    <a:pt x="703580" y="3241041"/>
                  </a:cubicBezTo>
                  <a:lnTo>
                    <a:pt x="704850" y="3242311"/>
                  </a:lnTo>
                  <a:cubicBezTo>
                    <a:pt x="711200" y="3238501"/>
                    <a:pt x="713740" y="3244851"/>
                    <a:pt x="717550" y="3246121"/>
                  </a:cubicBezTo>
                  <a:cubicBezTo>
                    <a:pt x="722630" y="3248661"/>
                    <a:pt x="726440" y="3251201"/>
                    <a:pt x="731520" y="3255011"/>
                  </a:cubicBezTo>
                  <a:cubicBezTo>
                    <a:pt x="731520" y="3253741"/>
                    <a:pt x="731520" y="3252471"/>
                    <a:pt x="732790" y="3251201"/>
                  </a:cubicBezTo>
                  <a:cubicBezTo>
                    <a:pt x="740410" y="3252471"/>
                    <a:pt x="749300" y="3252471"/>
                    <a:pt x="756920" y="3257551"/>
                  </a:cubicBezTo>
                  <a:cubicBezTo>
                    <a:pt x="758190" y="3255011"/>
                    <a:pt x="760730" y="3252471"/>
                    <a:pt x="763270" y="3249931"/>
                  </a:cubicBezTo>
                  <a:cubicBezTo>
                    <a:pt x="763270" y="3249931"/>
                    <a:pt x="763270" y="3248661"/>
                    <a:pt x="764540" y="3248661"/>
                  </a:cubicBezTo>
                  <a:cubicBezTo>
                    <a:pt x="770890" y="3247391"/>
                    <a:pt x="774700" y="3243581"/>
                    <a:pt x="775970" y="3237231"/>
                  </a:cubicBezTo>
                  <a:cubicBezTo>
                    <a:pt x="777240" y="3234691"/>
                    <a:pt x="777240" y="3232151"/>
                    <a:pt x="777240" y="3230881"/>
                  </a:cubicBezTo>
                  <a:cubicBezTo>
                    <a:pt x="782320" y="3228341"/>
                    <a:pt x="786130" y="3225801"/>
                    <a:pt x="791210" y="3223261"/>
                  </a:cubicBezTo>
                  <a:lnTo>
                    <a:pt x="791210" y="3220721"/>
                  </a:lnTo>
                  <a:cubicBezTo>
                    <a:pt x="787400" y="3214371"/>
                    <a:pt x="787400" y="3213101"/>
                    <a:pt x="793750" y="3210561"/>
                  </a:cubicBezTo>
                  <a:cubicBezTo>
                    <a:pt x="795020" y="3209291"/>
                    <a:pt x="795020" y="3208021"/>
                    <a:pt x="796290" y="3208021"/>
                  </a:cubicBezTo>
                  <a:cubicBezTo>
                    <a:pt x="798830" y="3206751"/>
                    <a:pt x="801370" y="3205481"/>
                    <a:pt x="802640" y="3204211"/>
                  </a:cubicBezTo>
                  <a:cubicBezTo>
                    <a:pt x="802640" y="3204211"/>
                    <a:pt x="802640" y="3205481"/>
                    <a:pt x="803910" y="3205481"/>
                  </a:cubicBezTo>
                  <a:lnTo>
                    <a:pt x="803910" y="3202941"/>
                  </a:lnTo>
                  <a:cubicBezTo>
                    <a:pt x="811530" y="3200401"/>
                    <a:pt x="819150" y="3197861"/>
                    <a:pt x="826770" y="3194051"/>
                  </a:cubicBezTo>
                  <a:cubicBezTo>
                    <a:pt x="830580" y="3191511"/>
                    <a:pt x="834390" y="3190241"/>
                    <a:pt x="839470" y="3192781"/>
                  </a:cubicBezTo>
                  <a:cubicBezTo>
                    <a:pt x="842010" y="3194051"/>
                    <a:pt x="844550" y="3192781"/>
                    <a:pt x="847090" y="3191511"/>
                  </a:cubicBezTo>
                  <a:cubicBezTo>
                    <a:pt x="853440" y="3188971"/>
                    <a:pt x="859790" y="3187701"/>
                    <a:pt x="866140" y="3185161"/>
                  </a:cubicBezTo>
                  <a:cubicBezTo>
                    <a:pt x="871220" y="3183891"/>
                    <a:pt x="875030" y="3181351"/>
                    <a:pt x="880110" y="3178811"/>
                  </a:cubicBezTo>
                  <a:cubicBezTo>
                    <a:pt x="880110" y="3178811"/>
                    <a:pt x="881380" y="3176271"/>
                    <a:pt x="880110" y="3175001"/>
                  </a:cubicBezTo>
                  <a:cubicBezTo>
                    <a:pt x="880110" y="3173731"/>
                    <a:pt x="878840" y="3171191"/>
                    <a:pt x="878840" y="3169921"/>
                  </a:cubicBezTo>
                  <a:cubicBezTo>
                    <a:pt x="882650" y="3167381"/>
                    <a:pt x="885190" y="3164841"/>
                    <a:pt x="887730" y="3164841"/>
                  </a:cubicBezTo>
                  <a:cubicBezTo>
                    <a:pt x="891540" y="3163571"/>
                    <a:pt x="896620" y="3163571"/>
                    <a:pt x="901700" y="3162301"/>
                  </a:cubicBezTo>
                  <a:cubicBezTo>
                    <a:pt x="905510" y="3150871"/>
                    <a:pt x="913130" y="3148331"/>
                    <a:pt x="922020" y="3152141"/>
                  </a:cubicBezTo>
                  <a:lnTo>
                    <a:pt x="924560" y="3149601"/>
                  </a:lnTo>
                  <a:cubicBezTo>
                    <a:pt x="925830" y="3150871"/>
                    <a:pt x="925830" y="3150871"/>
                    <a:pt x="925830" y="3152141"/>
                  </a:cubicBezTo>
                  <a:cubicBezTo>
                    <a:pt x="929640" y="3149601"/>
                    <a:pt x="933450" y="3147061"/>
                    <a:pt x="937260" y="3145791"/>
                  </a:cubicBezTo>
                  <a:cubicBezTo>
                    <a:pt x="941070" y="3143251"/>
                    <a:pt x="944880" y="3140711"/>
                    <a:pt x="949960" y="3143251"/>
                  </a:cubicBezTo>
                  <a:cubicBezTo>
                    <a:pt x="949960" y="3136901"/>
                    <a:pt x="953770" y="3136901"/>
                    <a:pt x="957580" y="3138171"/>
                  </a:cubicBezTo>
                  <a:cubicBezTo>
                    <a:pt x="960120" y="3138171"/>
                    <a:pt x="963930" y="3136901"/>
                    <a:pt x="966470" y="3135632"/>
                  </a:cubicBezTo>
                  <a:cubicBezTo>
                    <a:pt x="967740" y="3135632"/>
                    <a:pt x="970280" y="3134361"/>
                    <a:pt x="971550" y="3135632"/>
                  </a:cubicBezTo>
                  <a:cubicBezTo>
                    <a:pt x="976630" y="3139442"/>
                    <a:pt x="984250" y="3140711"/>
                    <a:pt x="989330" y="3147061"/>
                  </a:cubicBezTo>
                  <a:cubicBezTo>
                    <a:pt x="993140" y="3152141"/>
                    <a:pt x="999490" y="3154682"/>
                    <a:pt x="1002030" y="3162301"/>
                  </a:cubicBezTo>
                  <a:cubicBezTo>
                    <a:pt x="1003300" y="3164841"/>
                    <a:pt x="1008380" y="3167381"/>
                    <a:pt x="1010920" y="3168651"/>
                  </a:cubicBezTo>
                  <a:cubicBezTo>
                    <a:pt x="1010920" y="3168651"/>
                    <a:pt x="1012190" y="3168651"/>
                    <a:pt x="1013460" y="3169921"/>
                  </a:cubicBezTo>
                  <a:cubicBezTo>
                    <a:pt x="1014730" y="3173732"/>
                    <a:pt x="1018540" y="3172461"/>
                    <a:pt x="1021080" y="3171192"/>
                  </a:cubicBezTo>
                  <a:cubicBezTo>
                    <a:pt x="1023620" y="3171192"/>
                    <a:pt x="1026160" y="3169921"/>
                    <a:pt x="1027430" y="3173732"/>
                  </a:cubicBezTo>
                  <a:cubicBezTo>
                    <a:pt x="1027430" y="3175002"/>
                    <a:pt x="1031240" y="3176271"/>
                    <a:pt x="1032510" y="3177542"/>
                  </a:cubicBezTo>
                  <a:cubicBezTo>
                    <a:pt x="1036320" y="3180082"/>
                    <a:pt x="1040130" y="3182621"/>
                    <a:pt x="1042670" y="3185162"/>
                  </a:cubicBezTo>
                  <a:cubicBezTo>
                    <a:pt x="1043940" y="3186432"/>
                    <a:pt x="1045210" y="3187702"/>
                    <a:pt x="1045210" y="3188972"/>
                  </a:cubicBezTo>
                  <a:cubicBezTo>
                    <a:pt x="1045210" y="3192782"/>
                    <a:pt x="1049020" y="3195322"/>
                    <a:pt x="1052830" y="3195322"/>
                  </a:cubicBezTo>
                  <a:cubicBezTo>
                    <a:pt x="1057910" y="3196592"/>
                    <a:pt x="1061720" y="3196592"/>
                    <a:pt x="1066800" y="3197862"/>
                  </a:cubicBezTo>
                  <a:cubicBezTo>
                    <a:pt x="1068070" y="3197862"/>
                    <a:pt x="1068070" y="3200402"/>
                    <a:pt x="1069340" y="3200402"/>
                  </a:cubicBezTo>
                  <a:cubicBezTo>
                    <a:pt x="1070610" y="3202942"/>
                    <a:pt x="1071880" y="3206752"/>
                    <a:pt x="1076960" y="3204212"/>
                  </a:cubicBezTo>
                  <a:cubicBezTo>
                    <a:pt x="1079500" y="3202942"/>
                    <a:pt x="1087120" y="3205482"/>
                    <a:pt x="1088390" y="3208022"/>
                  </a:cubicBezTo>
                  <a:cubicBezTo>
                    <a:pt x="1090930" y="3216912"/>
                    <a:pt x="1099820" y="3216912"/>
                    <a:pt x="1106170" y="3219452"/>
                  </a:cubicBezTo>
                  <a:cubicBezTo>
                    <a:pt x="1107440" y="3219452"/>
                    <a:pt x="1108710" y="3219452"/>
                    <a:pt x="1108710" y="3220722"/>
                  </a:cubicBezTo>
                  <a:cubicBezTo>
                    <a:pt x="1112520" y="3225802"/>
                    <a:pt x="1117600" y="3227072"/>
                    <a:pt x="1122680" y="3229612"/>
                  </a:cubicBezTo>
                  <a:cubicBezTo>
                    <a:pt x="1127760" y="3232152"/>
                    <a:pt x="1132840" y="3237232"/>
                    <a:pt x="1137920" y="3242312"/>
                  </a:cubicBezTo>
                  <a:lnTo>
                    <a:pt x="1144270" y="3248662"/>
                  </a:lnTo>
                  <a:cubicBezTo>
                    <a:pt x="1145540" y="3249932"/>
                    <a:pt x="1146810" y="3249932"/>
                    <a:pt x="1148080" y="3249932"/>
                  </a:cubicBezTo>
                  <a:cubicBezTo>
                    <a:pt x="1151890" y="3249932"/>
                    <a:pt x="1155700" y="3248662"/>
                    <a:pt x="1158240" y="3252472"/>
                  </a:cubicBezTo>
                  <a:cubicBezTo>
                    <a:pt x="1158240" y="3252472"/>
                    <a:pt x="1159510" y="3253742"/>
                    <a:pt x="1160780" y="3253742"/>
                  </a:cubicBezTo>
                  <a:cubicBezTo>
                    <a:pt x="1170940" y="3252472"/>
                    <a:pt x="1177290" y="3258822"/>
                    <a:pt x="1183640" y="3265172"/>
                  </a:cubicBezTo>
                  <a:cubicBezTo>
                    <a:pt x="1186180" y="3267712"/>
                    <a:pt x="1191260" y="3268982"/>
                    <a:pt x="1193800" y="3268982"/>
                  </a:cubicBezTo>
                  <a:cubicBezTo>
                    <a:pt x="1201420" y="3271522"/>
                    <a:pt x="1210310" y="3272792"/>
                    <a:pt x="1216660" y="3277872"/>
                  </a:cubicBezTo>
                  <a:cubicBezTo>
                    <a:pt x="1220470" y="3280412"/>
                    <a:pt x="1225550" y="3284222"/>
                    <a:pt x="1229360" y="3284222"/>
                  </a:cubicBezTo>
                  <a:cubicBezTo>
                    <a:pt x="1235710" y="3284222"/>
                    <a:pt x="1238250" y="3289302"/>
                    <a:pt x="1240790" y="3293112"/>
                  </a:cubicBezTo>
                  <a:cubicBezTo>
                    <a:pt x="1248410" y="3294382"/>
                    <a:pt x="1256030" y="3294382"/>
                    <a:pt x="1259840" y="3302002"/>
                  </a:cubicBezTo>
                  <a:cubicBezTo>
                    <a:pt x="1259840" y="3303272"/>
                    <a:pt x="1261110" y="3303272"/>
                    <a:pt x="1262380" y="3303272"/>
                  </a:cubicBezTo>
                  <a:cubicBezTo>
                    <a:pt x="1267460" y="3304542"/>
                    <a:pt x="1272540" y="3305812"/>
                    <a:pt x="1277620" y="3308352"/>
                  </a:cubicBezTo>
                  <a:cubicBezTo>
                    <a:pt x="1280160" y="3309622"/>
                    <a:pt x="1282700" y="3312162"/>
                    <a:pt x="1286510" y="3314702"/>
                  </a:cubicBezTo>
                  <a:cubicBezTo>
                    <a:pt x="1287780" y="3314702"/>
                    <a:pt x="1287780" y="3315972"/>
                    <a:pt x="1289050" y="3315972"/>
                  </a:cubicBezTo>
                  <a:cubicBezTo>
                    <a:pt x="1297940" y="3315972"/>
                    <a:pt x="1300480" y="3322322"/>
                    <a:pt x="1305560" y="3327402"/>
                  </a:cubicBezTo>
                  <a:cubicBezTo>
                    <a:pt x="1313180" y="3333752"/>
                    <a:pt x="1322070" y="3340102"/>
                    <a:pt x="1328420" y="3347722"/>
                  </a:cubicBezTo>
                  <a:cubicBezTo>
                    <a:pt x="1332230" y="3352802"/>
                    <a:pt x="1338580" y="3355342"/>
                    <a:pt x="1342390" y="3357882"/>
                  </a:cubicBezTo>
                  <a:lnTo>
                    <a:pt x="1350010" y="3361692"/>
                  </a:lnTo>
                  <a:cubicBezTo>
                    <a:pt x="1352550" y="3364232"/>
                    <a:pt x="1355090" y="3366772"/>
                    <a:pt x="1358900" y="3369312"/>
                  </a:cubicBezTo>
                  <a:cubicBezTo>
                    <a:pt x="1362710" y="3370582"/>
                    <a:pt x="1363980" y="3375662"/>
                    <a:pt x="1369060" y="3374392"/>
                  </a:cubicBezTo>
                  <a:cubicBezTo>
                    <a:pt x="1371600" y="3374392"/>
                    <a:pt x="1374140" y="3375662"/>
                    <a:pt x="1376680" y="3376932"/>
                  </a:cubicBezTo>
                  <a:cubicBezTo>
                    <a:pt x="1380490" y="3379472"/>
                    <a:pt x="1381760" y="3382012"/>
                    <a:pt x="1386840" y="3382012"/>
                  </a:cubicBezTo>
                  <a:cubicBezTo>
                    <a:pt x="1389380" y="3382012"/>
                    <a:pt x="1391920" y="3384552"/>
                    <a:pt x="1393190" y="3385822"/>
                  </a:cubicBezTo>
                  <a:cubicBezTo>
                    <a:pt x="1399540" y="3388362"/>
                    <a:pt x="1405890" y="3388362"/>
                    <a:pt x="1409700" y="3380742"/>
                  </a:cubicBezTo>
                  <a:lnTo>
                    <a:pt x="1410970" y="3379472"/>
                  </a:lnTo>
                  <a:cubicBezTo>
                    <a:pt x="1416050" y="3382012"/>
                    <a:pt x="1416050" y="3376932"/>
                    <a:pt x="1417320" y="3374392"/>
                  </a:cubicBezTo>
                  <a:cubicBezTo>
                    <a:pt x="1418590" y="3373122"/>
                    <a:pt x="1421130" y="3371852"/>
                    <a:pt x="1422400" y="3370582"/>
                  </a:cubicBezTo>
                  <a:cubicBezTo>
                    <a:pt x="1424940" y="3368042"/>
                    <a:pt x="1427480" y="3366772"/>
                    <a:pt x="1431290" y="3364232"/>
                  </a:cubicBezTo>
                  <a:cubicBezTo>
                    <a:pt x="1432560" y="3362962"/>
                    <a:pt x="1435100" y="3361692"/>
                    <a:pt x="1436370" y="3361692"/>
                  </a:cubicBezTo>
                  <a:cubicBezTo>
                    <a:pt x="1442720" y="3361692"/>
                    <a:pt x="1446530" y="3359152"/>
                    <a:pt x="1451610" y="3354072"/>
                  </a:cubicBezTo>
                  <a:cubicBezTo>
                    <a:pt x="1455420" y="3350262"/>
                    <a:pt x="1461770" y="3347722"/>
                    <a:pt x="1466850" y="3345182"/>
                  </a:cubicBezTo>
                  <a:cubicBezTo>
                    <a:pt x="1471930" y="3342642"/>
                    <a:pt x="1477010" y="3340102"/>
                    <a:pt x="1483360" y="3338832"/>
                  </a:cubicBezTo>
                  <a:cubicBezTo>
                    <a:pt x="1487170" y="3337562"/>
                    <a:pt x="1490980" y="3337562"/>
                    <a:pt x="1494790" y="3337562"/>
                  </a:cubicBezTo>
                  <a:lnTo>
                    <a:pt x="1497330" y="3337562"/>
                  </a:lnTo>
                  <a:cubicBezTo>
                    <a:pt x="1502410" y="3335021"/>
                    <a:pt x="1507490" y="3331212"/>
                    <a:pt x="1513840" y="3328671"/>
                  </a:cubicBezTo>
                  <a:lnTo>
                    <a:pt x="1517650" y="3328671"/>
                  </a:lnTo>
                  <a:cubicBezTo>
                    <a:pt x="1524000" y="3331212"/>
                    <a:pt x="1530350" y="3331212"/>
                    <a:pt x="1536700" y="3326131"/>
                  </a:cubicBezTo>
                  <a:cubicBezTo>
                    <a:pt x="1537970" y="3324861"/>
                    <a:pt x="1540510" y="3323591"/>
                    <a:pt x="1541780" y="3322321"/>
                  </a:cubicBezTo>
                  <a:cubicBezTo>
                    <a:pt x="1548130" y="3324862"/>
                    <a:pt x="1554480" y="3329942"/>
                    <a:pt x="1562100" y="3329942"/>
                  </a:cubicBezTo>
                  <a:cubicBezTo>
                    <a:pt x="1564640" y="3329942"/>
                    <a:pt x="1568450" y="3328671"/>
                    <a:pt x="1570990" y="3327401"/>
                  </a:cubicBezTo>
                  <a:cubicBezTo>
                    <a:pt x="1576070" y="3327401"/>
                    <a:pt x="1581150" y="3327401"/>
                    <a:pt x="1584960" y="3326131"/>
                  </a:cubicBezTo>
                  <a:cubicBezTo>
                    <a:pt x="1590040" y="3324861"/>
                    <a:pt x="1596390" y="3326131"/>
                    <a:pt x="1601470" y="3323591"/>
                  </a:cubicBezTo>
                  <a:cubicBezTo>
                    <a:pt x="1604010" y="3317241"/>
                    <a:pt x="1605280" y="3317241"/>
                    <a:pt x="1611630" y="3318511"/>
                  </a:cubicBezTo>
                  <a:cubicBezTo>
                    <a:pt x="1619250" y="3319781"/>
                    <a:pt x="1624330" y="3318511"/>
                    <a:pt x="1629410" y="3312161"/>
                  </a:cubicBezTo>
                  <a:cubicBezTo>
                    <a:pt x="1631950" y="3308351"/>
                    <a:pt x="1638300" y="3308351"/>
                    <a:pt x="1642110" y="3305811"/>
                  </a:cubicBezTo>
                  <a:cubicBezTo>
                    <a:pt x="1643380" y="3305811"/>
                    <a:pt x="1644650" y="3304541"/>
                    <a:pt x="1645920" y="3304541"/>
                  </a:cubicBezTo>
                  <a:cubicBezTo>
                    <a:pt x="1648460" y="3303271"/>
                    <a:pt x="1649730" y="3303271"/>
                    <a:pt x="1652270" y="3302001"/>
                  </a:cubicBezTo>
                  <a:cubicBezTo>
                    <a:pt x="1658620" y="3299461"/>
                    <a:pt x="1664970" y="3298191"/>
                    <a:pt x="1671320" y="3294381"/>
                  </a:cubicBezTo>
                  <a:cubicBezTo>
                    <a:pt x="1677670" y="3290571"/>
                    <a:pt x="1682750" y="3288031"/>
                    <a:pt x="1689100" y="3293111"/>
                  </a:cubicBezTo>
                  <a:lnTo>
                    <a:pt x="1691640" y="3293111"/>
                  </a:lnTo>
                  <a:cubicBezTo>
                    <a:pt x="1694180" y="3291841"/>
                    <a:pt x="1695450" y="3291841"/>
                    <a:pt x="1697990" y="3290571"/>
                  </a:cubicBezTo>
                  <a:cubicBezTo>
                    <a:pt x="1697990" y="3286761"/>
                    <a:pt x="1697990" y="3281681"/>
                    <a:pt x="1703070" y="3277871"/>
                  </a:cubicBezTo>
                  <a:cubicBezTo>
                    <a:pt x="1704340" y="3276601"/>
                    <a:pt x="1704340" y="3274061"/>
                    <a:pt x="1706880" y="3272791"/>
                  </a:cubicBezTo>
                  <a:cubicBezTo>
                    <a:pt x="1709420" y="3270251"/>
                    <a:pt x="1713230" y="3270251"/>
                    <a:pt x="1715770" y="3271521"/>
                  </a:cubicBezTo>
                  <a:cubicBezTo>
                    <a:pt x="1717040" y="3272791"/>
                    <a:pt x="1719580" y="3271521"/>
                    <a:pt x="1720849" y="3271521"/>
                  </a:cubicBezTo>
                  <a:cubicBezTo>
                    <a:pt x="1728470" y="3270251"/>
                    <a:pt x="1737360" y="3270251"/>
                    <a:pt x="1744979" y="3268981"/>
                  </a:cubicBezTo>
                  <a:cubicBezTo>
                    <a:pt x="1752599" y="3267710"/>
                    <a:pt x="1760219" y="3266440"/>
                    <a:pt x="1767839" y="3263901"/>
                  </a:cubicBezTo>
                  <a:cubicBezTo>
                    <a:pt x="1772919" y="3261360"/>
                    <a:pt x="1777999" y="3262631"/>
                    <a:pt x="1783079" y="3262631"/>
                  </a:cubicBezTo>
                  <a:cubicBezTo>
                    <a:pt x="1793239" y="3263901"/>
                    <a:pt x="1802129" y="3263901"/>
                    <a:pt x="1811019" y="3258821"/>
                  </a:cubicBezTo>
                  <a:lnTo>
                    <a:pt x="1808479" y="3256281"/>
                  </a:lnTo>
                  <a:cubicBezTo>
                    <a:pt x="1811019" y="3255010"/>
                    <a:pt x="1813559" y="3255010"/>
                    <a:pt x="1817369" y="3255010"/>
                  </a:cubicBezTo>
                  <a:cubicBezTo>
                    <a:pt x="1819909" y="3258820"/>
                    <a:pt x="1823719" y="3256281"/>
                    <a:pt x="1826259" y="3253740"/>
                  </a:cubicBezTo>
                  <a:cubicBezTo>
                    <a:pt x="1830069" y="3249930"/>
                    <a:pt x="1833879" y="3251200"/>
                    <a:pt x="1838959" y="3251200"/>
                  </a:cubicBezTo>
                  <a:cubicBezTo>
                    <a:pt x="1844039" y="3252470"/>
                    <a:pt x="1850389" y="3249930"/>
                    <a:pt x="1856739" y="3248660"/>
                  </a:cubicBezTo>
                  <a:cubicBezTo>
                    <a:pt x="1858009" y="3248660"/>
                    <a:pt x="1859279" y="3246120"/>
                    <a:pt x="1859279" y="3244850"/>
                  </a:cubicBezTo>
                  <a:cubicBezTo>
                    <a:pt x="1861819" y="3244850"/>
                    <a:pt x="1864359" y="3243580"/>
                    <a:pt x="1868169" y="3243580"/>
                  </a:cubicBezTo>
                  <a:lnTo>
                    <a:pt x="1873249" y="3243580"/>
                  </a:lnTo>
                  <a:cubicBezTo>
                    <a:pt x="1878329" y="3246120"/>
                    <a:pt x="1883409" y="3246120"/>
                    <a:pt x="1888489" y="3243580"/>
                  </a:cubicBezTo>
                  <a:cubicBezTo>
                    <a:pt x="1889759" y="3242310"/>
                    <a:pt x="1892299" y="3242310"/>
                    <a:pt x="1893569" y="3242310"/>
                  </a:cubicBezTo>
                  <a:cubicBezTo>
                    <a:pt x="1897379" y="3241040"/>
                    <a:pt x="1901189" y="3242310"/>
                    <a:pt x="1903729" y="3238500"/>
                  </a:cubicBezTo>
                  <a:cubicBezTo>
                    <a:pt x="1904999" y="3237230"/>
                    <a:pt x="1907539" y="3238500"/>
                    <a:pt x="1910079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399" y="3232150"/>
                    <a:pt x="2063749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49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1"/>
                  </a:cubicBezTo>
                  <a:cubicBezTo>
                    <a:pt x="2167890" y="2368551"/>
                    <a:pt x="2160270" y="2153920"/>
                    <a:pt x="2159000" y="1939291"/>
                  </a:cubicBezTo>
                  <a:cubicBezTo>
                    <a:pt x="2159000" y="1831341"/>
                    <a:pt x="2160270" y="1724661"/>
                    <a:pt x="2162810" y="1616711"/>
                  </a:cubicBezTo>
                  <a:cubicBezTo>
                    <a:pt x="2166620" y="1508761"/>
                    <a:pt x="2174240" y="1400811"/>
                    <a:pt x="2179320" y="1292861"/>
                  </a:cubicBezTo>
                  <a:cubicBezTo>
                    <a:pt x="2194560" y="951231"/>
                    <a:pt x="2185670" y="608331"/>
                    <a:pt x="2180590" y="266701"/>
                  </a:cubicBezTo>
                  <a:cubicBezTo>
                    <a:pt x="2176780" y="265431"/>
                    <a:pt x="2174240" y="264161"/>
                    <a:pt x="2171700" y="262891"/>
                  </a:cubicBezTo>
                  <a:cubicBezTo>
                    <a:pt x="2167890" y="260351"/>
                    <a:pt x="2164080" y="259081"/>
                    <a:pt x="2159000" y="260351"/>
                  </a:cubicBezTo>
                  <a:lnTo>
                    <a:pt x="2151380" y="260351"/>
                  </a:lnTo>
                  <a:cubicBezTo>
                    <a:pt x="2147570" y="260351"/>
                    <a:pt x="2142490" y="260351"/>
                    <a:pt x="2139950" y="265431"/>
                  </a:cubicBezTo>
                  <a:cubicBezTo>
                    <a:pt x="2139950" y="265431"/>
                    <a:pt x="2138680" y="266701"/>
                    <a:pt x="2137410" y="266701"/>
                  </a:cubicBezTo>
                  <a:lnTo>
                    <a:pt x="2132330" y="266701"/>
                  </a:lnTo>
                  <a:cubicBezTo>
                    <a:pt x="2131060" y="264161"/>
                    <a:pt x="2133600" y="259081"/>
                    <a:pt x="2127250" y="260351"/>
                  </a:cubicBezTo>
                  <a:cubicBezTo>
                    <a:pt x="2124710" y="260351"/>
                    <a:pt x="2120900" y="261621"/>
                    <a:pt x="2118360" y="261621"/>
                  </a:cubicBezTo>
                  <a:lnTo>
                    <a:pt x="2099310" y="261621"/>
                  </a:lnTo>
                  <a:cubicBezTo>
                    <a:pt x="2098040" y="259081"/>
                    <a:pt x="2096770" y="256541"/>
                    <a:pt x="2094230" y="252731"/>
                  </a:cubicBezTo>
                  <a:cubicBezTo>
                    <a:pt x="2092960" y="250191"/>
                    <a:pt x="2091690" y="248921"/>
                    <a:pt x="2087880" y="251461"/>
                  </a:cubicBezTo>
                  <a:cubicBezTo>
                    <a:pt x="2085340" y="252731"/>
                    <a:pt x="2084070" y="252731"/>
                    <a:pt x="2082800" y="250191"/>
                  </a:cubicBezTo>
                  <a:cubicBezTo>
                    <a:pt x="2078990" y="243841"/>
                    <a:pt x="2075180" y="238761"/>
                    <a:pt x="2067560" y="237491"/>
                  </a:cubicBezTo>
                  <a:cubicBezTo>
                    <a:pt x="2066290" y="237491"/>
                    <a:pt x="2065020" y="234950"/>
                    <a:pt x="2063750" y="233681"/>
                  </a:cubicBezTo>
                  <a:cubicBezTo>
                    <a:pt x="2061210" y="231141"/>
                    <a:pt x="2059940" y="228601"/>
                    <a:pt x="2056130" y="228601"/>
                  </a:cubicBezTo>
                  <a:cubicBezTo>
                    <a:pt x="2054860" y="228601"/>
                    <a:pt x="2052320" y="226061"/>
                    <a:pt x="2052320" y="224791"/>
                  </a:cubicBezTo>
                  <a:cubicBezTo>
                    <a:pt x="2051050" y="219711"/>
                    <a:pt x="2051050" y="215901"/>
                    <a:pt x="2051050" y="210821"/>
                  </a:cubicBezTo>
                  <a:cubicBezTo>
                    <a:pt x="2049780" y="205741"/>
                    <a:pt x="2047240" y="200661"/>
                    <a:pt x="2043430" y="198121"/>
                  </a:cubicBezTo>
                  <a:cubicBezTo>
                    <a:pt x="2037080" y="194311"/>
                    <a:pt x="2032000" y="189231"/>
                    <a:pt x="2025650" y="185421"/>
                  </a:cubicBezTo>
                  <a:cubicBezTo>
                    <a:pt x="2024380" y="184151"/>
                    <a:pt x="2021840" y="182881"/>
                    <a:pt x="2019300" y="182881"/>
                  </a:cubicBezTo>
                  <a:cubicBezTo>
                    <a:pt x="2015490" y="181611"/>
                    <a:pt x="2011680" y="180341"/>
                    <a:pt x="2007870" y="180341"/>
                  </a:cubicBezTo>
                  <a:cubicBezTo>
                    <a:pt x="2004060" y="180341"/>
                    <a:pt x="1998980" y="180341"/>
                    <a:pt x="1995170" y="182881"/>
                  </a:cubicBezTo>
                  <a:cubicBezTo>
                    <a:pt x="1987550" y="186691"/>
                    <a:pt x="1981200" y="181611"/>
                    <a:pt x="1974850" y="181611"/>
                  </a:cubicBezTo>
                  <a:cubicBezTo>
                    <a:pt x="1968500" y="180341"/>
                    <a:pt x="1962150" y="177801"/>
                    <a:pt x="1957070" y="176531"/>
                  </a:cubicBezTo>
                  <a:lnTo>
                    <a:pt x="1940560" y="176531"/>
                  </a:lnTo>
                  <a:cubicBezTo>
                    <a:pt x="1926590" y="179071"/>
                    <a:pt x="1915160" y="171451"/>
                    <a:pt x="1901190" y="170181"/>
                  </a:cubicBezTo>
                  <a:cubicBezTo>
                    <a:pt x="1897380" y="170181"/>
                    <a:pt x="1893570" y="166371"/>
                    <a:pt x="1889760" y="163831"/>
                  </a:cubicBezTo>
                  <a:cubicBezTo>
                    <a:pt x="1887220" y="161291"/>
                    <a:pt x="1884680" y="161291"/>
                    <a:pt x="1880870" y="162561"/>
                  </a:cubicBezTo>
                  <a:cubicBezTo>
                    <a:pt x="1875790" y="163831"/>
                    <a:pt x="1870710" y="162561"/>
                    <a:pt x="1865630" y="163831"/>
                  </a:cubicBezTo>
                  <a:cubicBezTo>
                    <a:pt x="1858010" y="166371"/>
                    <a:pt x="1851660" y="160021"/>
                    <a:pt x="1844040" y="160021"/>
                  </a:cubicBezTo>
                  <a:cubicBezTo>
                    <a:pt x="1837690" y="161291"/>
                    <a:pt x="1831340" y="161291"/>
                    <a:pt x="1824990" y="162561"/>
                  </a:cubicBezTo>
                  <a:lnTo>
                    <a:pt x="1809750" y="166371"/>
                  </a:lnTo>
                  <a:cubicBezTo>
                    <a:pt x="1799590" y="171451"/>
                    <a:pt x="1791970" y="165101"/>
                    <a:pt x="1783080" y="162561"/>
                  </a:cubicBezTo>
                  <a:cubicBezTo>
                    <a:pt x="1776730" y="161291"/>
                    <a:pt x="1772920" y="158751"/>
                    <a:pt x="1767840" y="154941"/>
                  </a:cubicBezTo>
                  <a:cubicBezTo>
                    <a:pt x="1762760" y="151131"/>
                    <a:pt x="1757680" y="154941"/>
                    <a:pt x="1753870" y="154941"/>
                  </a:cubicBezTo>
                  <a:cubicBezTo>
                    <a:pt x="1750060" y="154941"/>
                    <a:pt x="1747520" y="158751"/>
                    <a:pt x="1744980" y="160021"/>
                  </a:cubicBezTo>
                  <a:cubicBezTo>
                    <a:pt x="1741170" y="161291"/>
                    <a:pt x="1737360" y="161291"/>
                    <a:pt x="1733550" y="161291"/>
                  </a:cubicBezTo>
                  <a:cubicBezTo>
                    <a:pt x="1729740" y="161291"/>
                    <a:pt x="1724660" y="160021"/>
                    <a:pt x="1720850" y="161291"/>
                  </a:cubicBezTo>
                  <a:cubicBezTo>
                    <a:pt x="1714500" y="163831"/>
                    <a:pt x="1709420" y="167641"/>
                    <a:pt x="1704340" y="170181"/>
                  </a:cubicBezTo>
                  <a:cubicBezTo>
                    <a:pt x="1703070" y="171451"/>
                    <a:pt x="1701800" y="172721"/>
                    <a:pt x="1700530" y="172721"/>
                  </a:cubicBezTo>
                  <a:cubicBezTo>
                    <a:pt x="1691640" y="177801"/>
                    <a:pt x="1681480" y="179071"/>
                    <a:pt x="1670050" y="179071"/>
                  </a:cubicBezTo>
                  <a:cubicBezTo>
                    <a:pt x="1663700" y="179071"/>
                    <a:pt x="1657350" y="179071"/>
                    <a:pt x="1651000" y="177801"/>
                  </a:cubicBezTo>
                  <a:cubicBezTo>
                    <a:pt x="1647190" y="177801"/>
                    <a:pt x="1644650" y="173991"/>
                    <a:pt x="1642110" y="173991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1"/>
                    <a:pt x="1612900" y="173991"/>
                  </a:cubicBezTo>
                  <a:cubicBezTo>
                    <a:pt x="1607820" y="176530"/>
                    <a:pt x="1602740" y="180341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1"/>
                  </a:cubicBezTo>
                  <a:cubicBezTo>
                    <a:pt x="1537970" y="193041"/>
                    <a:pt x="1530350" y="196851"/>
                    <a:pt x="1522730" y="199391"/>
                  </a:cubicBezTo>
                  <a:cubicBezTo>
                    <a:pt x="1520190" y="200661"/>
                    <a:pt x="1517650" y="199391"/>
                    <a:pt x="1515110" y="198120"/>
                  </a:cubicBezTo>
                  <a:cubicBezTo>
                    <a:pt x="1511300" y="196850"/>
                    <a:pt x="1508760" y="196850"/>
                    <a:pt x="1506220" y="199391"/>
                  </a:cubicBezTo>
                  <a:cubicBezTo>
                    <a:pt x="1504950" y="200661"/>
                    <a:pt x="1503680" y="200661"/>
                    <a:pt x="1502410" y="200661"/>
                  </a:cubicBezTo>
                  <a:cubicBezTo>
                    <a:pt x="1498600" y="201931"/>
                    <a:pt x="1494790" y="201931"/>
                    <a:pt x="1492250" y="203201"/>
                  </a:cubicBezTo>
                  <a:cubicBezTo>
                    <a:pt x="1487170" y="207011"/>
                    <a:pt x="1482090" y="205741"/>
                    <a:pt x="1477010" y="208281"/>
                  </a:cubicBezTo>
                  <a:cubicBezTo>
                    <a:pt x="1471930" y="210821"/>
                    <a:pt x="1466850" y="210821"/>
                    <a:pt x="1463040" y="214631"/>
                  </a:cubicBezTo>
                  <a:cubicBezTo>
                    <a:pt x="1461770" y="215901"/>
                    <a:pt x="1459230" y="215901"/>
                    <a:pt x="1456690" y="215901"/>
                  </a:cubicBezTo>
                  <a:cubicBezTo>
                    <a:pt x="1450340" y="217171"/>
                    <a:pt x="1445260" y="220981"/>
                    <a:pt x="1441450" y="226061"/>
                  </a:cubicBezTo>
                  <a:cubicBezTo>
                    <a:pt x="1436370" y="231141"/>
                    <a:pt x="1431290" y="234951"/>
                    <a:pt x="1426210" y="238761"/>
                  </a:cubicBezTo>
                  <a:cubicBezTo>
                    <a:pt x="1424940" y="240031"/>
                    <a:pt x="1421130" y="240031"/>
                    <a:pt x="1419860" y="240031"/>
                  </a:cubicBezTo>
                  <a:cubicBezTo>
                    <a:pt x="1414780" y="240031"/>
                    <a:pt x="1409700" y="238761"/>
                    <a:pt x="1405890" y="237491"/>
                  </a:cubicBezTo>
                  <a:cubicBezTo>
                    <a:pt x="1403350" y="237491"/>
                    <a:pt x="1402080" y="236220"/>
                    <a:pt x="1399540" y="236220"/>
                  </a:cubicBezTo>
                  <a:cubicBezTo>
                    <a:pt x="1391920" y="240030"/>
                    <a:pt x="1383030" y="237491"/>
                    <a:pt x="1375410" y="237491"/>
                  </a:cubicBezTo>
                  <a:cubicBezTo>
                    <a:pt x="1374140" y="237491"/>
                    <a:pt x="1371600" y="236220"/>
                    <a:pt x="1370330" y="234950"/>
                  </a:cubicBezTo>
                  <a:cubicBezTo>
                    <a:pt x="1365250" y="231141"/>
                    <a:pt x="1360170" y="231141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1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1" y="215900"/>
                    <a:pt x="1240791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1"/>
                    <a:pt x="1169670" y="224791"/>
                  </a:cubicBezTo>
                  <a:lnTo>
                    <a:pt x="1163320" y="224791"/>
                  </a:lnTo>
                  <a:cubicBezTo>
                    <a:pt x="1155700" y="226061"/>
                    <a:pt x="1151890" y="219711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1" y="205741"/>
                    <a:pt x="1097280" y="200660"/>
                    <a:pt x="1090930" y="195580"/>
                  </a:cubicBezTo>
                  <a:cubicBezTo>
                    <a:pt x="1087120" y="193040"/>
                    <a:pt x="1082041" y="190500"/>
                    <a:pt x="1078230" y="189230"/>
                  </a:cubicBezTo>
                  <a:cubicBezTo>
                    <a:pt x="1073150" y="186690"/>
                    <a:pt x="1066800" y="185420"/>
                    <a:pt x="1064261" y="179070"/>
                  </a:cubicBezTo>
                  <a:cubicBezTo>
                    <a:pt x="1062991" y="176530"/>
                    <a:pt x="1060450" y="176530"/>
                    <a:pt x="1059180" y="173990"/>
                  </a:cubicBezTo>
                  <a:cubicBezTo>
                    <a:pt x="1057911" y="171450"/>
                    <a:pt x="1056641" y="168910"/>
                    <a:pt x="1056641" y="167640"/>
                  </a:cubicBezTo>
                  <a:cubicBezTo>
                    <a:pt x="1056641" y="165100"/>
                    <a:pt x="1057911" y="162560"/>
                    <a:pt x="1059180" y="160020"/>
                  </a:cubicBezTo>
                  <a:cubicBezTo>
                    <a:pt x="1060450" y="156210"/>
                    <a:pt x="1057911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1" y="114300"/>
                    <a:pt x="1023620" y="111760"/>
                    <a:pt x="1019811" y="109220"/>
                  </a:cubicBezTo>
                  <a:cubicBezTo>
                    <a:pt x="1010921" y="105410"/>
                    <a:pt x="1002030" y="101600"/>
                    <a:pt x="993141" y="96520"/>
                  </a:cubicBezTo>
                  <a:cubicBezTo>
                    <a:pt x="993141" y="106680"/>
                    <a:pt x="990601" y="104140"/>
                    <a:pt x="989330" y="101600"/>
                  </a:cubicBezTo>
                  <a:cubicBezTo>
                    <a:pt x="989330" y="97790"/>
                    <a:pt x="986791" y="96520"/>
                    <a:pt x="982980" y="96520"/>
                  </a:cubicBezTo>
                  <a:cubicBezTo>
                    <a:pt x="982980" y="96520"/>
                    <a:pt x="981711" y="96520"/>
                    <a:pt x="981711" y="95250"/>
                  </a:cubicBezTo>
                  <a:cubicBezTo>
                    <a:pt x="980441" y="87630"/>
                    <a:pt x="974091" y="90170"/>
                    <a:pt x="970280" y="88900"/>
                  </a:cubicBezTo>
                  <a:cubicBezTo>
                    <a:pt x="967741" y="87630"/>
                    <a:pt x="965200" y="86360"/>
                    <a:pt x="962661" y="87630"/>
                  </a:cubicBezTo>
                  <a:cubicBezTo>
                    <a:pt x="957580" y="88900"/>
                    <a:pt x="953771" y="85090"/>
                    <a:pt x="948691" y="83820"/>
                  </a:cubicBezTo>
                  <a:cubicBezTo>
                    <a:pt x="947421" y="83820"/>
                    <a:pt x="946151" y="83820"/>
                    <a:pt x="944880" y="85090"/>
                  </a:cubicBezTo>
                  <a:cubicBezTo>
                    <a:pt x="942341" y="87630"/>
                    <a:pt x="939800" y="87630"/>
                    <a:pt x="935991" y="85090"/>
                  </a:cubicBezTo>
                  <a:cubicBezTo>
                    <a:pt x="930911" y="81280"/>
                    <a:pt x="925830" y="81280"/>
                    <a:pt x="919480" y="83820"/>
                  </a:cubicBezTo>
                  <a:cubicBezTo>
                    <a:pt x="916941" y="85090"/>
                    <a:pt x="914400" y="85090"/>
                    <a:pt x="911861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1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1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blipFill>
              <a:blip r:embed="rId9"/>
              <a:stretch>
                <a:fillRect l="-8364" r="-7001"/>
              </a:stretch>
            </a:blip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813484" y="929049"/>
            <a:ext cx="2908030" cy="412486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35485" y="2378057"/>
            <a:ext cx="3732014" cy="422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800"/>
              </a:lnSpc>
              <a:spcBef>
                <a:spcPct val="0"/>
              </a:spcBef>
            </a:pPr>
            <a:r>
              <a:rPr lang="cs-cz" sz="2000">
                <a:solidFill>
                  <a:srgbClr val="FFFFFF"/>
                </a:solidFill>
                <a:latin typeface="Amatic SC Bold"/>
              </a:rPr>
              <a:t>JUGEND:INFO NÖ                  </a:t>
            </a:r>
          </a:p>
          <a:p>
            <a:pPr rtl="0">
              <a:lnSpc>
                <a:spcPts val="2800"/>
              </a:lnSpc>
              <a:spcBef>
                <a:spcPct val="0"/>
              </a:spcBef>
            </a:pPr>
            <a:r>
              <a:rPr lang="cs-cz" sz="2000">
                <a:solidFill>
                  <a:srgbClr val="FFFFFF"/>
                </a:solidFill>
                <a:latin typeface="Amatic SC Bold"/>
              </a:rPr>
              <a:t>Kremsergasse 2                    </a:t>
            </a:r>
          </a:p>
          <a:p>
            <a:pPr rtl="0">
              <a:lnSpc>
                <a:spcPts val="2800"/>
              </a:lnSpc>
              <a:spcBef>
                <a:spcPct val="0"/>
              </a:spcBef>
            </a:pPr>
            <a:r>
              <a:rPr lang="cs-cz" sz="2000">
                <a:solidFill>
                  <a:srgbClr val="FFFFFF"/>
                </a:solidFill>
                <a:latin typeface="Amatic SC Bold"/>
              </a:rPr>
              <a:t>3100 St. Pölten</a:t>
            </a:r>
          </a:p>
          <a:p>
            <a:pPr rtl="0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FFFFFF"/>
              </a:solidFill>
              <a:latin typeface="Amatic SC Bold"/>
            </a:endParaRPr>
          </a:p>
          <a:p>
            <a:pPr rtl="0">
              <a:lnSpc>
                <a:spcPts val="2800"/>
              </a:lnSpc>
              <a:spcBef>
                <a:spcPct val="0"/>
              </a:spcBef>
            </a:pPr>
            <a:r>
              <a:rPr lang="cs-cz" sz="2000">
                <a:solidFill>
                  <a:srgbClr val="FFFFFF"/>
                </a:solidFill>
                <a:latin typeface="Amatic SC Bold"/>
              </a:rPr>
              <a:t>JUGEND:INFO NÖ SÜD</a:t>
            </a:r>
          </a:p>
          <a:p>
            <a:pPr rtl="0">
              <a:lnSpc>
                <a:spcPts val="2800"/>
              </a:lnSpc>
              <a:spcBef>
                <a:spcPct val="0"/>
              </a:spcBef>
            </a:pPr>
            <a:r>
              <a:rPr lang="cs-cz" sz="2000">
                <a:solidFill>
                  <a:srgbClr val="FFFFFF"/>
                </a:solidFill>
                <a:latin typeface="Amatic SC Bold"/>
              </a:rPr>
              <a:t>Hauptplatz 1 - 3</a:t>
            </a:r>
          </a:p>
          <a:p>
            <a:pPr rtl="0">
              <a:lnSpc>
                <a:spcPts val="2800"/>
              </a:lnSpc>
              <a:spcBef>
                <a:spcPct val="0"/>
              </a:spcBef>
            </a:pPr>
            <a:r>
              <a:rPr lang="cs-cz" sz="2000">
                <a:solidFill>
                  <a:srgbClr val="FFFFFF"/>
                </a:solidFill>
                <a:latin typeface="Amatic SC Bold"/>
              </a:rPr>
              <a:t>2700 Wiener Neustadt                    </a:t>
            </a:r>
          </a:p>
          <a:p>
            <a:pPr rtl="0"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FFFFFF"/>
              </a:solidFill>
              <a:latin typeface="Amatic SC Bold"/>
            </a:endParaRPr>
          </a:p>
          <a:p>
            <a:pPr rtl="0">
              <a:lnSpc>
                <a:spcPts val="2800"/>
              </a:lnSpc>
              <a:spcBef>
                <a:spcPct val="0"/>
              </a:spcBef>
            </a:pPr>
            <a:r>
              <a:rPr lang="cs-cz" sz="2000">
                <a:solidFill>
                  <a:srgbClr val="FFFFFF"/>
                </a:solidFill>
                <a:latin typeface="Amatic SC Bold"/>
              </a:rPr>
              <a:t>T: +43 (0) 2742 245 65 (St.Pölten)</a:t>
            </a:r>
          </a:p>
          <a:p>
            <a:pPr rtl="0">
              <a:lnSpc>
                <a:spcPts val="2800"/>
              </a:lnSpc>
              <a:spcBef>
                <a:spcPct val="0"/>
              </a:spcBef>
            </a:pPr>
            <a:r>
              <a:rPr lang="cs-cz" sz="2000">
                <a:solidFill>
                  <a:srgbClr val="FFFFFF"/>
                </a:solidFill>
                <a:latin typeface="Amatic SC Bold"/>
              </a:rPr>
              <a:t>T: +43 (0) 650 49 58 999 (Wiener Neustadt)              </a:t>
            </a:r>
          </a:p>
          <a:p>
            <a:pPr rtl="0">
              <a:lnSpc>
                <a:spcPts val="2800"/>
              </a:lnSpc>
              <a:spcBef>
                <a:spcPct val="0"/>
              </a:spcBef>
            </a:pPr>
            <a:r>
              <a:rPr lang="cs-cz" sz="2000">
                <a:solidFill>
                  <a:srgbClr val="FFFFFF"/>
                </a:solidFill>
                <a:latin typeface="Amatic SC Bold"/>
              </a:rPr>
              <a:t>info@jugendinfo-noe.at</a:t>
            </a:r>
          </a:p>
          <a:p>
            <a:pPr rtl="0">
              <a:lnSpc>
                <a:spcPts val="2800"/>
              </a:lnSpc>
              <a:spcBef>
                <a:spcPct val="0"/>
              </a:spcBef>
            </a:pPr>
            <a:r>
              <a:rPr lang="cs-cz" sz="2000">
                <a:solidFill>
                  <a:srgbClr val="FFFFFF"/>
                </a:solidFill>
                <a:latin typeface="Amatic SC Bold"/>
              </a:rPr>
              <a:t>www.jugendinfo-noe.at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18911" y="3401676"/>
            <a:ext cx="3460849" cy="219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0">
              <a:lnSpc>
                <a:spcPts val="2239"/>
              </a:lnSpc>
              <a:spcBef>
                <a:spcPct val="0"/>
              </a:spcBef>
            </a:pPr>
            <a:r>
              <a:rPr lang="cs-cz" sz="1599">
                <a:solidFill>
                  <a:srgbClr val="FFFFFF"/>
                </a:solidFill>
                <a:latin typeface="Amatic SC Bold"/>
              </a:rPr>
              <a:t>Virna Hadziosmanovic BSc</a:t>
            </a:r>
          </a:p>
          <a:p>
            <a:pPr algn="r" rtl="0">
              <a:lnSpc>
                <a:spcPts val="2239"/>
              </a:lnSpc>
              <a:spcBef>
                <a:spcPct val="0"/>
              </a:spcBef>
            </a:pPr>
            <a:r>
              <a:rPr lang="cs-cz" sz="1599">
                <a:solidFill>
                  <a:srgbClr val="FFFFFF"/>
                </a:solidFill>
                <a:latin typeface="Amatic SC Bold"/>
              </a:rPr>
              <a:t> </a:t>
            </a:r>
          </a:p>
          <a:p>
            <a:pPr algn="r" rtl="0">
              <a:lnSpc>
                <a:spcPts val="2239"/>
              </a:lnSpc>
              <a:spcBef>
                <a:spcPct val="0"/>
              </a:spcBef>
            </a:pPr>
            <a:r>
              <a:rPr lang="cs-cz" sz="1599">
                <a:solidFill>
                  <a:srgbClr val="FFFFFF"/>
                </a:solidFill>
                <a:latin typeface="Amatic SC Bold"/>
              </a:rPr>
              <a:t>Evropský sbor solidarity (ESS), dobrovolnické projekty, </a:t>
            </a:r>
          </a:p>
          <a:p>
            <a:pPr algn="r" rtl="0">
              <a:lnSpc>
                <a:spcPts val="2239"/>
              </a:lnSpc>
              <a:spcBef>
                <a:spcPct val="0"/>
              </a:spcBef>
            </a:pPr>
            <a:r>
              <a:rPr lang="cs-cz" sz="1599">
                <a:solidFill>
                  <a:srgbClr val="FFFFFF"/>
                </a:solidFill>
                <a:latin typeface="Amatic SC Bold"/>
              </a:rPr>
              <a:t>koordinace projektů, příležitosti v zahraničí </a:t>
            </a:r>
          </a:p>
          <a:p>
            <a:pPr algn="r" rtl="0">
              <a:lnSpc>
                <a:spcPts val="2239"/>
              </a:lnSpc>
              <a:spcBef>
                <a:spcPct val="0"/>
              </a:spcBef>
            </a:pPr>
            <a:r>
              <a:rPr lang="cs-cz" sz="1599">
                <a:solidFill>
                  <a:srgbClr val="FFFFFF"/>
                </a:solidFill>
                <a:latin typeface="Amatic SC Bold"/>
              </a:rPr>
              <a:t> </a:t>
            </a:r>
          </a:p>
          <a:p>
            <a:pPr algn="r" rtl="0">
              <a:lnSpc>
                <a:spcPts val="2239"/>
              </a:lnSpc>
              <a:spcBef>
                <a:spcPct val="0"/>
              </a:spcBef>
            </a:pPr>
            <a:r>
              <a:rPr lang="cs-cz" sz="1599">
                <a:solidFill>
                  <a:srgbClr val="FFFFFF"/>
                </a:solidFill>
                <a:latin typeface="Amatic SC Bold"/>
              </a:rPr>
              <a:t>virna.hadziosmanovic@jugendinfo-noe.at</a:t>
            </a:r>
          </a:p>
          <a:p>
            <a:pPr algn="r" rtl="0">
              <a:lnSpc>
                <a:spcPts val="2239"/>
              </a:lnSpc>
              <a:spcBef>
                <a:spcPct val="0"/>
              </a:spcBef>
            </a:pPr>
            <a:r>
              <a:rPr lang="cs-cz" sz="1599">
                <a:solidFill>
                  <a:srgbClr val="FFFFFF"/>
                </a:solidFill>
                <a:latin typeface="Amatic SC Bold"/>
              </a:rPr>
              <a:t> </a:t>
            </a:r>
          </a:p>
          <a:p>
            <a:pPr algn="r" rtl="0">
              <a:lnSpc>
                <a:spcPts val="2239"/>
              </a:lnSpc>
              <a:spcBef>
                <a:spcPct val="0"/>
              </a:spcBef>
            </a:pPr>
            <a:r>
              <a:rPr lang="cs-cz" sz="1599">
                <a:solidFill>
                  <a:srgbClr val="FFFFFF"/>
                </a:solidFill>
                <a:latin typeface="Amatic SC Bold"/>
              </a:rPr>
              <a:t>02742 / 245 65 - 15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5921" y="1547143"/>
            <a:ext cx="1451479" cy="5885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5040"/>
              </a:lnSpc>
            </a:pPr>
            <a:r>
              <a:rPr lang="cs-cz" sz="3600">
                <a:solidFill>
                  <a:srgbClr val="FFFFFF"/>
                </a:solidFill>
                <a:latin typeface="Amatic SC Bold"/>
              </a:rPr>
              <a:t>Kontakt</a:t>
            </a:r>
            <a:endParaRPr lang="en-US" sz="3600" dirty="0">
              <a:solidFill>
                <a:srgbClr val="FFFFFF"/>
              </a:solidFill>
              <a:latin typeface="Amatic SC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50925" y="6177539"/>
            <a:ext cx="1690854" cy="29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2340"/>
              </a:lnSpc>
            </a:pPr>
            <a:r>
              <a:rPr lang="cs-cz" sz="1671">
                <a:solidFill>
                  <a:srgbClr val="FFFFFF"/>
                </a:solidFill>
                <a:latin typeface="Amatic SC Bold"/>
              </a:rPr>
              <a:t>jugendinfo_noe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99689" y="1436212"/>
            <a:ext cx="3554221" cy="44427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54290" y="1513601"/>
            <a:ext cx="6431244" cy="3448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28388"/>
              </a:lnSpc>
            </a:pPr>
            <a:r>
              <a:rPr lang="cs-cz" sz="20277">
                <a:solidFill>
                  <a:srgbClr val="FFFFFF"/>
                </a:solidFill>
                <a:latin typeface="Amatic SC Bold"/>
              </a:rPr>
              <a:t>Otázky?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47203" y="1096783"/>
            <a:ext cx="5078339" cy="59339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601289">
            <a:off x="6557348" y="664107"/>
            <a:ext cx="7391526" cy="74007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1857" y="1312387"/>
            <a:ext cx="1160711" cy="62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5047"/>
              </a:lnSpc>
            </a:pPr>
            <a:r>
              <a:rPr lang="cs-cz" sz="3605">
                <a:solidFill>
                  <a:srgbClr val="FFFFFF"/>
                </a:solidFill>
                <a:latin typeface="Amatic SC Bold"/>
              </a:rPr>
              <a:t>O nás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2302" y="2300581"/>
            <a:ext cx="5980265" cy="4348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0866" lvl="1" indent="-300433" rtl="0">
              <a:lnSpc>
                <a:spcPts val="3896"/>
              </a:lnSpc>
              <a:buFont typeface="Arial"/>
              <a:buChar char="•"/>
            </a:pPr>
            <a:r>
              <a:rPr lang="cs-cz" sz="2783">
                <a:solidFill>
                  <a:srgbClr val="FFFFFF"/>
                </a:solidFill>
                <a:latin typeface="Amatic SC Bold"/>
              </a:rPr>
              <a:t>Regionální kancelář pro mládežnické programy EU Erasmus+ Mládež &amp; Evropský sbor solidarity</a:t>
            </a:r>
            <a:endParaRPr lang="en-US" sz="2783" dirty="0">
              <a:solidFill>
                <a:srgbClr val="FFFFFF"/>
              </a:solidFill>
              <a:latin typeface="Amatic SC Bold"/>
            </a:endParaRPr>
          </a:p>
          <a:p>
            <a:pPr marL="600866" lvl="1" indent="-300433" rtl="0">
              <a:lnSpc>
                <a:spcPts val="3896"/>
              </a:lnSpc>
              <a:buFont typeface="Arial"/>
              <a:buChar char="•"/>
            </a:pPr>
            <a:r>
              <a:rPr lang="cs-cz" sz="2783">
                <a:solidFill>
                  <a:srgbClr val="FFFFFF"/>
                </a:solidFill>
                <a:latin typeface="Amatic SC Bold"/>
              </a:rPr>
              <a:t>(regionální kontaktní partner v Dolním Rakousku)</a:t>
            </a:r>
          </a:p>
          <a:p>
            <a:pPr rtl="0">
              <a:lnSpc>
                <a:spcPts val="3896"/>
              </a:lnSpc>
            </a:pPr>
            <a:endParaRPr lang="en-US" sz="2783" dirty="0">
              <a:solidFill>
                <a:srgbClr val="FFFFFF"/>
              </a:solidFill>
              <a:latin typeface="Amatic SC Bold"/>
            </a:endParaRPr>
          </a:p>
          <a:p>
            <a:pPr marL="600866" lvl="1" indent="-300433" rtl="0">
              <a:lnSpc>
                <a:spcPts val="3896"/>
              </a:lnSpc>
              <a:buFont typeface="Arial"/>
              <a:buChar char="•"/>
            </a:pPr>
            <a:r>
              <a:rPr lang="cs-cz" sz="2783">
                <a:solidFill>
                  <a:srgbClr val="FFFFFF"/>
                </a:solidFill>
                <a:latin typeface="Amatic SC Bold"/>
              </a:rPr>
              <a:t>Naše motto: nekomplikovaně, přímo, anonymně, bezplatně!</a:t>
            </a:r>
          </a:p>
          <a:p>
            <a:pPr rtl="0">
              <a:lnSpc>
                <a:spcPts val="3896"/>
              </a:lnSpc>
            </a:pPr>
            <a:endParaRPr lang="en-US" sz="2783" dirty="0">
              <a:solidFill>
                <a:srgbClr val="FFFFFF"/>
              </a:solidFill>
              <a:latin typeface="Amatic SC Bold"/>
            </a:endParaRPr>
          </a:p>
          <a:p>
            <a:pPr marL="600866" lvl="1" indent="-300433" rtl="0">
              <a:lnSpc>
                <a:spcPts val="3896"/>
              </a:lnSpc>
              <a:buFont typeface="Arial"/>
              <a:buChar char="•"/>
            </a:pPr>
            <a:r>
              <a:rPr lang="cs-cz" sz="2783">
                <a:solidFill>
                  <a:srgbClr val="FFFFFF"/>
                </a:solidFill>
                <a:latin typeface="Amatic SC Bold"/>
              </a:rPr>
              <a:t>Workshopy, projektové poradenství, podpora při vyhledávání podpory</a:t>
            </a:r>
            <a:endParaRPr lang="en-US" sz="2783" dirty="0">
              <a:solidFill>
                <a:srgbClr val="FFFFFF"/>
              </a:solidFill>
              <a:latin typeface="Amatic SC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391369">
            <a:off x="6778145" y="1802754"/>
            <a:ext cx="2373523" cy="46961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100000">
            <a:off x="6410906" y="3122793"/>
            <a:ext cx="7391526" cy="74007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475147">
            <a:off x="5275279" y="2743075"/>
            <a:ext cx="1493205" cy="18321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118195" flipH="1">
            <a:off x="2516664" y="2384913"/>
            <a:ext cx="1094454" cy="13428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663380" y="1336176"/>
            <a:ext cx="3443288" cy="486970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78418" y="1517113"/>
            <a:ext cx="2804964" cy="66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5418"/>
              </a:lnSpc>
            </a:pPr>
            <a:r>
              <a:rPr lang="cs-cz" sz="3870">
                <a:solidFill>
                  <a:srgbClr val="FFFFFF"/>
                </a:solidFill>
                <a:latin typeface="Amatic SC Bold"/>
              </a:rPr>
              <a:t>Formáty projektů 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5462" y="4764701"/>
            <a:ext cx="4049443" cy="711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5877"/>
              </a:lnSpc>
            </a:pPr>
            <a:r>
              <a:rPr lang="cs-cz" sz="4198" dirty="0">
                <a:solidFill>
                  <a:srgbClr val="FFFFFF"/>
                </a:solidFill>
                <a:latin typeface="Amatic SC Bold"/>
              </a:rPr>
              <a:t>Nasazení dobrovolníků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48292" y="3896769"/>
            <a:ext cx="2504633" cy="598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0">
              <a:lnSpc>
                <a:spcPts val="4802"/>
              </a:lnSpc>
              <a:spcBef>
                <a:spcPct val="0"/>
              </a:spcBef>
            </a:pPr>
            <a:r>
              <a:rPr lang="cs-cz" sz="3430">
                <a:solidFill>
                  <a:srgbClr val="FFFFFF"/>
                </a:solidFill>
                <a:latin typeface="Amatic SC Bold"/>
              </a:rPr>
              <a:t>Projekty solidarity</a:t>
            </a:r>
            <a:endParaRPr lang="en-US" sz="3430" dirty="0">
              <a:solidFill>
                <a:srgbClr val="FFFFFF"/>
              </a:solidFill>
              <a:latin typeface="Amatic SC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7495" y="1220555"/>
            <a:ext cx="2720314" cy="974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1995"/>
              </a:lnSpc>
              <a:spcBef>
                <a:spcPct val="0"/>
              </a:spcBef>
            </a:pPr>
            <a:r>
              <a:rPr lang="cs-cz" sz="1425">
                <a:solidFill>
                  <a:srgbClr val="FFFFFF"/>
                </a:solidFill>
                <a:latin typeface="Amatic SC Bold"/>
              </a:rPr>
              <a:t>Evropský sbor solidarity (ESS) je programem Evropské komise na podporu mladých lidí a projektů v Evropě.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36812" y="4556422"/>
            <a:ext cx="1790998" cy="54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240"/>
              </a:lnSpc>
              <a:spcBef>
                <a:spcPct val="0"/>
              </a:spcBef>
            </a:pPr>
            <a:r>
              <a:rPr lang="cs-cz" sz="1600">
                <a:solidFill>
                  <a:srgbClr val="FFFFFF"/>
                </a:solidFill>
                <a:latin typeface="Amatic SC Bold"/>
              </a:rPr>
              <a:t>Mladí lidé se angažují</a:t>
            </a:r>
          </a:p>
          <a:p>
            <a:pPr rtl="0">
              <a:lnSpc>
                <a:spcPts val="2240"/>
              </a:lnSpc>
              <a:spcBef>
                <a:spcPct val="0"/>
              </a:spcBef>
            </a:pPr>
            <a:r>
              <a:rPr lang="cs-cz" sz="1600">
                <a:solidFill>
                  <a:srgbClr val="FFFFFF"/>
                </a:solidFill>
                <a:latin typeface="Amatic SC Bold"/>
              </a:rPr>
              <a:t> ve svém místním prostředí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62854" y="5520492"/>
            <a:ext cx="2320528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2239"/>
              </a:lnSpc>
              <a:spcBef>
                <a:spcPct val="0"/>
              </a:spcBef>
            </a:pPr>
            <a:r>
              <a:rPr lang="cs-cz" sz="1599">
                <a:solidFill>
                  <a:srgbClr val="FFFFFF"/>
                </a:solidFill>
                <a:latin typeface="Amatic SC Bold"/>
              </a:rPr>
              <a:t>mladých lidí ve věku 18 až 30 let </a:t>
            </a:r>
          </a:p>
          <a:p>
            <a:pPr rtl="0">
              <a:lnSpc>
                <a:spcPts val="2239"/>
              </a:lnSpc>
              <a:spcBef>
                <a:spcPct val="0"/>
              </a:spcBef>
            </a:pPr>
            <a:r>
              <a:rPr lang="cs-cz" sz="1599">
                <a:solidFill>
                  <a:srgbClr val="FFFFFF"/>
                </a:solidFill>
                <a:latin typeface="Amatic SC Bold"/>
              </a:rPr>
              <a:t>v některé organizaci na dobu 2-12 měsíců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951325" y="2133600"/>
            <a:ext cx="5250331" cy="394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rtl="0">
              <a:lnSpc>
                <a:spcPts val="3919"/>
              </a:lnSpc>
              <a:buFont typeface="Arial"/>
              <a:buChar char="•"/>
            </a:pPr>
            <a:r>
              <a:rPr lang="cs-cz" sz="2799">
                <a:solidFill>
                  <a:srgbClr val="FFFFFF"/>
                </a:solidFill>
                <a:latin typeface="Amatic SC Bold"/>
              </a:rPr>
              <a:t>úzká spolupráce s OeAD (Agentura pro vzdělávání a mezinárodní styky)</a:t>
            </a:r>
          </a:p>
          <a:p>
            <a:pPr rtl="0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matic SC Bold"/>
            </a:endParaRPr>
          </a:p>
          <a:p>
            <a:pPr marL="604519" lvl="1" indent="-302260" rtl="0">
              <a:lnSpc>
                <a:spcPts val="3919"/>
              </a:lnSpc>
              <a:buFont typeface="Arial"/>
              <a:buChar char="•"/>
            </a:pPr>
            <a:r>
              <a:rPr lang="cs-cz" sz="2799">
                <a:solidFill>
                  <a:srgbClr val="FFFFFF"/>
                </a:solidFill>
                <a:latin typeface="Amatic SC Bold"/>
              </a:rPr>
              <a:t>Příprava, doprovod a následná práce v rámci daného nasazení.</a:t>
            </a:r>
            <a:endParaRPr lang="en-US" sz="2799" dirty="0">
              <a:solidFill>
                <a:srgbClr val="FFFFFF"/>
              </a:solidFill>
              <a:latin typeface="Amatic SC Bold"/>
            </a:endParaRPr>
          </a:p>
          <a:p>
            <a:pPr rtl="0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Amatic SC Bold"/>
            </a:endParaRPr>
          </a:p>
          <a:p>
            <a:pPr marL="604519" lvl="1" indent="-302260" rtl="0">
              <a:lnSpc>
                <a:spcPts val="3919"/>
              </a:lnSpc>
              <a:buFont typeface="Arial"/>
              <a:buChar char="•"/>
            </a:pPr>
            <a:r>
              <a:rPr lang="cs-cz" sz="2799">
                <a:solidFill>
                  <a:srgbClr val="FFFFFF"/>
                </a:solidFill>
                <a:latin typeface="Amatic SC Bold"/>
              </a:rPr>
              <a:t>Přijímání, vysílání a koordinace</a:t>
            </a:r>
            <a:endParaRPr lang="en-US" sz="2799" dirty="0">
              <a:solidFill>
                <a:srgbClr val="FFFFFF"/>
              </a:solidFill>
              <a:latin typeface="Amatic SC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437990" y="1140143"/>
            <a:ext cx="3905147" cy="588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5047"/>
              </a:lnSpc>
            </a:pPr>
            <a:r>
              <a:rPr lang="cs-cz" sz="3605">
                <a:solidFill>
                  <a:srgbClr val="FFFFFF"/>
                </a:solidFill>
                <a:latin typeface="Amatic SC Bold"/>
              </a:rPr>
              <a:t>ESS a Jugend:Info </a:t>
            </a:r>
            <a:endParaRPr lang="en-US" sz="3605" dirty="0">
              <a:solidFill>
                <a:srgbClr val="FFFFFF"/>
              </a:solidFill>
              <a:latin typeface="Amatic SC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601289">
            <a:off x="-3621624" y="744605"/>
            <a:ext cx="7391526" cy="74007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19382" y="3734373"/>
            <a:ext cx="2531943" cy="358082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4168" y="1992114"/>
            <a:ext cx="7753807" cy="128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5180"/>
              </a:lnSpc>
              <a:spcBef>
                <a:spcPct val="0"/>
              </a:spcBef>
            </a:pPr>
            <a:r>
              <a:rPr lang="cs-cz" sz="3700">
                <a:solidFill>
                  <a:srgbClr val="FFFFFF"/>
                </a:solidFill>
                <a:latin typeface="Amatic SC Bold"/>
              </a:rPr>
              <a:t> mladých evropských dobrovolníků </a:t>
            </a:r>
          </a:p>
          <a:p>
            <a:pPr algn="ctr" rtl="0">
              <a:lnSpc>
                <a:spcPts val="5180"/>
              </a:lnSpc>
              <a:spcBef>
                <a:spcPct val="0"/>
              </a:spcBef>
            </a:pPr>
            <a:r>
              <a:rPr lang="cs-cz" sz="3700">
                <a:solidFill>
                  <a:srgbClr val="FFFFFF"/>
                </a:solidFill>
                <a:latin typeface="Amatic SC Bold"/>
              </a:rPr>
              <a:t>ve vaší obci / organizaci na dobu 2-12 měsíců?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94626" y="3430178"/>
            <a:ext cx="1473409" cy="29152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83537" y="3735070"/>
            <a:ext cx="2262743" cy="32001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553579" y="3851088"/>
            <a:ext cx="2180708" cy="30840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34168" y="3507104"/>
            <a:ext cx="1147731" cy="24550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794300" y="621072"/>
            <a:ext cx="2164999" cy="12466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238526" y="915346"/>
            <a:ext cx="3578293" cy="2624731"/>
            <a:chOff x="0" y="0"/>
            <a:chExt cx="4198620" cy="3079750"/>
          </a:xfrm>
        </p:grpSpPr>
        <p:sp>
          <p:nvSpPr>
            <p:cNvPr id="6" name="Freeform 6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5"/>
              <a:stretch>
                <a:fillRect l="-5079" r="-4819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806333" y="4505022"/>
            <a:ext cx="3979953" cy="2561619"/>
            <a:chOff x="0" y="0"/>
            <a:chExt cx="5513070" cy="3548380"/>
          </a:xfrm>
        </p:grpSpPr>
        <p:sp>
          <p:nvSpPr>
            <p:cNvPr id="8" name="Freeform 8"/>
            <p:cNvSpPr/>
            <p:nvPr/>
          </p:nvSpPr>
          <p:spPr>
            <a:xfrm>
              <a:off x="-2540" y="-15240"/>
              <a:ext cx="5515610" cy="3563620"/>
            </a:xfrm>
            <a:custGeom>
              <a:avLst/>
              <a:gdLst/>
              <a:ahLst/>
              <a:cxnLst/>
              <a:rect l="l" t="t" r="r" b="b"/>
              <a:pathLst>
                <a:path w="5515610" h="356362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6"/>
              <a:stretch>
                <a:fillRect l="-23" t="-1812" r="23" b="-1836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520976" y="1113199"/>
            <a:ext cx="4312958" cy="3258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5180"/>
              </a:lnSpc>
              <a:spcBef>
                <a:spcPct val="0"/>
              </a:spcBef>
            </a:pPr>
            <a:r>
              <a:rPr lang="cs-cz" sz="3200">
                <a:solidFill>
                  <a:srgbClr val="FFFFFF"/>
                </a:solidFill>
                <a:latin typeface="Amatic SC Bold"/>
              </a:rPr>
              <a:t>Poradíme vám, budeme koordinovat a kontrolovat vše co souvisí s kapesným, stravou, pojištěním, cestováním, vízem, jazykovým kurzem, ubytováním ...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67718" y="3674818"/>
            <a:ext cx="4312958" cy="3258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0">
              <a:lnSpc>
                <a:spcPts val="5180"/>
              </a:lnSpc>
              <a:spcBef>
                <a:spcPct val="0"/>
              </a:spcBef>
            </a:pPr>
            <a:r>
              <a:rPr lang="cs-cz" sz="3200">
                <a:solidFill>
                  <a:srgbClr val="FFFFFF"/>
                </a:solidFill>
                <a:latin typeface="Amatic SC Bold"/>
              </a:rPr>
              <a:t>Přijímající organizace získá kousek Evropy ve své obci/organizaci a aktivní podporu (-: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343630" y="2560320"/>
            <a:ext cx="4180076" cy="4023360"/>
            <a:chOff x="30480" y="591820"/>
            <a:chExt cx="12736830" cy="12259310"/>
          </a:xfrm>
        </p:grpSpPr>
        <p:sp>
          <p:nvSpPr>
            <p:cNvPr id="6" name="Freeform 6"/>
            <p:cNvSpPr/>
            <p:nvPr/>
          </p:nvSpPr>
          <p:spPr>
            <a:xfrm>
              <a:off x="30480" y="59182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1" y="2120900"/>
                    <a:pt x="8590281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19"/>
                    <a:pt x="1822450" y="10811510"/>
                    <a:pt x="2842260" y="11203940"/>
                  </a:cubicBezTo>
                  <a:cubicBezTo>
                    <a:pt x="5585460" y="12259310"/>
                    <a:pt x="8953500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5"/>
              <a:stretch>
                <a:fillRect l="-28860" t="2088" r="-29887" b="-2088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89361" y="1629159"/>
            <a:ext cx="4857899" cy="4344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3779"/>
              </a:lnSpc>
            </a:pPr>
            <a:r>
              <a:rPr lang="cs-cz" sz="2700">
                <a:solidFill>
                  <a:srgbClr val="FFFFFF"/>
                </a:solidFill>
                <a:latin typeface="Amatic SC Bold" panose="020B0604020202020204" charset="-79"/>
                <a:cs typeface="Amatic SC Bold" panose="020B0604020202020204" charset="-79"/>
              </a:rPr>
              <a:t>Oblasti činnosti? Všechno, kde se jedná o společné blaho (-: např. vedení  </a:t>
            </a:r>
          </a:p>
          <a:p>
            <a:pPr rtl="0">
              <a:lnSpc>
                <a:spcPts val="3779"/>
              </a:lnSpc>
            </a:pPr>
            <a:r>
              <a:rPr lang="cs-cz" sz="2700">
                <a:solidFill>
                  <a:srgbClr val="FFFFFF"/>
                </a:solidFill>
                <a:latin typeface="Amatic SC Bold" panose="020B0604020202020204" charset="-79"/>
                <a:cs typeface="Amatic SC Bold" panose="020B0604020202020204" charset="-79"/>
              </a:rPr>
              <a:t>dobrovolníků v pečovatelských a podpůrných centrech, zařízeních pro zdravotně postižené,...</a:t>
            </a:r>
          </a:p>
          <a:p>
            <a:pPr rtl="0">
              <a:lnSpc>
                <a:spcPts val="3779"/>
              </a:lnSpc>
            </a:pPr>
            <a:r>
              <a:rPr lang="cs-cz" sz="2700">
                <a:solidFill>
                  <a:srgbClr val="FFFFFF"/>
                </a:solidFill>
                <a:latin typeface="Amatic SC Bold" panose="020B0604020202020204" charset="-79"/>
                <a:cs typeface="Amatic SC Bold" panose="020B0604020202020204" charset="-79"/>
              </a:rPr>
              <a:t>otevřená mládežnická práce, mateřské školy, ...</a:t>
            </a:r>
          </a:p>
          <a:p>
            <a:pPr rtl="0">
              <a:lnSpc>
                <a:spcPts val="3779"/>
              </a:lnSpc>
              <a:spcBef>
                <a:spcPct val="0"/>
              </a:spcBef>
            </a:pPr>
            <a:r>
              <a:rPr lang="cs-cz" sz="2700">
                <a:solidFill>
                  <a:srgbClr val="FFFFFF"/>
                </a:solidFill>
                <a:latin typeface="Amatic SC Bold" panose="020B0604020202020204" charset="-79"/>
                <a:cs typeface="Amatic SC Bold" panose="020B0604020202020204" charset="-79"/>
              </a:rPr>
              <a:t>...a cokoli, co si myslíte, že by vaše organizace mohla nabídnout mladým lidem....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64906" y="368417"/>
            <a:ext cx="1558800" cy="2526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139" y="140569"/>
            <a:ext cx="1761700" cy="7083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616" r="616"/>
          <a:stretch>
            <a:fillRect/>
          </a:stretch>
        </p:blipFill>
        <p:spPr>
          <a:xfrm>
            <a:off x="1586766" y="265641"/>
            <a:ext cx="1120875" cy="4582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09699" y="731520"/>
            <a:ext cx="1447343" cy="22644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08192" y="2500654"/>
            <a:ext cx="1913888" cy="27067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b="42600"/>
          <a:stretch>
            <a:fillRect/>
          </a:stretch>
        </p:blipFill>
        <p:spPr>
          <a:xfrm>
            <a:off x="-184138" y="4375198"/>
            <a:ext cx="3621671" cy="294000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01614" y="5271734"/>
            <a:ext cx="7330077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0">
              <a:lnSpc>
                <a:spcPts val="3079"/>
              </a:lnSpc>
            </a:pPr>
            <a:r>
              <a:rPr lang="cs-cz" sz="2199">
                <a:solidFill>
                  <a:srgbClr val="FFFFFF"/>
                </a:solidFill>
                <a:latin typeface="Amatic SC Bold"/>
              </a:rPr>
              <a:t>Přínosy pro hostitelskou organizaci: aktivní podpora, PR, internacionalizace a zkušenosti s EU pro zaměstnance, klienty a komunitu, vytváření sítí, nové nápady a mladistvý duch;</a:t>
            </a:r>
          </a:p>
          <a:p>
            <a:pPr algn="r" rtl="0">
              <a:lnSpc>
                <a:spcPts val="3079"/>
              </a:lnSpc>
            </a:pPr>
            <a:r>
              <a:rPr lang="cs-cz" sz="2199">
                <a:solidFill>
                  <a:srgbClr val="FFFFFF"/>
                </a:solidFill>
                <a:latin typeface="Amatic SC Bold"/>
              </a:rPr>
              <a:t>~200 eur/měsíčně (spolu)financování ubytování; součást velké vize...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8426" y="1267783"/>
            <a:ext cx="25165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3079"/>
              </a:lnSpc>
              <a:spcBef>
                <a:spcPct val="0"/>
              </a:spcBef>
            </a:pPr>
            <a:r>
              <a:rPr lang="cs-cz" sz="2199">
                <a:solidFill>
                  <a:srgbClr val="FFFFFF"/>
                </a:solidFill>
                <a:latin typeface="Amatic SC Bold"/>
              </a:rPr>
              <a:t>Jugend:info NÖ koordinuje ~ 20 dobrovolníků &amp; s podporou EU ~200 000 eur/rok</a:t>
            </a:r>
            <a:endParaRPr lang="en-US" sz="2199" dirty="0">
              <a:solidFill>
                <a:srgbClr val="FFFFFF"/>
              </a:solidFill>
              <a:latin typeface="Amatic SC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26342" y="1244672"/>
            <a:ext cx="350534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0">
              <a:lnSpc>
                <a:spcPts val="3079"/>
              </a:lnSpc>
              <a:spcBef>
                <a:spcPct val="0"/>
              </a:spcBef>
            </a:pPr>
            <a:r>
              <a:rPr lang="cs-cz" sz="2199">
                <a:solidFill>
                  <a:srgbClr val="FFFFFF"/>
                </a:solidFill>
                <a:latin typeface="Amatic SC Bold"/>
              </a:rPr>
              <a:t>10 měsíců ~ podpora 10 000 eur z EU</a:t>
            </a:r>
          </a:p>
          <a:p>
            <a:pPr algn="r" rtl="0">
              <a:lnSpc>
                <a:spcPts val="3079"/>
              </a:lnSpc>
              <a:spcBef>
                <a:spcPct val="0"/>
              </a:spcBef>
            </a:pPr>
            <a:r>
              <a:rPr lang="cs-cz" sz="2199">
                <a:solidFill>
                  <a:srgbClr val="FFFFFF"/>
                </a:solidFill>
                <a:latin typeface="Amatic SC Bold"/>
              </a:rPr>
              <a:t> (při existenci mimořádných nákladů může být částka podstatně vyšší)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8426" y="3229435"/>
            <a:ext cx="6747496" cy="154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rtl="0">
              <a:lnSpc>
                <a:spcPts val="3079"/>
              </a:lnSpc>
              <a:spcBef>
                <a:spcPct val="0"/>
              </a:spcBef>
            </a:pPr>
            <a:r>
              <a:rPr lang="cs-cz" sz="2199">
                <a:solidFill>
                  <a:srgbClr val="FFFFFF"/>
                </a:solidFill>
                <a:latin typeface="Amatic SC Bold"/>
              </a:rPr>
              <a:t>Benefity pro dobrovolníky: smysluplné a účelné aktivity bez stresu; kapesné ~150 eur/měsíčně, ~300 eur/měsíčně na stravu, placené cestovní náklady a ubytování, jazykový kurz v hodnotě cca 500 eur, volnočasové aktivity v hodnotě cca. 150 eur, networking, trénink, vyšší šance na získání zaměstnání, atd.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610</Words>
  <Application>Microsoft Office PowerPoint</Application>
  <PresentationFormat>Vlastní</PresentationFormat>
  <Paragraphs>83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Calibri</vt:lpstr>
      <vt:lpstr>Amatic SC Bold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Jugend:info NÖ: EU-geförderte Freiwilligenprojekte in NÖ</dc:title>
  <cp:lastModifiedBy>Lucie Butcher</cp:lastModifiedBy>
  <cp:revision>3</cp:revision>
  <dcterms:created xsi:type="dcterms:W3CDTF">2006-08-16T00:00:00Z</dcterms:created>
  <dcterms:modified xsi:type="dcterms:W3CDTF">2021-10-20T10:39:47Z</dcterms:modified>
  <dc:identifier>DAEsmD9PzAs</dc:identifier>
</cp:coreProperties>
</file>