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0" r:id="rId7"/>
    <p:sldId id="258" r:id="rId8"/>
    <p:sldId id="271" r:id="rId9"/>
    <p:sldId id="261" r:id="rId10"/>
    <p:sldId id="267" r:id="rId11"/>
    <p:sldId id="284" r:id="rId12"/>
    <p:sldId id="282" r:id="rId13"/>
  </p:sldIdLst>
  <p:sldSz cx="10693400" cy="7561263"/>
  <p:notesSz cx="6797675" cy="9928225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25A93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37" autoAdjust="0"/>
  </p:normalViewPr>
  <p:slideViewPr>
    <p:cSldViewPr showGuides="1">
      <p:cViewPr varScale="1">
        <p:scale>
          <a:sx n="130" d="100"/>
          <a:sy n="130" d="100"/>
        </p:scale>
        <p:origin x="480" y="15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AF1CFF53-1212-463B-803C-4671E6B84AF1}" type="datetime1">
              <a:rPr lang="cs-CZ" altLang="cs-CZ" smtClean="0"/>
              <a:t>30.05.2019</a:t>
            </a:fld>
            <a:endParaRPr lang="cs-CZ" altLang="cs-CZ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6B147B9A-4F43-403C-887C-5D1684DFCE2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52117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6D7701B4-0370-4662-BE94-F7409AB5EEC4}" type="datetime1">
              <a:rPr lang="cs-CZ" altLang="cs-CZ" smtClean="0"/>
              <a:t>30.05.2019</a:t>
            </a:fld>
            <a:endParaRPr lang="cs-CZ" altLang="cs-CZ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FFCF4E96-EC00-4316-B61A-BE6D2F6D81A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99137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18793-F678-4B97-9747-DEB9678B0A1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51346AE-4114-4F85-B4D8-240AAC3BD45C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03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34351-BB32-4640-9E88-4905B593BED8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5E565DA-8A27-42E9-A368-A0D461C36BAC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46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177800"/>
            <a:ext cx="1939925" cy="64119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77800"/>
            <a:ext cx="5667375" cy="641191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2477F8-AD7D-4793-8809-A3AD3EA84333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81CFA41-F535-4B02-9167-B38DA3062DFA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36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1F5A31-CE74-418A-AA90-F21EA677A75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B0A99AE-F3BF-4408-9138-FB8EA992D640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09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65086-02E7-430B-B752-D6612A0D991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8D238D1-A97D-45A4-A916-F538793D2FCA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51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530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EA3C51-31D6-4DE4-B2C8-9278286A6529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99894F9-E5C9-47B7-A284-13A576462131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67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D0353A-7F37-49FC-BE8C-F5E82E7C71B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A9E891-A3E3-4CF5-A768-3F2849921CA5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578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C0B17-2FA6-46A2-8A00-D14AB5CCF4E2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0F6DA00-BD10-4CCC-8A0C-F0E4A5A92465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074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A9315-E882-4E67-B3EC-9F8EE09E9BA3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A886561-23AD-4234-9767-49F079A19C9B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061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081CD5-8882-4D22-9D09-BB91F2A53353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BB353CC-EE54-444C-8E34-2B065918B5AC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076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B714C-4D8B-464A-8039-57D88E7C41E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8AF91E-D5BF-47A9-BB75-E7E81BD54D18}" type="datetime1">
              <a:rPr lang="cs-CZ" altLang="cs-CZ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580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36525"/>
            <a:ext cx="10902951" cy="77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2225" y="177800"/>
            <a:ext cx="42354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prezentace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19250"/>
            <a:ext cx="77597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Název oddílu – úroveň 1</a:t>
            </a:r>
          </a:p>
          <a:p>
            <a:pPr lvl="1"/>
            <a:r>
              <a:rPr lang="cs-CZ" altLang="cs-CZ" smtClean="0"/>
              <a:t>Text oddílu – úroveň 2</a:t>
            </a:r>
          </a:p>
          <a:p>
            <a:pPr lvl="2"/>
            <a:r>
              <a:rPr lang="cs-CZ" altLang="cs-CZ" smtClean="0"/>
              <a:t>Text oddílu – úroveň 3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369979" y="7005297"/>
            <a:ext cx="3330476" cy="29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8475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5363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0725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2"/>
                </a:solidFill>
              </a:rPr>
              <a:t>Iveta Rabasová,</a:t>
            </a:r>
            <a:r>
              <a:rPr lang="cs-CZ" altLang="cs-CZ" sz="1400" baseline="0" dirty="0" smtClean="0">
                <a:solidFill>
                  <a:schemeClr val="bg2"/>
                </a:solidFill>
              </a:rPr>
              <a:t> </a:t>
            </a:r>
            <a:r>
              <a:rPr lang="cs-CZ" altLang="cs-CZ" sz="1400" dirty="0" smtClean="0">
                <a:solidFill>
                  <a:schemeClr val="bg2"/>
                </a:solidFill>
              </a:rPr>
              <a:t>Adéla Zvolánková</a:t>
            </a:r>
            <a:endParaRPr lang="cs-CZ" altLang="cs-CZ" sz="1400" dirty="0">
              <a:solidFill>
                <a:schemeClr val="bg2"/>
              </a:solidFill>
            </a:endParaRP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9" y="7122319"/>
            <a:ext cx="886246" cy="1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8A442CDD-8248-4EA6-B308-8465445F7592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0" y="7124700"/>
            <a:ext cx="16383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50DF9A86-0245-43FB-84D6-0F38D7C3B8FA}" type="datetime1">
              <a:rPr lang="cs-CZ" altLang="cs-CZ"/>
              <a:pPr/>
              <a:t>30.05.2019</a:t>
            </a:fld>
            <a:endParaRPr lang="cs-CZ" altLang="cs-CZ" dirty="0"/>
          </a:p>
        </p:txBody>
      </p:sp>
      <p:pic>
        <p:nvPicPr>
          <p:cNvPr id="63499" name="Picture 11" descr="Logo bar poz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948488"/>
            <a:ext cx="1081088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9pPr>
    </p:titleStyle>
    <p:bodyStyle>
      <a:lvl1pPr algn="l" defTabSz="182563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 kern="1200">
          <a:solidFill>
            <a:srgbClr val="25A939"/>
          </a:solidFill>
          <a:latin typeface="+mn-lt"/>
          <a:ea typeface="+mn-ea"/>
          <a:cs typeface="+mn-cs"/>
        </a:defRPr>
      </a:lvl1pPr>
      <a:lvl2pPr marL="720725" indent="-457200" algn="l" defTabSz="182563" rtl="0" eaLnBrk="1" fontAlgn="base" hangingPunct="1">
        <a:lnSpc>
          <a:spcPct val="125000"/>
        </a:lnSpc>
        <a:spcBef>
          <a:spcPct val="0"/>
        </a:spcBef>
        <a:spcAft>
          <a:spcPct val="20000"/>
        </a:spcAft>
        <a:buClr>
          <a:srgbClr val="25A93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263525" algn="l" defTabSz="182563" rtl="0" eaLnBrk="1" fontAlgn="base" hangingPunct="1">
        <a:spcBef>
          <a:spcPct val="0"/>
        </a:spcBef>
        <a:spcAft>
          <a:spcPct val="0"/>
        </a:spcAft>
        <a:buClr>
          <a:srgbClr val="25A939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292350" indent="-228600" algn="l" defTabSz="182563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338" indent="-228600" algn="l" defTabSz="182563" rtl="0" eaLnBrk="1" fontAlgn="base" hangingPunct="1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ubera@pkvysocina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basova@pkvysocina.cz" TargetMode="External"/><Relationship Id="rId2" Type="http://schemas.openxmlformats.org/officeDocument/2006/relationships/hyperlink" Target="mailto:zvolankova@pkvysocin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582415"/>
            <a:ext cx="10974388" cy="81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492" y="1404367"/>
            <a:ext cx="6333083" cy="1512168"/>
          </a:xfrm>
          <a:noFill/>
        </p:spPr>
        <p:txBody>
          <a:bodyPr wrap="none" anchor="t"/>
          <a:lstStyle/>
          <a:p>
            <a:pPr algn="l"/>
            <a:r>
              <a:rPr lang="cs-CZ" altLang="cs-CZ" sz="3600" b="0" dirty="0" smtClean="0"/>
              <a:t>Letní škola pro aktivní </a:t>
            </a:r>
            <a:r>
              <a:rPr lang="cs-CZ" altLang="cs-CZ" sz="3600" b="0" dirty="0"/>
              <a:t>učitele,</a:t>
            </a:r>
            <a:br>
              <a:rPr lang="cs-CZ" altLang="cs-CZ" sz="3600" b="0" dirty="0"/>
            </a:br>
            <a:r>
              <a:rPr lang="cs-CZ" altLang="cs-CZ" sz="3600" b="0" dirty="0"/>
              <a:t>3. – 5. 6. 2019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492" y="2776537"/>
            <a:ext cx="7056781" cy="860077"/>
          </a:xfrm>
          <a:noFill/>
        </p:spPr>
        <p:txBody>
          <a:bodyPr wrap="none"/>
          <a:lstStyle/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Implementace Krajského akčního plánu Kraje Vysočina I</a:t>
            </a:r>
          </a:p>
          <a:p>
            <a:pPr algn="l"/>
            <a:r>
              <a:rPr lang="cs-CZ" altLang="cs-CZ" sz="2200" b="0" dirty="0">
                <a:solidFill>
                  <a:srgbClr val="DDDDDD"/>
                </a:solidFill>
              </a:rPr>
              <a:t>–</a:t>
            </a:r>
            <a:r>
              <a:rPr lang="cs-CZ" altLang="cs-CZ" sz="2200" b="0" dirty="0" smtClean="0">
                <a:solidFill>
                  <a:srgbClr val="DDDDDD"/>
                </a:solidFill>
              </a:rPr>
              <a:t> Učíme se ze života pro život</a:t>
            </a:r>
          </a:p>
          <a:p>
            <a:pPr algn="l"/>
            <a:endParaRPr lang="cs-CZ" altLang="cs-CZ" sz="2200" b="0" dirty="0">
              <a:solidFill>
                <a:srgbClr val="DDDDDD"/>
              </a:solidFill>
            </a:endParaRPr>
          </a:p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Ing. Zvolánková Adéla</a:t>
            </a:r>
          </a:p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Bc. Rabasová Iveta</a:t>
            </a:r>
            <a:endParaRPr lang="cs-CZ" altLang="cs-CZ" sz="2200" b="0" dirty="0">
              <a:solidFill>
                <a:srgbClr val="DDDDDD"/>
              </a:solidFill>
            </a:endParaRPr>
          </a:p>
        </p:txBody>
      </p:sp>
      <p:pic>
        <p:nvPicPr>
          <p:cNvPr id="2062" name="Picture 14" descr="Logo bar p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6568678"/>
            <a:ext cx="2087562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pychova.z\Desktop\Logolink_OP_VVV_hor_barva_c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9" y="6488486"/>
            <a:ext cx="4896542" cy="10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C8A73-F841-46FD-BA6E-9AF9ACB36F27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A610AD1-9CE9-4B88-A4F8-9A670DC0CA1C}" type="datetime1">
              <a:rPr lang="cs-CZ" altLang="cs-CZ"/>
              <a:pPr/>
              <a:t>30.05.2019</a:t>
            </a:fld>
            <a:endParaRPr lang="cs-CZ" altLang="cs-CZ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3813" y="180975"/>
            <a:ext cx="4237037" cy="433388"/>
          </a:xfrm>
          <a:noFill/>
        </p:spPr>
        <p:txBody>
          <a:bodyPr wrap="none"/>
          <a:lstStyle/>
          <a:p>
            <a:r>
              <a:rPr lang="cs-CZ" altLang="cs-CZ" dirty="0" smtClean="0"/>
              <a:t>PROGRAM PREZENTACE</a:t>
            </a:r>
            <a:endParaRPr lang="cs-CZ" altLang="cs-CZ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0276" y="1476376"/>
            <a:ext cx="7848674" cy="5113338"/>
          </a:xfrm>
          <a:noFill/>
        </p:spPr>
        <p:txBody>
          <a:bodyPr/>
          <a:lstStyle/>
          <a:p>
            <a:r>
              <a:rPr lang="cs-CZ" altLang="cs-CZ" sz="2800" dirty="0" smtClean="0"/>
              <a:t>Body:</a:t>
            </a:r>
          </a:p>
          <a:p>
            <a:endParaRPr lang="cs-CZ" altLang="cs-CZ" dirty="0"/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Vznik metodického nástroje.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Přehled metodických nástrojů vytvořených pro ZŠ za školní rok 2018/2019.</a:t>
            </a:r>
            <a:endParaRPr lang="cs-CZ" altLang="cs-CZ" b="1" dirty="0">
              <a:solidFill>
                <a:srgbClr val="333333"/>
              </a:solidFill>
            </a:endParaRP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Shrnutí pokrytí potřeb aktivních učitelů.  </a:t>
            </a:r>
          </a:p>
          <a:p>
            <a:pPr lvl="1"/>
            <a:r>
              <a:rPr lang="cs-CZ" altLang="cs-CZ" b="1" dirty="0">
                <a:solidFill>
                  <a:srgbClr val="333333"/>
                </a:solidFill>
              </a:rPr>
              <a:t>Úloha aktivního </a:t>
            </a:r>
            <a:r>
              <a:rPr lang="cs-CZ" altLang="cs-CZ" b="1" dirty="0" smtClean="0">
                <a:solidFill>
                  <a:srgbClr val="333333"/>
                </a:solidFill>
              </a:rPr>
              <a:t>učitele.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Reflexivní zprávy.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Příklady zajímavých metodických nástrojů</a:t>
            </a:r>
            <a:r>
              <a:rPr lang="cs-CZ" altLang="cs-CZ" sz="2400" b="1" dirty="0" smtClean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Nové informace pro školní rok 2019/2020.</a:t>
            </a:r>
          </a:p>
          <a:p>
            <a:pPr lvl="1"/>
            <a:endParaRPr lang="cs-CZ" altLang="cs-CZ" sz="2400" b="1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4532" y="180230"/>
            <a:ext cx="6858867" cy="430957"/>
          </a:xfrm>
        </p:spPr>
        <p:txBody>
          <a:bodyPr/>
          <a:lstStyle/>
          <a:p>
            <a:r>
              <a:rPr lang="cs-CZ" dirty="0" smtClean="0"/>
              <a:t>JAK VZNIKNE METODICKÝ NÁSTROJ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140" y="828304"/>
            <a:ext cx="10387260" cy="576141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cs-CZ" dirty="0" smtClean="0">
              <a:solidFill>
                <a:srgbClr val="333333"/>
              </a:solidFill>
            </a:endParaRP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Metodik vyhledá vhodný materiál – veřejně dostupný zdroj.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33333"/>
                </a:solidFill>
              </a:rPr>
              <a:t>P</a:t>
            </a:r>
            <a:r>
              <a:rPr lang="cs-CZ" dirty="0" smtClean="0">
                <a:solidFill>
                  <a:srgbClr val="333333"/>
                </a:solidFill>
              </a:rPr>
              <a:t>oužije strukturu metodického listu pro danou rozvíjenou oblast – v souladu s Manuálem pro vyhledávání a úpravu metodických listů.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Metodický nástroj posoudí Věcný koordinátor a Odborný metodický garant. 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Po kontrole je nástroj schválen.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V případě připomínek je materiál vrácen metodikovi k úpravě.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>
                <a:solidFill>
                  <a:srgbClr val="333333"/>
                </a:solidFill>
              </a:rPr>
              <a:t>M</a:t>
            </a:r>
            <a:r>
              <a:rPr lang="cs-CZ" dirty="0" smtClean="0">
                <a:solidFill>
                  <a:srgbClr val="333333"/>
                </a:solidFill>
              </a:rPr>
              <a:t>ateriál je k dispozici na veřejném úložišti Google Disk, odkud si ho stahuje aktivní učitel. 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333333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5A31-CE74-418A-AA90-F21EA677A75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A99AE-F3BF-4408-9138-FB8EA992D640}" type="datetime1">
              <a:rPr lang="cs-CZ" altLang="cs-CZ" smtClean="0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98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FEEF6-C073-4CBB-8BF2-56BFA9CF3399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98425F8-3385-419B-A2A5-435F69BE7B6F}" type="datetime1">
              <a:rPr lang="cs-CZ" altLang="cs-CZ"/>
              <a:pPr/>
              <a:t>30.05.2019</a:t>
            </a:fld>
            <a:endParaRPr lang="cs-CZ" altLang="cs-CZ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33813" y="180975"/>
            <a:ext cx="4237037" cy="433388"/>
          </a:xfrm>
          <a:noFill/>
        </p:spPr>
        <p:txBody>
          <a:bodyPr wrap="none"/>
          <a:lstStyle/>
          <a:p>
            <a:r>
              <a:rPr lang="cs-CZ" altLang="cs-CZ" dirty="0" smtClean="0"/>
              <a:t>METODICKÉ NÁSTROJE ZŠ k 30. 5. 2019</a:t>
            </a:r>
            <a:endParaRPr lang="cs-CZ" altLang="cs-CZ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4132" y="1188343"/>
            <a:ext cx="9841731" cy="5328591"/>
          </a:xfrm>
          <a:noFill/>
        </p:spPr>
        <p:txBody>
          <a:bodyPr/>
          <a:lstStyle/>
          <a:p>
            <a:pPr marL="230980" lvl="1" indent="0">
              <a:spcBef>
                <a:spcPts val="1052"/>
              </a:spcBef>
              <a:spcAft>
                <a:spcPts val="0"/>
              </a:spcAft>
              <a:buNone/>
              <a:defRPr/>
            </a:pPr>
            <a:r>
              <a:rPr lang="cs-CZ" altLang="cs-CZ" sz="1900" b="1" dirty="0">
                <a:solidFill>
                  <a:srgbClr val="25A939"/>
                </a:solidFill>
              </a:rPr>
              <a:t>AKTIVIZAČNÍ NÁSTROJE</a:t>
            </a:r>
          </a:p>
          <a:p>
            <a:pPr lvl="1">
              <a:defRPr/>
            </a:pPr>
            <a:r>
              <a:rPr lang="cs-CZ" altLang="cs-CZ" sz="1900" b="1" dirty="0"/>
              <a:t>Celkem vytvořeno a schváleno </a:t>
            </a:r>
            <a:r>
              <a:rPr lang="cs-CZ" altLang="cs-CZ" sz="1900" b="1" dirty="0" smtClean="0"/>
              <a:t>286 metodických </a:t>
            </a:r>
            <a:r>
              <a:rPr lang="cs-CZ" altLang="cs-CZ" sz="1900" b="1" dirty="0"/>
              <a:t>nástrojů </a:t>
            </a:r>
          </a:p>
          <a:p>
            <a:pPr lvl="1">
              <a:defRPr/>
            </a:pPr>
            <a:r>
              <a:rPr lang="cs-CZ" altLang="cs-CZ" sz="1900" b="1" dirty="0"/>
              <a:t>Rozvíjená oblast Podnikavost </a:t>
            </a:r>
            <a:r>
              <a:rPr lang="cs-CZ" altLang="cs-CZ" sz="1900" b="1" dirty="0" smtClean="0"/>
              <a:t>– 100</a:t>
            </a:r>
          </a:p>
          <a:p>
            <a:pPr lvl="1">
              <a:defRPr/>
            </a:pPr>
            <a:r>
              <a:rPr lang="cs-CZ" altLang="cs-CZ" sz="1900" b="1" dirty="0" smtClean="0"/>
              <a:t>Rozvíjená </a:t>
            </a:r>
            <a:r>
              <a:rPr lang="cs-CZ" altLang="cs-CZ" sz="1900" b="1" dirty="0"/>
              <a:t>oblast Polytechnika- </a:t>
            </a:r>
            <a:r>
              <a:rPr lang="cs-CZ" altLang="cs-CZ" sz="1900" b="1" dirty="0" smtClean="0"/>
              <a:t>134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</a:t>
            </a:r>
            <a:r>
              <a:rPr lang="cs-CZ" altLang="cs-CZ" sz="1900" b="1" dirty="0"/>
              <a:t>Kariéra </a:t>
            </a:r>
            <a:r>
              <a:rPr lang="cs-CZ" altLang="cs-CZ" sz="1900" b="1" dirty="0" smtClean="0"/>
              <a:t>– 56</a:t>
            </a:r>
            <a:endParaRPr lang="cs-CZ" altLang="cs-CZ" sz="1900" b="1" dirty="0"/>
          </a:p>
          <a:p>
            <a:pPr marL="230980" lvl="1" indent="0">
              <a:spcBef>
                <a:spcPts val="1052"/>
              </a:spcBef>
              <a:spcAft>
                <a:spcPts val="0"/>
              </a:spcAft>
              <a:buNone/>
              <a:defRPr/>
            </a:pPr>
            <a:r>
              <a:rPr lang="cs-CZ" altLang="cs-CZ" sz="1900" b="1" dirty="0">
                <a:solidFill>
                  <a:srgbClr val="25A939"/>
                </a:solidFill>
              </a:rPr>
              <a:t>TRANSFEROVÉ NÁSTROJE:</a:t>
            </a:r>
          </a:p>
          <a:p>
            <a:pPr lvl="1">
              <a:defRPr/>
            </a:pPr>
            <a:r>
              <a:rPr lang="cs-CZ" altLang="cs-CZ" sz="1900" b="1" dirty="0" smtClean="0"/>
              <a:t>Celkem </a:t>
            </a:r>
            <a:r>
              <a:rPr lang="cs-CZ" altLang="cs-CZ" sz="1900" b="1" dirty="0"/>
              <a:t>vytvořeno a schváleno </a:t>
            </a:r>
            <a:r>
              <a:rPr lang="cs-CZ" altLang="cs-CZ" sz="1900" b="1" dirty="0" smtClean="0"/>
              <a:t>376 metodických </a:t>
            </a:r>
            <a:r>
              <a:rPr lang="cs-CZ" altLang="cs-CZ" sz="1900" b="1" dirty="0"/>
              <a:t>nástrojů </a:t>
            </a:r>
            <a:endParaRPr lang="cs-CZ" altLang="cs-CZ" sz="1900" b="1" dirty="0" smtClean="0"/>
          </a:p>
          <a:p>
            <a:pPr lvl="1">
              <a:defRPr/>
            </a:pPr>
            <a:r>
              <a:rPr lang="cs-CZ" altLang="cs-CZ" sz="1900" b="1" dirty="0" smtClean="0"/>
              <a:t>Rozvíjená oblast Jazyky - 30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ICT -125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Čtenářská </a:t>
            </a:r>
            <a:r>
              <a:rPr lang="cs-CZ" altLang="cs-CZ" sz="1900" b="1" dirty="0"/>
              <a:t>gramotnost </a:t>
            </a:r>
            <a:r>
              <a:rPr lang="cs-CZ" altLang="cs-CZ" sz="1900" b="1" dirty="0" smtClean="0"/>
              <a:t>–163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Matematická gramotnost – 64</a:t>
            </a:r>
            <a:endParaRPr lang="cs-CZ" altLang="cs-CZ" sz="14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učitel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5A31-CE74-418A-AA90-F21EA677A75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A99AE-F3BF-4408-9138-FB8EA992D640}" type="datetime1">
              <a:rPr lang="cs-CZ" altLang="cs-CZ" smtClean="0"/>
              <a:pPr/>
              <a:t>30.05.2019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8912026" cy="4969693"/>
          </a:xfrm>
        </p:spPr>
        <p:txBody>
          <a:bodyPr/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Ve spolupráci s pedagogickým koordinátorem vybírá vhodné aktivizační a transferové nástroje z portfolia.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Konzultuje s pedagogickým koordinátorem použití nástrojů ve výuce.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Zpracuje reflexivní zprávy z realizované výuky s využitím inovativního nástroje.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Pořizuje foto či video záznam využití nástroje, ukládá na školní webové úložiště.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Připravuje podklady a účastní se komunit vzájemného učení  a letních škol.</a:t>
            </a:r>
            <a:endParaRPr lang="cs-CZ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5546923" cy="433388"/>
          </a:xfrm>
        </p:spPr>
        <p:txBody>
          <a:bodyPr/>
          <a:lstStyle/>
          <a:p>
            <a:r>
              <a:rPr lang="cs-CZ" dirty="0" smtClean="0"/>
              <a:t>Reflexivní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4252" y="828304"/>
            <a:ext cx="8928992" cy="576141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průběžné sledování výstupů, oprava chyb,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kontrola předložených zpráv jednotlivých škol,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okud je vybrán metodický nástroj z jiné rozvíjené oblasti, do reflexivní zprávy uvést oblast, ve které je skutečně použit,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v</a:t>
            </a:r>
            <a:r>
              <a:rPr lang="cs-CZ" sz="2400" dirty="0" smtClean="0">
                <a:solidFill>
                  <a:schemeClr val="tx1"/>
                </a:solidFill>
              </a:rPr>
              <a:t> případě potřeby opravy RZ je možné se obracet na:</a:t>
            </a: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Ing. Jiří Kubera, e-mail: </a:t>
            </a:r>
            <a:r>
              <a:rPr lang="cs-CZ" sz="2400" dirty="0" smtClean="0">
                <a:solidFill>
                  <a:schemeClr val="tx1"/>
                </a:solidFill>
                <a:hlinkClick r:id="rId2"/>
              </a:rPr>
              <a:t>kubera@pkvysocina.cz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	tel.: 725 911 972.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5A31-CE74-418A-AA90-F21EA677A75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A99AE-F3BF-4408-9138-FB8EA992D640}" type="datetime1">
              <a:rPr lang="cs-CZ" altLang="cs-CZ" smtClean="0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057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4610819" cy="433388"/>
          </a:xfrm>
        </p:spPr>
        <p:txBody>
          <a:bodyPr/>
          <a:lstStyle/>
          <a:p>
            <a:r>
              <a:rPr lang="cs-CZ" dirty="0" smtClean="0"/>
              <a:t>Zajímavé metodické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172" y="1116336"/>
            <a:ext cx="9289032" cy="5473378"/>
          </a:xfrm>
        </p:spPr>
        <p:txBody>
          <a:bodyPr/>
          <a:lstStyle/>
          <a:p>
            <a:r>
              <a:rPr lang="cs-CZ" dirty="0" smtClean="0"/>
              <a:t>Aktivizační metodický nástroj: </a:t>
            </a:r>
            <a:r>
              <a:rPr lang="cs-CZ" dirty="0" err="1" smtClean="0"/>
              <a:t>Ozobot</a:t>
            </a:r>
            <a:r>
              <a:rPr lang="cs-CZ" dirty="0" smtClean="0"/>
              <a:t> - odpadky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Transferový metodický nástroj: Spotřeba elektřiny</a:t>
            </a:r>
          </a:p>
          <a:p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5A31-CE74-418A-AA90-F21EA677A75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A99AE-F3BF-4408-9138-FB8EA992D640}" type="datetime1">
              <a:rPr lang="cs-CZ" altLang="cs-CZ" smtClean="0"/>
              <a:pPr/>
              <a:t>30.05.2019</a:t>
            </a:fld>
            <a:endParaRPr lang="cs-CZ" alt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73175"/>
              </p:ext>
            </p:extLst>
          </p:nvPr>
        </p:nvGraphicFramePr>
        <p:xfrm>
          <a:off x="3474492" y="22684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Dokument" showAsIcon="1" r:id="rId3" imgW="914400" imgH="771480" progId="Word.Document.12">
                  <p:embed/>
                </p:oleObj>
              </mc:Choice>
              <mc:Fallback>
                <p:oleObj name="Dok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4492" y="22684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48791"/>
              </p:ext>
            </p:extLst>
          </p:nvPr>
        </p:nvGraphicFramePr>
        <p:xfrm>
          <a:off x="3258468" y="4644727"/>
          <a:ext cx="144016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Dokument" showAsIcon="1" r:id="rId5" imgW="914400" imgH="771480" progId="Word.Document.12">
                  <p:embed/>
                </p:oleObj>
              </mc:Choice>
              <mc:Fallback>
                <p:oleObj name="Dok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8468" y="4644727"/>
                        <a:ext cx="1440160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7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6339011" cy="433388"/>
          </a:xfrm>
        </p:spPr>
        <p:txBody>
          <a:bodyPr/>
          <a:lstStyle/>
          <a:p>
            <a:r>
              <a:rPr lang="cs-CZ" dirty="0" smtClean="0"/>
              <a:t>Nové informace pro školní rok 2019/2020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 7. 6. 2019 poslat požadavky pro školní rok 2019/2020 na OŠMS,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požadavky v souladu s potřebami školy, v souladu s pořízeným vybavením,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 září bude nový odkaz pro vyplňování reflexivních zpráv, přijde e-mailem,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webové stránky projektu – podzim 2019,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 smtClean="0">
                <a:solidFill>
                  <a:srgbClr val="FF0000"/>
                </a:solidFill>
              </a:rPr>
              <a:t>o 31. 8. 2019 zadat všechny reflexivní zprávy za školní rok 2018/2019.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5A31-CE74-418A-AA90-F21EA677A75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A99AE-F3BF-4408-9138-FB8EA992D640}" type="datetime1">
              <a:rPr lang="cs-CZ" altLang="cs-CZ" smtClean="0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74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5546725" cy="433388"/>
          </a:xfrm>
        </p:spPr>
        <p:txBody>
          <a:bodyPr/>
          <a:lstStyle/>
          <a:p>
            <a:r>
              <a:rPr lang="cs-CZ" dirty="0" smtClean="0"/>
              <a:t>KONTAKT – METODICKÉ GARANTKY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2204" y="1044328"/>
            <a:ext cx="9361040" cy="5545386"/>
          </a:xfrm>
        </p:spPr>
        <p:txBody>
          <a:bodyPr/>
          <a:lstStyle/>
          <a:p>
            <a:pPr algn="ctr"/>
            <a:r>
              <a:rPr lang="cs-CZ" dirty="0" smtClean="0"/>
              <a:t>DĚKUJEME ZA POZORNOST.</a:t>
            </a:r>
          </a:p>
          <a:p>
            <a:pPr marL="0" lvl="1" indent="0" algn="ctr">
              <a:spcBef>
                <a:spcPts val="600"/>
              </a:spcBef>
              <a:buNone/>
            </a:pPr>
            <a:r>
              <a:rPr lang="cs-CZ" b="1" dirty="0">
                <a:solidFill>
                  <a:srgbClr val="002072"/>
                </a:solidFill>
              </a:rPr>
              <a:t>Dotazy, náměty, </a:t>
            </a:r>
            <a:r>
              <a:rPr lang="cs-CZ" b="1" dirty="0" smtClean="0">
                <a:solidFill>
                  <a:srgbClr val="002072"/>
                </a:solidFill>
              </a:rPr>
              <a:t>připomínky.</a:t>
            </a:r>
            <a:endParaRPr lang="cs-CZ" b="1" dirty="0">
              <a:solidFill>
                <a:srgbClr val="002072"/>
              </a:solidFill>
            </a:endParaRPr>
          </a:p>
          <a:p>
            <a:pPr marL="0" lvl="1" indent="0" algn="ctr">
              <a:spcBef>
                <a:spcPts val="600"/>
              </a:spcBef>
            </a:pPr>
            <a:endParaRPr lang="cs-CZ" sz="1000" b="1" u="sng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</a:pPr>
            <a:r>
              <a:rPr lang="cs-CZ" sz="2400" b="1" u="sng" dirty="0" smtClean="0">
                <a:solidFill>
                  <a:srgbClr val="002072"/>
                </a:solidFill>
              </a:rPr>
              <a:t> Odborná metodická garantka aktivizačních nástrojů</a:t>
            </a:r>
            <a:r>
              <a:rPr lang="cs-CZ" sz="2400" b="1" dirty="0" smtClean="0">
                <a:solidFill>
                  <a:srgbClr val="002072"/>
                </a:solidFill>
              </a:rPr>
              <a:t>: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Ing. Adéla Zvolánková, </a:t>
            </a:r>
            <a:r>
              <a:rPr lang="cs-CZ" sz="2400" b="1" dirty="0" smtClean="0">
                <a:solidFill>
                  <a:srgbClr val="002072"/>
                </a:solidFill>
                <a:hlinkClick r:id="rId2"/>
              </a:rPr>
              <a:t>zvolankova@pkvysocina.cz</a:t>
            </a:r>
            <a:endParaRPr lang="cs-CZ" sz="2400" b="1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Tel. 730 588 776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</a:pPr>
            <a:endParaRPr lang="cs-CZ" sz="2400" b="1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</a:pPr>
            <a:r>
              <a:rPr lang="cs-CZ" sz="2400" b="1" u="sng" dirty="0" smtClean="0">
                <a:solidFill>
                  <a:srgbClr val="002072"/>
                </a:solidFill>
              </a:rPr>
              <a:t> Odborná metodická garantka transferových nástrojů: 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Bc. Iveta Rabasová, </a:t>
            </a:r>
            <a:r>
              <a:rPr lang="cs-CZ" sz="2400" b="1" dirty="0" smtClean="0">
                <a:solidFill>
                  <a:srgbClr val="002072"/>
                </a:solidFill>
                <a:hlinkClick r:id="rId3"/>
              </a:rPr>
              <a:t>rabasova@pkvysocina.cz</a:t>
            </a:r>
            <a:endParaRPr lang="cs-CZ" sz="2400" b="1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Tel. 730 588 777</a:t>
            </a:r>
          </a:p>
          <a:p>
            <a:pPr algn="ctr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5A31-CE74-418A-AA90-F21EA677A75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A99AE-F3BF-4408-9138-FB8EA992D640}" type="datetime1">
              <a:rPr lang="cs-CZ" altLang="cs-CZ" smtClean="0"/>
              <a:pPr/>
              <a:t>30.05.2019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69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1A1A93D06E574C960A6D7E98135716" ma:contentTypeVersion="5" ma:contentTypeDescription="Vytvoří nový dokument" ma:contentTypeScope="" ma:versionID="638683a93836d082f8c3a20fcc2fe9a6">
  <xsd:schema xmlns:xsd="http://www.w3.org/2001/XMLSchema" xmlns:xs="http://www.w3.org/2001/XMLSchema" xmlns:p="http://schemas.microsoft.com/office/2006/metadata/properties" xmlns:ns2="ad0a1802-d40a-4fae-a083-bd919e9592b2" targetNamespace="http://schemas.microsoft.com/office/2006/metadata/properties" ma:root="true" ma:fieldsID="04e93d810d954315396ee7894274bf34" ns2:_="">
    <xsd:import namespace="ad0a1802-d40a-4fae-a083-bd919e9592b2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Popis_x0020_dokumentu" minOccurs="0"/>
                <xsd:element ref="ns2:Barva"/>
                <xsd:element ref="ns2:Vlastn_x00ed_k_x0020__x0161_ablony" minOccurs="0"/>
                <xsd:element ref="ns2:Datum_x0020_vyd_x00e1_n_x00ed__x0020_verz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1802-d40a-4fae-a083-bd919e9592b2" elementFormDefault="qualified">
    <xsd:import namespace="http://schemas.microsoft.com/office/2006/documentManagement/types"/>
    <xsd:import namespace="http://schemas.microsoft.com/office/infopath/2007/PartnerControls"/>
    <xsd:element name="Kategorie" ma:index="2" nillable="true" ma:displayName="Kategorie" ma:default="Radní" ma:format="Dropdown" ma:internalName="Kategorie">
      <xsd:simpleType>
        <xsd:restriction base="dms:Choice">
          <xsd:enumeration value="Šablona odboru"/>
          <xsd:enumeration value="Zastupitelstvo"/>
          <xsd:enumeration value="Radní"/>
          <xsd:enumeration value="Prezentace"/>
          <xsd:enumeration value="Vysočina náš domov"/>
          <xsd:enumeration value="Personální záležitosti"/>
          <xsd:enumeration value="Pracovní týmy"/>
          <xsd:enumeration value="Legislativní návrh"/>
          <xsd:enumeration value="Archiv"/>
          <xsd:enumeration value="Speciální"/>
          <xsd:enumeration value="Kontrolní činnost"/>
          <xsd:enumeration value="Vnitřní předpisy - příloha"/>
          <xsd:enumeration value="Fond Vysočiny"/>
          <xsd:enumeration value="Formuláře ostatní"/>
          <xsd:enumeration value="Cedule"/>
          <xsd:enumeration value="Pokladní operace"/>
          <xsd:enumeration value="Majetková evidence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00"/>
        </xsd:restriction>
      </xsd:simpleType>
    </xsd:element>
    <xsd:element name="Barva" ma:index="4" ma:displayName="Barva" ma:default="Barevná" ma:format="Dropdown" ma:internalName="Barva">
      <xsd:simpleType>
        <xsd:restriction base="dms:Choice">
          <xsd:enumeration value="Černobílá"/>
          <xsd:enumeration value="Barevná"/>
        </xsd:restriction>
      </xsd:simpleType>
    </xsd:element>
    <xsd:element name="Vlastn_x00ed_k_x0020__x0161_ablony" ma:index="5" nillable="true" ma:displayName="Vlastník šablony" ma:default="OSH" ma:format="Dropdown" ma:internalName="Vlastn_x00ed_k_x0020__x0161_ablony">
      <xsd:simpleType>
        <xsd:restriction base="dms:Choice">
          <xsd:enumeration value="OddRLZ"/>
          <xsd:enumeration value="OAPR"/>
          <xsd:enumeration value="OddHS"/>
          <xsd:enumeration value="Reditel"/>
          <xsd:enumeration value="Sekční ředitelé"/>
          <xsd:enumeration value="OddPKZU"/>
          <xsd:enumeration value="OSH"/>
          <xsd:enumeration value="OM"/>
          <xsd:enumeration value="OE"/>
          <xsd:enumeration value="OK"/>
          <xsd:enumeration value="ODSH"/>
          <xsd:enumeration value="OKPPCR"/>
          <xsd:enumeration value="ORR"/>
          <xsd:enumeration value="OSV"/>
          <xsd:enumeration value="OSMS"/>
          <xsd:enumeration value="OUPSR"/>
          <xsd:enumeration value="OZ"/>
          <xsd:enumeration value="OŽPZ"/>
          <xsd:enumeration value="OddHS"/>
          <xsd:enumeration value="OddIA"/>
          <xsd:enumeration value="OddOSC"/>
          <xsd:enumeration value="OddVK"/>
          <xsd:enumeration value="OI"/>
        </xsd:restriction>
      </xsd:simpleType>
    </xsd:element>
    <xsd:element name="Datum_x0020_vyd_x00e1_n_x00ed__x0020_verze" ma:index="6" ma:displayName="Datum vydání verze" ma:default="2018-03-01T00:00:00Z" ma:format="DateOnly" ma:internalName="Datum_x0020_vyd_x00e1_n_x00ed__x0020_verz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 obsahu"/>
        <xsd:element ref="dc:title" minOccurs="0" maxOccurs="1" ma:index="1" ma:displayName="Podkategor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09F114-33DC-4867-9947-685A543162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41F2C-2C86-4549-9D1C-F377B3D12CD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D72C0E7-8F78-426E-8769-4B144CE88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1802-d40a-4fae-a083-bd919e959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</Template>
  <TotalTime>1208</TotalTime>
  <Words>457</Words>
  <Application>Microsoft Office PowerPoint</Application>
  <PresentationFormat>Vlastní</PresentationFormat>
  <Paragraphs>99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Wingdings</vt:lpstr>
      <vt:lpstr>Vlastní návrh</vt:lpstr>
      <vt:lpstr>Dokument</vt:lpstr>
      <vt:lpstr>Letní škola pro aktivní učitele, 3. – 5. 6. 2019 </vt:lpstr>
      <vt:lpstr>PROGRAM PREZENTACE</vt:lpstr>
      <vt:lpstr>JAK VZNIKNE METODICKÝ NÁSTROJ</vt:lpstr>
      <vt:lpstr>METODICKÉ NÁSTROJE ZŠ k 30. 5. 2019</vt:lpstr>
      <vt:lpstr>Aktivní učitel</vt:lpstr>
      <vt:lpstr>Reflexivní zprávy</vt:lpstr>
      <vt:lpstr>Zajímavé metodické nástroje</vt:lpstr>
      <vt:lpstr>Nové informace pro školní rok 2019/2020</vt:lpstr>
      <vt:lpstr>KONTAKT – METODICKÉ GARANTKY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metodiky</dc:title>
  <dc:creator>Rabasová Iveta</dc:creator>
  <cp:lastModifiedBy>Zvolánková Adéla</cp:lastModifiedBy>
  <cp:revision>104</cp:revision>
  <cp:lastPrinted>2019-05-30T09:41:46Z</cp:lastPrinted>
  <dcterms:created xsi:type="dcterms:W3CDTF">2018-05-09T06:30:33Z</dcterms:created>
  <dcterms:modified xsi:type="dcterms:W3CDTF">2019-05-30T09:43:15Z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Prezentace</vt:lpwstr>
  </property>
  <property fmtid="{D5CDD505-2E9C-101B-9397-08002B2CF9AE}" pid="3" name="Popis dokumentu">
    <vt:lpwstr/>
  </property>
  <property fmtid="{D5CDD505-2E9C-101B-9397-08002B2CF9AE}" pid="4" name="Barva">
    <vt:lpwstr>Barevná</vt:lpwstr>
  </property>
  <property fmtid="{D5CDD505-2E9C-101B-9397-08002B2CF9AE}" pid="5" name="Datum vydání verze">
    <vt:lpwstr>2018-01-04T00:00:00Z</vt:lpwstr>
  </property>
  <property fmtid="{D5CDD505-2E9C-101B-9397-08002B2CF9AE}" pid="6" name="Vlastník šablony">
    <vt:lpwstr>OSH</vt:lpwstr>
  </property>
</Properties>
</file>