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59" r:id="rId2"/>
    <p:sldId id="273" r:id="rId3"/>
    <p:sldId id="270" r:id="rId4"/>
    <p:sldId id="263" r:id="rId5"/>
    <p:sldId id="272" r:id="rId6"/>
    <p:sldId id="271" r:id="rId7"/>
    <p:sldId id="275" r:id="rId8"/>
    <p:sldId id="274" r:id="rId9"/>
    <p:sldId id="277" r:id="rId10"/>
    <p:sldId id="281" r:id="rId11"/>
    <p:sldId id="278" r:id="rId12"/>
    <p:sldId id="279" r:id="rId13"/>
    <p:sldId id="280" r:id="rId14"/>
    <p:sldId id="264" r:id="rId15"/>
    <p:sldId id="265" r:id="rId16"/>
    <p:sldId id="266" r:id="rId17"/>
    <p:sldId id="267" r:id="rId18"/>
    <p:sldId id="268" r:id="rId19"/>
    <p:sldId id="269" r:id="rId20"/>
  </p:sldIdLst>
  <p:sldSz cx="9144000" cy="6858000" type="screen4x3"/>
  <p:notesSz cx="6705600" cy="9723438"/>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63">
          <p15:clr>
            <a:srgbClr val="A4A3A4"/>
          </p15:clr>
        </p15:guide>
        <p15:guide id="2" pos="21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48C4"/>
    <a:srgbClr val="566BA8"/>
    <a:srgbClr val="535DAB"/>
    <a:srgbClr val="FEFAC6"/>
    <a:srgbClr val="FDF5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 Světlá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Styl Středně sytá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Styl Středně sytá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Střední styl 4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Střední styl 4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Střední styl 4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Střední styl 4 – zvýraznění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Tmavý styl 1 – zvýraznění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Tmavý styl 1 – zvýraznění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Tmavý styl 1 – zvýraznění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 Tmavá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Tmavý styl 2 – zvýraznění 5/zvýraznění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Střední styl 1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44" y="256"/>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040" y="-84"/>
      </p:cViewPr>
      <p:guideLst>
        <p:guide orient="horz" pos="3063"/>
        <p:guide pos="21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05760" cy="48617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798288" y="0"/>
            <a:ext cx="2905760" cy="486172"/>
          </a:xfrm>
          <a:prstGeom prst="rect">
            <a:avLst/>
          </a:prstGeom>
        </p:spPr>
        <p:txBody>
          <a:bodyPr vert="horz" lIns="91440" tIns="45720" rIns="91440" bIns="45720" rtlCol="0"/>
          <a:lstStyle>
            <a:lvl1pPr algn="r">
              <a:defRPr sz="1200"/>
            </a:lvl1pPr>
          </a:lstStyle>
          <a:p>
            <a:fld id="{0685514E-E5FD-4E37-B890-EBEA3302A57D}" type="datetimeFigureOut">
              <a:rPr lang="cs-CZ" smtClean="0"/>
              <a:pPr/>
              <a:t>18.10.2021</a:t>
            </a:fld>
            <a:endParaRPr lang="cs-CZ"/>
          </a:p>
        </p:txBody>
      </p:sp>
      <p:sp>
        <p:nvSpPr>
          <p:cNvPr id="4" name="Zástupný symbol pro zápatí 3"/>
          <p:cNvSpPr>
            <a:spLocks noGrp="1"/>
          </p:cNvSpPr>
          <p:nvPr>
            <p:ph type="ftr" sz="quarter" idx="2"/>
          </p:nvPr>
        </p:nvSpPr>
        <p:spPr>
          <a:xfrm>
            <a:off x="0" y="9235578"/>
            <a:ext cx="2905760" cy="486172"/>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798288" y="9235578"/>
            <a:ext cx="2905760" cy="486172"/>
          </a:xfrm>
          <a:prstGeom prst="rect">
            <a:avLst/>
          </a:prstGeom>
        </p:spPr>
        <p:txBody>
          <a:bodyPr vert="horz" lIns="91440" tIns="45720" rIns="91440" bIns="45720" rtlCol="0" anchor="b"/>
          <a:lstStyle>
            <a:lvl1pPr algn="r">
              <a:defRPr sz="1200"/>
            </a:lvl1pPr>
          </a:lstStyle>
          <a:p>
            <a:fld id="{5863DBB3-73B8-42EC-93F8-6C7A460CD4EA}" type="slidenum">
              <a:rPr lang="cs-CZ" smtClean="0"/>
              <a:pPr/>
              <a:t>‹#›</a:t>
            </a:fld>
            <a:endParaRPr lang="cs-CZ"/>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
        <p:nvSpPr>
          <p:cNvPr id="11" name="TextovéPole 10"/>
          <p:cNvSpPr txBox="1"/>
          <p:nvPr userDrawn="1"/>
        </p:nvSpPr>
        <p:spPr>
          <a:xfrm>
            <a:off x="0" y="2852936"/>
            <a:ext cx="9144000" cy="3139321"/>
          </a:xfrm>
          <a:prstGeom prst="rect">
            <a:avLst/>
          </a:prstGeom>
          <a:solidFill>
            <a:srgbClr val="566BA8"/>
          </a:solidFill>
        </p:spPr>
        <p:txBody>
          <a:bodyPr wrap="square" rtlCol="0">
            <a:spAutoFit/>
          </a:bodyPr>
          <a:lstStyle/>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a:p>
        </p:txBody>
      </p:sp>
      <p:sp>
        <p:nvSpPr>
          <p:cNvPr id="12" name="Nadpis 1"/>
          <p:cNvSpPr>
            <a:spLocks noGrp="1"/>
          </p:cNvSpPr>
          <p:nvPr>
            <p:ph type="ctrTitle" hasCustomPrompt="1"/>
          </p:nvPr>
        </p:nvSpPr>
        <p:spPr>
          <a:xfrm>
            <a:off x="336698" y="3356992"/>
            <a:ext cx="8807302" cy="1470025"/>
          </a:xfrm>
        </p:spPr>
        <p:txBody>
          <a:bodyPr/>
          <a:lstStyle>
            <a:lvl1pPr algn="ctr">
              <a:defRPr>
                <a:solidFill>
                  <a:schemeClr val="bg1"/>
                </a:solidFill>
              </a:defRPr>
            </a:lvl1pPr>
          </a:lstStyle>
          <a:p>
            <a:r>
              <a:rPr lang="cs-CZ" dirty="0" smtClean="0"/>
              <a:t>Název prezentace</a:t>
            </a:r>
            <a:endParaRPr lang="cs-CZ" dirty="0"/>
          </a:p>
        </p:txBody>
      </p:sp>
      <p:sp>
        <p:nvSpPr>
          <p:cNvPr id="13" name="Podnadpis 2"/>
          <p:cNvSpPr>
            <a:spLocks noGrp="1"/>
          </p:cNvSpPr>
          <p:nvPr>
            <p:ph type="subTitle" idx="1" hasCustomPrompt="1"/>
          </p:nvPr>
        </p:nvSpPr>
        <p:spPr>
          <a:xfrm>
            <a:off x="251520" y="4725144"/>
            <a:ext cx="8721586" cy="828684"/>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dirty="0" smtClean="0"/>
              <a:t>Autor</a:t>
            </a:r>
            <a:endParaRPr lang="cs-CZ" dirty="0"/>
          </a:p>
        </p:txBody>
      </p:sp>
      <p:sp>
        <p:nvSpPr>
          <p:cNvPr id="4" name="TextovéPole 3"/>
          <p:cNvSpPr txBox="1"/>
          <p:nvPr userDrawn="1"/>
        </p:nvSpPr>
        <p:spPr>
          <a:xfrm>
            <a:off x="7048245" y="188640"/>
            <a:ext cx="1800200" cy="1754326"/>
          </a:xfrm>
          <a:prstGeom prst="rect">
            <a:avLst/>
          </a:prstGeom>
          <a:solidFill>
            <a:schemeClr val="bg1"/>
          </a:solidFill>
        </p:spPr>
        <p:txBody>
          <a:bodyPr wrap="square" rtlCol="0">
            <a:spAutoFit/>
          </a:bodyPr>
          <a:lstStyle/>
          <a:p>
            <a:endParaRPr lang="cs-CZ" dirty="0" smtClean="0"/>
          </a:p>
          <a:p>
            <a:endParaRPr lang="cs-CZ" dirty="0" smtClean="0"/>
          </a:p>
          <a:p>
            <a:endParaRPr lang="cs-CZ" dirty="0" smtClean="0"/>
          </a:p>
          <a:p>
            <a:endParaRPr lang="cs-CZ" dirty="0" smtClean="0"/>
          </a:p>
          <a:p>
            <a:endParaRPr lang="cs-CZ" dirty="0" smtClean="0"/>
          </a:p>
          <a:p>
            <a:endParaRPr lang="cs-CZ" dirty="0"/>
          </a:p>
        </p:txBody>
      </p:sp>
      <p:pic>
        <p:nvPicPr>
          <p:cNvPr id="1026" name="Picture 2" descr="C:\Documents and Settings\Eva a Anička\Plocha\LOGO manuál\FV_loga_finalni\Fokus_logo_organizace_finalni\fokus_vysočina_1.jpg"/>
          <p:cNvPicPr>
            <a:picLocks noChangeAspect="1" noChangeArrowheads="1"/>
          </p:cNvPicPr>
          <p:nvPr userDrawn="1"/>
        </p:nvPicPr>
        <p:blipFill>
          <a:blip r:embed="rId2" cstate="print"/>
          <a:srcRect/>
          <a:stretch>
            <a:fillRect/>
          </a:stretch>
        </p:blipFill>
        <p:spPr bwMode="auto">
          <a:xfrm>
            <a:off x="3707904" y="188640"/>
            <a:ext cx="1584176" cy="2295075"/>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8" name="Nadpis 1"/>
          <p:cNvSpPr>
            <a:spLocks noGrp="1"/>
          </p:cNvSpPr>
          <p:nvPr>
            <p:ph type="title"/>
          </p:nvPr>
        </p:nvSpPr>
        <p:spPr>
          <a:xfrm>
            <a:off x="457200" y="274638"/>
            <a:ext cx="6923112" cy="1143000"/>
          </a:xfrm>
        </p:spPr>
        <p:txBody>
          <a:bodyPr/>
          <a:lstStyle/>
          <a:p>
            <a:r>
              <a:rPr lang="cs-CZ" smtClean="0"/>
              <a:t>Klepnutím lze upravit styl předlohy nadpisů.</a:t>
            </a:r>
            <a:endParaRPr lang="cs-CZ"/>
          </a:p>
        </p:txBody>
      </p:sp>
      <p:sp>
        <p:nvSpPr>
          <p:cNvPr id="9" name="Zástupný symbol pro obsah 2"/>
          <p:cNvSpPr>
            <a:spLocks noGrp="1"/>
          </p:cNvSpPr>
          <p:nvPr>
            <p:ph idx="1"/>
          </p:nvPr>
        </p:nvSpPr>
        <p:spPr>
          <a:xfrm>
            <a:off x="467544" y="1772816"/>
            <a:ext cx="7848872" cy="4525963"/>
          </a:xfrm>
        </p:spPr>
        <p:txBody>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a:xfrm>
            <a:off x="467544" y="1772816"/>
            <a:ext cx="3898776" cy="4525963"/>
          </a:xfrm>
        </p:spPr>
        <p:txBody>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obsah 2"/>
          <p:cNvSpPr>
            <a:spLocks noGrp="1"/>
          </p:cNvSpPr>
          <p:nvPr>
            <p:ph idx="10"/>
          </p:nvPr>
        </p:nvSpPr>
        <p:spPr>
          <a:xfrm>
            <a:off x="4572000" y="1772816"/>
            <a:ext cx="3898776" cy="4525963"/>
          </a:xfrm>
        </p:spPr>
        <p:txBody>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Klepnutím lze upravit styl předlohy nadpisů.</a:t>
            </a:r>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4">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575050" y="1916832"/>
            <a:ext cx="5111750" cy="42093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text 3"/>
          <p:cNvSpPr>
            <a:spLocks noGrp="1"/>
          </p:cNvSpPr>
          <p:nvPr>
            <p:ph type="body" sz="half" idx="2"/>
          </p:nvPr>
        </p:nvSpPr>
        <p:spPr>
          <a:xfrm>
            <a:off x="457200" y="1988840"/>
            <a:ext cx="3008313" cy="4137323"/>
          </a:xfrm>
          <a:solidFill>
            <a:srgbClr val="566BA8"/>
          </a:solidFill>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a:t>
            </a:r>
          </a:p>
        </p:txBody>
      </p:sp>
      <p:sp>
        <p:nvSpPr>
          <p:cNvPr id="8" name="Nadpis 1"/>
          <p:cNvSpPr>
            <a:spLocks noGrp="1"/>
          </p:cNvSpPr>
          <p:nvPr>
            <p:ph type="title"/>
          </p:nvPr>
        </p:nvSpPr>
        <p:spPr>
          <a:xfrm>
            <a:off x="457200" y="274638"/>
            <a:ext cx="6923112" cy="1143000"/>
          </a:xfrm>
        </p:spPr>
        <p:txBody>
          <a:bodyPr/>
          <a:lstStyle/>
          <a:p>
            <a:r>
              <a:rPr lang="cs-CZ" dirty="0" smtClean="0"/>
              <a:t>Klepnutím lze upravit styl předlohy nadpisů.</a:t>
            </a:r>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5">
    <p:spTree>
      <p:nvGrpSpPr>
        <p:cNvPr id="1" name=""/>
        <p:cNvGrpSpPr/>
        <p:nvPr/>
      </p:nvGrpSpPr>
      <p:grpSpPr>
        <a:xfrm>
          <a:off x="0" y="0"/>
          <a:ext cx="0" cy="0"/>
          <a:chOff x="0" y="0"/>
          <a:chExt cx="0" cy="0"/>
        </a:xfrm>
      </p:grpSpPr>
      <p:sp>
        <p:nvSpPr>
          <p:cNvPr id="3" name="Zástupný symbol pro obrázek 2"/>
          <p:cNvSpPr>
            <a:spLocks noGrp="1"/>
          </p:cNvSpPr>
          <p:nvPr>
            <p:ph type="pic" idx="1"/>
          </p:nvPr>
        </p:nvSpPr>
        <p:spPr>
          <a:xfrm>
            <a:off x="1792288" y="612774"/>
            <a:ext cx="5486400" cy="44724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smtClean="0"/>
              <a:t>Klepnutím na ikonu přidáte obrázek.</a:t>
            </a:r>
            <a:endParaRPr lang="cs-CZ" dirty="0"/>
          </a:p>
        </p:txBody>
      </p:sp>
      <p:sp>
        <p:nvSpPr>
          <p:cNvPr id="4" name="Zástupný symbol pro text 3"/>
          <p:cNvSpPr>
            <a:spLocks noGrp="1"/>
          </p:cNvSpPr>
          <p:nvPr>
            <p:ph type="body" sz="half" idx="2" hasCustomPrompt="1"/>
          </p:nvPr>
        </p:nvSpPr>
        <p:spPr>
          <a:xfrm>
            <a:off x="1792288" y="5367338"/>
            <a:ext cx="5486400" cy="804862"/>
          </a:xfrm>
        </p:spPr>
        <p:txBody>
          <a:bodyPr/>
          <a:lstStyle>
            <a:lvl1pPr marL="0" indent="0">
              <a:buNone/>
              <a:defRPr sz="1400" baseline="0">
                <a:solidFill>
                  <a:schemeClr val="bg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popisek obrázku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áveřečný slide">
    <p:spTree>
      <p:nvGrpSpPr>
        <p:cNvPr id="1" name=""/>
        <p:cNvGrpSpPr/>
        <p:nvPr/>
      </p:nvGrpSpPr>
      <p:grpSpPr>
        <a:xfrm>
          <a:off x="0" y="0"/>
          <a:ext cx="0" cy="0"/>
          <a:chOff x="0" y="0"/>
          <a:chExt cx="0" cy="0"/>
        </a:xfrm>
      </p:grpSpPr>
      <p:sp>
        <p:nvSpPr>
          <p:cNvPr id="6" name="TextovéPole 5"/>
          <p:cNvSpPr txBox="1"/>
          <p:nvPr userDrawn="1"/>
        </p:nvSpPr>
        <p:spPr>
          <a:xfrm>
            <a:off x="683568" y="2996952"/>
            <a:ext cx="8064896" cy="769441"/>
          </a:xfrm>
          <a:prstGeom prst="rect">
            <a:avLst/>
          </a:prstGeom>
          <a:noFill/>
        </p:spPr>
        <p:txBody>
          <a:bodyPr wrap="square" rtlCol="0">
            <a:spAutoFit/>
          </a:bodyPr>
          <a:lstStyle/>
          <a:p>
            <a:r>
              <a:rPr lang="cs-CZ" sz="4400" baseline="0" dirty="0" smtClean="0">
                <a:solidFill>
                  <a:srgbClr val="566BA8"/>
                </a:solidFill>
                <a:latin typeface="Pump D CE" pitchFamily="50" charset="0"/>
                <a:ea typeface="+mj-ea"/>
                <a:cs typeface="+mj-cs"/>
              </a:rPr>
              <a:t>DĚKUJEME ZA POZORNOST.</a:t>
            </a:r>
            <a:endParaRPr lang="cs-CZ" dirty="0"/>
          </a:p>
        </p:txBody>
      </p:sp>
      <p:sp>
        <p:nvSpPr>
          <p:cNvPr id="4" name="Zástupný symbol pro text 3"/>
          <p:cNvSpPr>
            <a:spLocks noGrp="1"/>
          </p:cNvSpPr>
          <p:nvPr>
            <p:ph type="body" sz="quarter" idx="10" hasCustomPrompt="1"/>
          </p:nvPr>
        </p:nvSpPr>
        <p:spPr>
          <a:xfrm>
            <a:off x="684213" y="4365625"/>
            <a:ext cx="4535859" cy="1584325"/>
          </a:xfrm>
        </p:spPr>
        <p:txBody>
          <a:bodyPr/>
          <a:lstStyle>
            <a:lvl1pPr>
              <a:buNone/>
              <a:defRPr sz="2000" baseline="0"/>
            </a:lvl1pPr>
          </a:lstStyle>
          <a:p>
            <a:pPr lvl="0"/>
            <a:r>
              <a:rPr lang="cs-CZ" dirty="0" smtClean="0"/>
              <a:t>Autor</a:t>
            </a:r>
          </a:p>
          <a:p>
            <a:pPr lvl="0"/>
            <a:r>
              <a:rPr lang="cs-CZ" dirty="0" smtClean="0"/>
              <a:t>kontakt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692311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cs-CZ" dirty="0"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p>
        </p:txBody>
      </p:sp>
      <p:pic>
        <p:nvPicPr>
          <p:cNvPr id="2" name="Picture 2" descr="C:\Documents and Settings\Eva a Anička\Plocha\šablona prezentace\Jedlicka_podklady\pozadi1.jpg"/>
          <p:cNvPicPr>
            <a:picLocks noChangeAspect="1" noChangeArrowheads="1"/>
          </p:cNvPicPr>
          <p:nvPr userDrawn="1"/>
        </p:nvPicPr>
        <p:blipFill>
          <a:blip r:embed="rId10" cstate="print"/>
          <a:srcRect/>
          <a:stretch>
            <a:fillRect/>
          </a:stretch>
        </p:blipFill>
        <p:spPr bwMode="auto">
          <a:xfrm>
            <a:off x="0" y="6453336"/>
            <a:ext cx="9144000" cy="404664"/>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6" r:id="rId5"/>
    <p:sldLayoutId id="2147483657" r:id="rId6"/>
    <p:sldLayoutId id="2147483662" r:id="rId7"/>
  </p:sldLayoutIdLst>
  <p:txStyles>
    <p:titleStyle>
      <a:lvl1pPr algn="l" rtl="0" eaLnBrk="1" fontAlgn="base" hangingPunct="1">
        <a:spcBef>
          <a:spcPct val="0"/>
        </a:spcBef>
        <a:spcAft>
          <a:spcPct val="0"/>
        </a:spcAft>
        <a:defRPr sz="4400" baseline="0">
          <a:solidFill>
            <a:srgbClr val="566BA8"/>
          </a:solidFill>
          <a:latin typeface="Pump D CE" pitchFamily="50"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rgbClr val="535DAB"/>
        </a:buClr>
        <a:buSzPct val="100000"/>
        <a:buFont typeface="Wingdings" pitchFamily="2" charset="2"/>
        <a:buChar char="§"/>
        <a:defRPr sz="2400" b="1">
          <a:solidFill>
            <a:srgbClr val="535DAB"/>
          </a:solidFill>
          <a:latin typeface="Calibri" pitchFamily="34" charset="0"/>
          <a:ea typeface="+mn-ea"/>
          <a:cs typeface="+mn-cs"/>
        </a:defRPr>
      </a:lvl1pPr>
      <a:lvl2pPr marL="742950" indent="-285750" algn="l" rtl="0" eaLnBrk="1" fontAlgn="base" hangingPunct="1">
        <a:spcBef>
          <a:spcPct val="20000"/>
        </a:spcBef>
        <a:spcAft>
          <a:spcPct val="0"/>
        </a:spcAft>
        <a:buClr>
          <a:srgbClr val="535DAB"/>
        </a:buClr>
        <a:buFont typeface="Wingdings" pitchFamily="2" charset="2"/>
        <a:buChar char="§"/>
        <a:defRPr sz="2400">
          <a:solidFill>
            <a:schemeClr val="tx1"/>
          </a:solidFill>
          <a:latin typeface="Calibri" pitchFamily="34" charset="0"/>
        </a:defRPr>
      </a:lvl2pPr>
      <a:lvl3pPr marL="1143000" indent="-228600" algn="l" rtl="0" eaLnBrk="1" fontAlgn="base" hangingPunct="1">
        <a:spcBef>
          <a:spcPct val="20000"/>
        </a:spcBef>
        <a:spcAft>
          <a:spcPct val="0"/>
        </a:spcAft>
        <a:buClr>
          <a:schemeClr val="bg2">
            <a:lumMod val="75000"/>
          </a:schemeClr>
        </a:buClr>
        <a:buFont typeface="Wingdings" pitchFamily="2" charset="2"/>
        <a:buChar char="§"/>
        <a:defRPr sz="1800">
          <a:solidFill>
            <a:schemeClr val="tx1"/>
          </a:solidFill>
          <a:latin typeface="Calibri" pitchFamily="34" charset="0"/>
        </a:defRPr>
      </a:lvl3pPr>
      <a:lvl4pPr marL="1600200" indent="-228600" algn="l" rtl="0" eaLnBrk="1" fontAlgn="base" hangingPunct="1">
        <a:spcBef>
          <a:spcPct val="20000"/>
        </a:spcBef>
        <a:spcAft>
          <a:spcPct val="0"/>
        </a:spcAft>
        <a:buClr>
          <a:schemeClr val="bg2">
            <a:lumMod val="75000"/>
          </a:schemeClr>
        </a:buClr>
        <a:buFont typeface="Wingdings" pitchFamily="2" charset="2"/>
        <a:buChar char="§"/>
        <a:defRPr sz="1800">
          <a:solidFill>
            <a:schemeClr val="tx1"/>
          </a:solidFill>
          <a:latin typeface="Calibri" pitchFamily="34" charset="0"/>
        </a:defRPr>
      </a:lvl4pPr>
      <a:lvl5pPr marL="2057400" indent="-228600" algn="l" rtl="0" eaLnBrk="1" fontAlgn="base" hangingPunct="1">
        <a:spcBef>
          <a:spcPct val="20000"/>
        </a:spcBef>
        <a:spcAft>
          <a:spcPct val="0"/>
        </a:spcAft>
        <a:buClr>
          <a:schemeClr val="bg2">
            <a:lumMod val="75000"/>
          </a:schemeClr>
        </a:buClr>
        <a:buFont typeface="Wingdings" pitchFamily="2" charset="2"/>
        <a:buChar char="§"/>
        <a:defRPr sz="18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Jana.valova@fokusvysocina.cz" TargetMode="External"/><Relationship Id="rId2" Type="http://schemas.openxmlformats.org/officeDocument/2006/relationships/hyperlink" Target="mailto:Anna.simonova@fokusvysocina.cz"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smtClean="0">
                <a:latin typeface="+mj-lt"/>
              </a:rPr>
              <a:t>Dobrovolnictví v době covidu </a:t>
            </a:r>
            <a:endParaRPr lang="cs-CZ" dirty="0">
              <a:latin typeface="+mj-lt"/>
            </a:endParaRPr>
          </a:p>
        </p:txBody>
      </p:sp>
      <p:sp>
        <p:nvSpPr>
          <p:cNvPr id="3" name="Podnadpis 2"/>
          <p:cNvSpPr>
            <a:spLocks noGrp="1"/>
          </p:cNvSpPr>
          <p:nvPr>
            <p:ph type="subTitle" idx="1"/>
          </p:nvPr>
        </p:nvSpPr>
        <p:spPr/>
        <p:txBody>
          <a:bodyPr/>
          <a:lstStyle/>
          <a:p>
            <a:r>
              <a:rPr lang="cs-CZ" dirty="0" smtClean="0"/>
              <a:t>konference Dobrovolnictví spojuje, 26. října 2021, Jihlava</a:t>
            </a:r>
            <a:endParaRPr lang="cs-CZ"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88640"/>
            <a:ext cx="5753100" cy="2564904"/>
          </a:xfrm>
          <a:prstGeom prst="rect">
            <a:avLst/>
          </a:prstGeom>
        </p:spPr>
      </p:pic>
    </p:spTree>
    <p:extLst>
      <p:ext uri="{BB962C8B-B14F-4D97-AF65-F5344CB8AC3E}">
        <p14:creationId xmlns:p14="http://schemas.microsoft.com/office/powerpoint/2010/main" val="623817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363272" cy="1143000"/>
          </a:xfrm>
        </p:spPr>
        <p:txBody>
          <a:bodyPr/>
          <a:lstStyle/>
          <a:p>
            <a:pPr algn="ctr"/>
            <a:r>
              <a:rPr lang="cs-CZ" sz="3600" b="1" dirty="0" smtClean="0">
                <a:latin typeface="+mn-lt"/>
              </a:rPr>
              <a:t>Význam dobrovolníků v krizových či náročných situacích regionu</a:t>
            </a:r>
            <a:endParaRPr lang="cs-CZ" sz="3600" b="1" dirty="0">
              <a:latin typeface="+mn-lt"/>
            </a:endParaRPr>
          </a:p>
        </p:txBody>
      </p:sp>
      <p:sp>
        <p:nvSpPr>
          <p:cNvPr id="3" name="Zástupný symbol pro obsah 2"/>
          <p:cNvSpPr>
            <a:spLocks noGrp="1"/>
          </p:cNvSpPr>
          <p:nvPr>
            <p:ph idx="1"/>
          </p:nvPr>
        </p:nvSpPr>
        <p:spPr/>
        <p:txBody>
          <a:bodyPr/>
          <a:lstStyle/>
          <a:p>
            <a:r>
              <a:rPr lang="cs-CZ" dirty="0" smtClean="0"/>
              <a:t>Akceschopnost a rychlost</a:t>
            </a:r>
          </a:p>
          <a:p>
            <a:r>
              <a:rPr lang="cs-CZ" dirty="0" smtClean="0"/>
              <a:t>Možnost zapojit je v širokém spektru oblastí</a:t>
            </a:r>
          </a:p>
          <a:p>
            <a:r>
              <a:rPr lang="cs-CZ" dirty="0" smtClean="0"/>
              <a:t>Možnost zapojení v</a:t>
            </a:r>
            <a:r>
              <a:rPr lang="cs-CZ" dirty="0" smtClean="0"/>
              <a:t>elkého počtu dobrovolníků</a:t>
            </a:r>
            <a:endParaRPr lang="cs-CZ" dirty="0" smtClean="0"/>
          </a:p>
          <a:p>
            <a:r>
              <a:rPr lang="cs-CZ" dirty="0" smtClean="0"/>
              <a:t>Zapojení dobrovolníků je mnohem méně </a:t>
            </a:r>
            <a:r>
              <a:rPr lang="cs-CZ" dirty="0" smtClean="0"/>
              <a:t>limitováno zákonnými úpravami </a:t>
            </a:r>
            <a:r>
              <a:rPr lang="cs-CZ" dirty="0" smtClean="0"/>
              <a:t>než např. sociální služby</a:t>
            </a:r>
            <a:endParaRPr lang="cs-CZ" dirty="0" smtClean="0"/>
          </a:p>
          <a:p>
            <a:r>
              <a:rPr lang="cs-CZ" dirty="0" smtClean="0"/>
              <a:t>Menší</a:t>
            </a:r>
            <a:r>
              <a:rPr lang="cs-CZ" dirty="0" smtClean="0"/>
              <a:t> </a:t>
            </a:r>
            <a:r>
              <a:rPr lang="cs-CZ" dirty="0" smtClean="0"/>
              <a:t>finanční náklady na </a:t>
            </a:r>
            <a:r>
              <a:rPr lang="cs-CZ" dirty="0" smtClean="0"/>
              <a:t>zapojení dobrovolníků než jiných složek a profesionálů</a:t>
            </a:r>
            <a:endParaRPr lang="cs-CZ" dirty="0" smtClean="0"/>
          </a:p>
          <a:p>
            <a:r>
              <a:rPr lang="cs-CZ" dirty="0" smtClean="0"/>
              <a:t>Možnost využití širokého spektra dobrovolnických center a </a:t>
            </a:r>
            <a:r>
              <a:rPr lang="cs-CZ" dirty="0" smtClean="0"/>
              <a:t>již existující sítě </a:t>
            </a:r>
            <a:endParaRPr lang="cs-CZ" dirty="0" smtClean="0"/>
          </a:p>
          <a:p>
            <a:r>
              <a:rPr lang="cs-CZ" dirty="0" smtClean="0"/>
              <a:t>Napojení nových </a:t>
            </a:r>
            <a:r>
              <a:rPr lang="cs-CZ" dirty="0" smtClean="0"/>
              <a:t>zájemců </a:t>
            </a:r>
            <a:r>
              <a:rPr lang="cs-CZ" dirty="0" smtClean="0"/>
              <a:t>do sítě</a:t>
            </a:r>
            <a:endParaRPr lang="cs-CZ" dirty="0"/>
          </a:p>
        </p:txBody>
      </p:sp>
    </p:spTree>
    <p:extLst>
      <p:ext uri="{BB962C8B-B14F-4D97-AF65-F5344CB8AC3E}">
        <p14:creationId xmlns:p14="http://schemas.microsoft.com/office/powerpoint/2010/main" val="714768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260648"/>
            <a:ext cx="6923112" cy="634082"/>
          </a:xfrm>
        </p:spPr>
        <p:txBody>
          <a:bodyPr/>
          <a:lstStyle/>
          <a:p>
            <a:pPr algn="ctr"/>
            <a:r>
              <a:rPr lang="cs-CZ" sz="2800" b="1" dirty="0" smtClean="0">
                <a:latin typeface="+mn-lt"/>
              </a:rPr>
              <a:t>A jak to vidí zájemci o dobrovolnictví z řad studentů…</a:t>
            </a:r>
            <a:endParaRPr lang="cs-CZ" sz="2800" b="1" dirty="0">
              <a:latin typeface="+mn-lt"/>
            </a:endParaRP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268760"/>
            <a:ext cx="8579555" cy="4825999"/>
          </a:xfrm>
        </p:spPr>
      </p:pic>
    </p:spTree>
    <p:extLst>
      <p:ext uri="{BB962C8B-B14F-4D97-AF65-F5344CB8AC3E}">
        <p14:creationId xmlns:p14="http://schemas.microsoft.com/office/powerpoint/2010/main" val="3966487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980728"/>
            <a:ext cx="8612201" cy="4982599"/>
          </a:xfrm>
        </p:spPr>
      </p:pic>
    </p:spTree>
    <p:extLst>
      <p:ext uri="{BB962C8B-B14F-4D97-AF65-F5344CB8AC3E}">
        <p14:creationId xmlns:p14="http://schemas.microsoft.com/office/powerpoint/2010/main" val="527443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075240" cy="1143000"/>
          </a:xfrm>
        </p:spPr>
        <p:txBody>
          <a:bodyPr/>
          <a:lstStyle/>
          <a:p>
            <a:pPr algn="ctr"/>
            <a:r>
              <a:rPr lang="cs-CZ" sz="3600" b="1" dirty="0" smtClean="0">
                <a:latin typeface="+mj-lt"/>
              </a:rPr>
              <a:t/>
            </a:r>
            <a:br>
              <a:rPr lang="cs-CZ" sz="3600" b="1" dirty="0" smtClean="0">
                <a:latin typeface="+mj-lt"/>
              </a:rPr>
            </a:br>
            <a:r>
              <a:rPr lang="cs-CZ" sz="3600" b="1" dirty="0" smtClean="0">
                <a:latin typeface="+mj-lt"/>
              </a:rPr>
              <a:t>Dobrovolnictví u lidí se zkušeností s duševním onemocněním</a:t>
            </a:r>
            <a:r>
              <a:rPr lang="cs-CZ" dirty="0" smtClean="0"/>
              <a:t/>
            </a:r>
            <a:br>
              <a:rPr lang="cs-CZ" dirty="0" smtClean="0"/>
            </a:br>
            <a:endParaRPr lang="cs-CZ" dirty="0"/>
          </a:p>
        </p:txBody>
      </p:sp>
      <p:sp>
        <p:nvSpPr>
          <p:cNvPr id="3" name="Zástupný symbol pro obsah 2"/>
          <p:cNvSpPr>
            <a:spLocks noGrp="1"/>
          </p:cNvSpPr>
          <p:nvPr>
            <p:ph idx="1"/>
          </p:nvPr>
        </p:nvSpPr>
        <p:spPr/>
        <p:txBody>
          <a:bodyPr/>
          <a:lstStyle/>
          <a:p>
            <a:r>
              <a:rPr lang="cs-CZ" dirty="0" smtClean="0"/>
              <a:t>Dobrovolníci přirozeně navazují na profesionály v sociálních službách – propojení na běžný život a zapojení do komunity</a:t>
            </a:r>
          </a:p>
          <a:p>
            <a:r>
              <a:rPr lang="cs-CZ" dirty="0" smtClean="0"/>
              <a:t>Lidé se zkušeností přebírají roli dobrovolníka a pomáhají druhým</a:t>
            </a:r>
          </a:p>
          <a:p>
            <a:r>
              <a:rPr lang="cs-CZ" dirty="0" smtClean="0"/>
              <a:t>Počet </a:t>
            </a:r>
            <a:r>
              <a:rPr lang="cs-CZ" dirty="0" err="1" smtClean="0"/>
              <a:t>dobr</a:t>
            </a:r>
            <a:r>
              <a:rPr lang="cs-CZ" dirty="0" smtClean="0"/>
              <a:t>. hodin pro lidi s DN</a:t>
            </a:r>
            <a:endParaRPr lang="cs-CZ" dirty="0"/>
          </a:p>
          <a:p>
            <a:pPr marL="0" indent="0">
              <a:buNone/>
            </a:pPr>
            <a:endParaRPr lang="cs-CZ" sz="1800" b="0" i="1" dirty="0" smtClean="0"/>
          </a:p>
          <a:p>
            <a:pPr marL="0" indent="0">
              <a:buNone/>
            </a:pPr>
            <a:endParaRPr lang="cs-CZ" sz="1800" b="0" i="1" dirty="0"/>
          </a:p>
          <a:p>
            <a:pPr marL="0" indent="0">
              <a:buNone/>
            </a:pPr>
            <a:endParaRPr lang="cs-CZ" sz="1800" b="0" i="1" dirty="0" smtClean="0"/>
          </a:p>
          <a:p>
            <a:pPr marL="0" indent="0">
              <a:buNone/>
            </a:pPr>
            <a:endParaRPr lang="cs-CZ" sz="1800" b="0" i="1" dirty="0"/>
          </a:p>
          <a:p>
            <a:pPr marL="0" indent="0">
              <a:buNone/>
            </a:pPr>
            <a:endParaRPr lang="cs-CZ" sz="1800" b="0" i="1" dirty="0" smtClean="0"/>
          </a:p>
          <a:p>
            <a:pPr marL="0" indent="0">
              <a:buNone/>
            </a:pPr>
            <a:r>
              <a:rPr lang="cs-CZ" sz="1800" b="0" i="1" dirty="0" smtClean="0"/>
              <a:t>Data pouze ze služeb FOKUS Vysočina</a:t>
            </a:r>
            <a:endParaRPr lang="cs-CZ" sz="1800" b="0" i="1" dirty="0"/>
          </a:p>
        </p:txBody>
      </p:sp>
      <p:graphicFrame>
        <p:nvGraphicFramePr>
          <p:cNvPr id="6" name="Tabulka 5"/>
          <p:cNvGraphicFramePr>
            <a:graphicFrameLocks noGrp="1"/>
          </p:cNvGraphicFramePr>
          <p:nvPr>
            <p:extLst>
              <p:ext uri="{D42A27DB-BD31-4B8C-83A1-F6EECF244321}">
                <p14:modId xmlns:p14="http://schemas.microsoft.com/office/powerpoint/2010/main" val="4111394220"/>
              </p:ext>
            </p:extLst>
          </p:nvPr>
        </p:nvGraphicFramePr>
        <p:xfrm>
          <a:off x="1500336" y="4653136"/>
          <a:ext cx="6096000" cy="741680"/>
        </p:xfrm>
        <a:graphic>
          <a:graphicData uri="http://schemas.openxmlformats.org/drawingml/2006/table">
            <a:tbl>
              <a:tblPr firstRow="1" bandRow="1">
                <a:tableStyleId>{93296810-A885-4BE3-A3E7-6D5BEEA58F35}</a:tableStyleId>
              </a:tblPr>
              <a:tblGrid>
                <a:gridCol w="3048000">
                  <a:extLst>
                    <a:ext uri="{9D8B030D-6E8A-4147-A177-3AD203B41FA5}">
                      <a16:colId xmlns:a16="http://schemas.microsoft.com/office/drawing/2014/main" val="2296850044"/>
                    </a:ext>
                  </a:extLst>
                </a:gridCol>
                <a:gridCol w="3048000">
                  <a:extLst>
                    <a:ext uri="{9D8B030D-6E8A-4147-A177-3AD203B41FA5}">
                      <a16:colId xmlns:a16="http://schemas.microsoft.com/office/drawing/2014/main" val="2755709591"/>
                    </a:ext>
                  </a:extLst>
                </a:gridCol>
              </a:tblGrid>
              <a:tr h="370840">
                <a:tc>
                  <a:txBody>
                    <a:bodyPr/>
                    <a:lstStyle/>
                    <a:p>
                      <a:r>
                        <a:rPr lang="cs-CZ" dirty="0" smtClean="0"/>
                        <a:t>2019</a:t>
                      </a:r>
                      <a:endParaRPr lang="cs-CZ" dirty="0"/>
                    </a:p>
                  </a:txBody>
                  <a:tcPr>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r>
                        <a:rPr lang="cs-CZ" dirty="0" smtClean="0"/>
                        <a:t>2020</a:t>
                      </a:r>
                      <a:endParaRPr lang="cs-CZ" dirty="0"/>
                    </a:p>
                  </a:txBody>
                  <a:tcPr>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extLst>
                  <a:ext uri="{0D108BD9-81ED-4DB2-BD59-A6C34878D82A}">
                    <a16:rowId xmlns:a16="http://schemas.microsoft.com/office/drawing/2014/main" val="4027415410"/>
                  </a:ext>
                </a:extLst>
              </a:tr>
              <a:tr h="370840">
                <a:tc>
                  <a:txBody>
                    <a:bodyPr/>
                    <a:lstStyle/>
                    <a:p>
                      <a:r>
                        <a:rPr lang="cs-CZ" dirty="0" smtClean="0"/>
                        <a:t>98 hodin</a:t>
                      </a:r>
                      <a:endParaRPr lang="cs-CZ" dirty="0"/>
                    </a:p>
                  </a:txBody>
                  <a:tcPr>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r>
                        <a:rPr lang="cs-CZ" dirty="0" smtClean="0"/>
                        <a:t>263 hodin</a:t>
                      </a:r>
                      <a:endParaRPr lang="cs-CZ" dirty="0"/>
                    </a:p>
                  </a:txBody>
                  <a:tcPr>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extLst>
                  <a:ext uri="{0D108BD9-81ED-4DB2-BD59-A6C34878D82A}">
                    <a16:rowId xmlns:a16="http://schemas.microsoft.com/office/drawing/2014/main" val="220572087"/>
                  </a:ext>
                </a:extLst>
              </a:tr>
            </a:tbl>
          </a:graphicData>
        </a:graphic>
      </p:graphicFrame>
    </p:spTree>
    <p:extLst>
      <p:ext uri="{BB962C8B-B14F-4D97-AF65-F5344CB8AC3E}">
        <p14:creationId xmlns:p14="http://schemas.microsoft.com/office/powerpoint/2010/main" val="3143617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003232" cy="1143000"/>
          </a:xfrm>
        </p:spPr>
        <p:txBody>
          <a:bodyPr/>
          <a:lstStyle/>
          <a:p>
            <a:pPr algn="ctr"/>
            <a:r>
              <a:rPr lang="cs-CZ" sz="3600" b="1" dirty="0" smtClean="0">
                <a:latin typeface="+mj-lt"/>
              </a:rPr>
              <a:t>Příběh dobrovolnice Lídy</a:t>
            </a:r>
            <a:endParaRPr lang="cs-CZ" sz="3600" b="1" dirty="0">
              <a:latin typeface="+mj-lt"/>
            </a:endParaRPr>
          </a:p>
        </p:txBody>
      </p:sp>
      <p:sp>
        <p:nvSpPr>
          <p:cNvPr id="3" name="Zástupný symbol pro obsah 2"/>
          <p:cNvSpPr>
            <a:spLocks noGrp="1"/>
          </p:cNvSpPr>
          <p:nvPr>
            <p:ph idx="1"/>
          </p:nvPr>
        </p:nvSpPr>
        <p:spPr>
          <a:xfrm>
            <a:off x="457200" y="1772816"/>
            <a:ext cx="7848872" cy="4237931"/>
          </a:xfrm>
        </p:spPr>
        <p:txBody>
          <a:bodyPr/>
          <a:lstStyle/>
          <a:p>
            <a:pPr marL="0" indent="0">
              <a:buNone/>
            </a:pPr>
            <a:r>
              <a:rPr lang="cs-CZ" dirty="0"/>
              <a:t>Popsat co mi dává dobrovolnictví není úplně jednoduché. Jsou asi dvě slova, která mě v této souvislosti napadají. Prvním z nich je POMOC a tím druhým je BÝT UŽITEČNÁ. Myslím, že to je přesně to, co mě k dobrovolnictví přivedlo. Chtěla jsem a chci pomáhat a tím být třeba někomu užitečná, někomu trochu ulehčit život, někomu udělat radost, někomu zpříjemnit den, někoho nového poznat, pomoci tam, kde je to potřeba.</a:t>
            </a:r>
          </a:p>
          <a:p>
            <a:endParaRPr lang="cs-CZ" dirty="0"/>
          </a:p>
        </p:txBody>
      </p:sp>
    </p:spTree>
    <p:extLst>
      <p:ext uri="{BB962C8B-B14F-4D97-AF65-F5344CB8AC3E}">
        <p14:creationId xmlns:p14="http://schemas.microsoft.com/office/powerpoint/2010/main" val="3700282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22258" y="1196752"/>
            <a:ext cx="7848872" cy="5030019"/>
          </a:xfrm>
        </p:spPr>
        <p:txBody>
          <a:bodyPr/>
          <a:lstStyle/>
          <a:p>
            <a:pPr marL="0" indent="0">
              <a:buNone/>
            </a:pPr>
            <a:r>
              <a:rPr lang="cs-CZ" dirty="0"/>
              <a:t>Ale dobrovolnictví není jen o dávání. Tím, že dávám, mám možnost i přijímat…radost, energii, příběhy, poznávat nové lidi, komunikovat. A to je na tom právě to krásné. Že každý z nás, z dobrovolníků, vkládá do dobrovolnictví kus sebe, kus toho svého „srdce“ a nabízí pomoc tomu, kdo jí momentálně potřebuje a ve chvíli, kdy se propojí to naše dávání s přijímáním od toho druhého, přijde pocit, kdy víte, že to, co děláte, má smysl.</a:t>
            </a:r>
          </a:p>
        </p:txBody>
      </p:sp>
    </p:spTree>
    <p:extLst>
      <p:ext uri="{BB962C8B-B14F-4D97-AF65-F5344CB8AC3E}">
        <p14:creationId xmlns:p14="http://schemas.microsoft.com/office/powerpoint/2010/main" val="1591572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1124744"/>
            <a:ext cx="7848872" cy="5174035"/>
          </a:xfrm>
        </p:spPr>
        <p:txBody>
          <a:bodyPr/>
          <a:lstStyle/>
          <a:p>
            <a:pPr marL="0" indent="0">
              <a:buNone/>
            </a:pPr>
            <a:r>
              <a:rPr lang="cs-CZ" dirty="0"/>
              <a:t>Já sama jsem momentálně v pozici, kdy jsem dobrovolníkem </a:t>
            </a:r>
            <a:r>
              <a:rPr lang="cs-CZ" dirty="0" smtClean="0"/>
              <a:t>a </a:t>
            </a:r>
            <a:r>
              <a:rPr lang="cs-CZ" dirty="0"/>
              <a:t>zároveň i klientem havlíčkobrodského Fokusu a současně využívám i já osobně služeb dobrovolnictví v podobě studia angličtiny. Jako klientovi Fokusu HB mi bylo pomoženo, možná i proto jsem tak moc zatoužila pomáhat i já, využít tu možnost, že najednou můžu, že mám sílu a že to jde. To je moc příjemný pocit. A ve chvíli, kdy jsem na základě mého studia VŠ potřebovala pomoc s angličtinou, jsem si uvědomila, že můžu vlastně oslovit dobrovolníky Fokusu HB, ústy naší </a:t>
            </a:r>
            <a:r>
              <a:rPr lang="cs-CZ" dirty="0" smtClean="0"/>
              <a:t>koordinátorky Jany </a:t>
            </a:r>
            <a:r>
              <a:rPr lang="cs-CZ" dirty="0"/>
              <a:t>a zakusit tedy dobrovolnictví i z té druhé strany.</a:t>
            </a:r>
          </a:p>
          <a:p>
            <a:endParaRPr lang="cs-CZ" dirty="0"/>
          </a:p>
        </p:txBody>
      </p:sp>
    </p:spTree>
    <p:extLst>
      <p:ext uri="{BB962C8B-B14F-4D97-AF65-F5344CB8AC3E}">
        <p14:creationId xmlns:p14="http://schemas.microsoft.com/office/powerpoint/2010/main" val="567717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836712"/>
            <a:ext cx="7848872" cy="4525963"/>
          </a:xfrm>
        </p:spPr>
        <p:txBody>
          <a:bodyPr/>
          <a:lstStyle/>
          <a:p>
            <a:pPr marL="0" indent="0">
              <a:buNone/>
            </a:pPr>
            <a:r>
              <a:rPr lang="cs-CZ" dirty="0"/>
              <a:t>Potkala jsem se tam s mladou a velmi </a:t>
            </a:r>
            <a:r>
              <a:rPr lang="cs-CZ" dirty="0" smtClean="0"/>
              <a:t>milou </a:t>
            </a:r>
            <a:r>
              <a:rPr lang="cs-CZ" dirty="0"/>
              <a:t>a hlavně moc šikovnou dobrovolnicí Kateřinou, která mi hodně pomáhá. A musím se přiznat, že se na tu naší společnou hodinu angličtiny, kterou máme většinou každý týden, vlastně vždycky těším. Přijde mi fajn, že je pořád dost mladých lidí, kteří se snaží pomáhat a být užiteční, jenom proto, že zkrátka chtějí a ví, že můžou a také, že je to potřeba a že to má smysl.</a:t>
            </a:r>
          </a:p>
          <a:p>
            <a:pPr marL="0" indent="0">
              <a:buNone/>
            </a:pPr>
            <a:endParaRPr lang="cs-CZ" dirty="0" smtClean="0"/>
          </a:p>
          <a:p>
            <a:pPr marL="0" indent="0">
              <a:buNone/>
            </a:pPr>
            <a:r>
              <a:rPr lang="cs-CZ" dirty="0" smtClean="0"/>
              <a:t>Tak </a:t>
            </a:r>
            <a:r>
              <a:rPr lang="cs-CZ" dirty="0"/>
              <a:t>tak nějak vidím dobrovolnictví já…sama za sebe.</a:t>
            </a:r>
          </a:p>
          <a:p>
            <a:endParaRPr lang="cs-CZ" dirty="0"/>
          </a:p>
        </p:txBody>
      </p:sp>
    </p:spTree>
    <p:extLst>
      <p:ext uri="{BB962C8B-B14F-4D97-AF65-F5344CB8AC3E}">
        <p14:creationId xmlns:p14="http://schemas.microsoft.com/office/powerpoint/2010/main" val="659947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cstate="print">
            <a:extLst>
              <a:ext uri="{BEBA8EAE-BF5A-486C-A8C5-ECC9F3942E4B}">
                <a14:imgProps xmlns:a14="http://schemas.microsoft.com/office/drawing/2010/main">
                  <a14:imgLayer r:embed="rId3">
                    <a14:imgEffect>
                      <a14:colorTemperature colorTemp="7593"/>
                    </a14:imgEffect>
                    <a14:imgEffect>
                      <a14:saturation sat="151000"/>
                    </a14:imgEffect>
                  </a14:imgLayer>
                </a14:imgProps>
              </a:ext>
              <a:ext uri="{28A0092B-C50C-407E-A947-70E740481C1C}">
                <a14:useLocalDpi xmlns:a14="http://schemas.microsoft.com/office/drawing/2010/main" val="0"/>
              </a:ext>
            </a:extLst>
          </a:blip>
          <a:stretch>
            <a:fillRect/>
          </a:stretch>
        </p:blipFill>
        <p:spPr>
          <a:xfrm>
            <a:off x="539552" y="476672"/>
            <a:ext cx="7920880" cy="5616624"/>
          </a:xfrm>
        </p:spPr>
      </p:pic>
    </p:spTree>
    <p:extLst>
      <p:ext uri="{BB962C8B-B14F-4D97-AF65-F5344CB8AC3E}">
        <p14:creationId xmlns:p14="http://schemas.microsoft.com/office/powerpoint/2010/main" val="2466728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sz="4000" b="1" dirty="0">
              <a:latin typeface="+mn-lt"/>
            </a:endParaRPr>
          </a:p>
        </p:txBody>
      </p:sp>
      <p:sp>
        <p:nvSpPr>
          <p:cNvPr id="3" name="Zástupný symbol pro obsah 2"/>
          <p:cNvSpPr>
            <a:spLocks noGrp="1"/>
          </p:cNvSpPr>
          <p:nvPr>
            <p:ph idx="1"/>
          </p:nvPr>
        </p:nvSpPr>
        <p:spPr/>
        <p:txBody>
          <a:bodyPr/>
          <a:lstStyle/>
          <a:p>
            <a:pPr marL="0" indent="0" algn="ctr">
              <a:buNone/>
            </a:pPr>
            <a:r>
              <a:rPr lang="cs-CZ" sz="4000" dirty="0" smtClean="0"/>
              <a:t>Děkujeme za pozornost</a:t>
            </a:r>
          </a:p>
          <a:p>
            <a:endParaRPr lang="cs-CZ" dirty="0"/>
          </a:p>
          <a:p>
            <a:pPr marL="0" indent="0">
              <a:buNone/>
            </a:pPr>
            <a:endParaRPr lang="cs-CZ" dirty="0"/>
          </a:p>
          <a:p>
            <a:pPr marL="0" indent="0">
              <a:buNone/>
            </a:pPr>
            <a:endParaRPr lang="cs-CZ" dirty="0" smtClean="0"/>
          </a:p>
          <a:p>
            <a:pPr marL="0" indent="0">
              <a:buNone/>
            </a:pPr>
            <a:endParaRPr lang="cs-CZ" dirty="0"/>
          </a:p>
          <a:p>
            <a:pPr marL="0" indent="0">
              <a:buNone/>
            </a:pPr>
            <a:r>
              <a:rPr lang="cs-CZ" dirty="0" smtClean="0"/>
              <a:t>Anna </a:t>
            </a:r>
            <a:r>
              <a:rPr lang="cs-CZ" dirty="0" smtClean="0"/>
              <a:t>Šimonová, Jana Valová, dobrovolnice Lída</a:t>
            </a:r>
          </a:p>
          <a:p>
            <a:endParaRPr lang="cs-CZ" dirty="0"/>
          </a:p>
          <a:p>
            <a:pPr marL="0" indent="0">
              <a:buNone/>
            </a:pPr>
            <a:r>
              <a:rPr lang="cs-CZ" dirty="0" smtClean="0">
                <a:hlinkClick r:id="rId2"/>
              </a:rPr>
              <a:t>Anna.simonova@fokusvysocina.cz</a:t>
            </a:r>
            <a:endParaRPr lang="cs-CZ" dirty="0" smtClean="0"/>
          </a:p>
          <a:p>
            <a:pPr marL="0" indent="0">
              <a:buNone/>
            </a:pPr>
            <a:r>
              <a:rPr lang="cs-CZ" dirty="0" smtClean="0">
                <a:hlinkClick r:id="rId3"/>
              </a:rPr>
              <a:t>Jana.valova@fokusvysocina.cz</a:t>
            </a:r>
            <a:endParaRPr lang="cs-CZ" dirty="0" smtClean="0"/>
          </a:p>
          <a:p>
            <a:pPr marL="0" indent="0">
              <a:buNone/>
            </a:pPr>
            <a:endParaRPr lang="cs-CZ" dirty="0" smtClean="0"/>
          </a:p>
        </p:txBody>
      </p:sp>
    </p:spTree>
    <p:extLst>
      <p:ext uri="{BB962C8B-B14F-4D97-AF65-F5344CB8AC3E}">
        <p14:creationId xmlns:p14="http://schemas.microsoft.com/office/powerpoint/2010/main" val="1831174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901764" y="2870176"/>
            <a:ext cx="4272669" cy="3987824"/>
          </a:xfrm>
          <a:prstGeom prst="rect">
            <a:avLst/>
          </a:prstGeom>
          <a:noFill/>
          <a:ln w="9525">
            <a:noFill/>
            <a:miter lim="800000"/>
            <a:headEnd/>
            <a:tailEnd/>
          </a:ln>
          <a:effectLst/>
        </p:spPr>
      </p:pic>
      <p:sp>
        <p:nvSpPr>
          <p:cNvPr id="2" name="Nadpis 1"/>
          <p:cNvSpPr>
            <a:spLocks noGrp="1"/>
          </p:cNvSpPr>
          <p:nvPr>
            <p:ph type="title"/>
          </p:nvPr>
        </p:nvSpPr>
        <p:spPr>
          <a:xfrm>
            <a:off x="457200" y="274638"/>
            <a:ext cx="8219256" cy="1143000"/>
          </a:xfrm>
        </p:spPr>
        <p:txBody>
          <a:bodyPr/>
          <a:lstStyle/>
          <a:p>
            <a:pPr algn="ctr"/>
            <a:r>
              <a:rPr lang="cs-CZ" sz="3600" b="1" dirty="0" smtClean="0">
                <a:latin typeface="+mj-lt"/>
              </a:rPr>
              <a:t>Analýza dat v době </a:t>
            </a:r>
            <a:r>
              <a:rPr lang="cs-CZ" sz="3600" b="1" dirty="0" err="1" smtClean="0">
                <a:latin typeface="+mj-lt"/>
              </a:rPr>
              <a:t>covidu</a:t>
            </a:r>
            <a:r>
              <a:rPr lang="cs-CZ" sz="3600" b="1" dirty="0" smtClean="0">
                <a:latin typeface="+mj-lt"/>
              </a:rPr>
              <a:t> </a:t>
            </a:r>
            <a:endParaRPr lang="cs-CZ" sz="3600" b="1" dirty="0">
              <a:latin typeface="+mj-lt"/>
            </a:endParaRPr>
          </a:p>
        </p:txBody>
      </p:sp>
      <p:sp>
        <p:nvSpPr>
          <p:cNvPr id="3" name="Zástupný symbol pro obsah 2"/>
          <p:cNvSpPr>
            <a:spLocks noGrp="1"/>
          </p:cNvSpPr>
          <p:nvPr>
            <p:ph idx="1"/>
          </p:nvPr>
        </p:nvSpPr>
        <p:spPr>
          <a:xfrm>
            <a:off x="457200" y="1439095"/>
            <a:ext cx="7848872" cy="4525963"/>
          </a:xfrm>
        </p:spPr>
        <p:txBody>
          <a:bodyPr/>
          <a:lstStyle/>
          <a:p>
            <a:pPr marL="0" indent="0">
              <a:buNone/>
            </a:pPr>
            <a:r>
              <a:rPr lang="cs-CZ" dirty="0" smtClean="0"/>
              <a:t>Zdroj dat: </a:t>
            </a:r>
          </a:p>
          <a:p>
            <a:r>
              <a:rPr lang="cs-CZ" dirty="0" smtClean="0"/>
              <a:t>Dobrovolnické centrum Pelhřimov</a:t>
            </a:r>
          </a:p>
          <a:p>
            <a:r>
              <a:rPr lang="cs-CZ" dirty="0" smtClean="0"/>
              <a:t>Dobrovolnické </a:t>
            </a:r>
            <a:r>
              <a:rPr lang="cs-CZ" dirty="0"/>
              <a:t>centrum </a:t>
            </a:r>
            <a:r>
              <a:rPr lang="cs-CZ" dirty="0" smtClean="0"/>
              <a:t>Humpolec a Světlá n. Sázavou</a:t>
            </a:r>
            <a:endParaRPr lang="cs-CZ" dirty="0"/>
          </a:p>
          <a:p>
            <a:r>
              <a:rPr lang="cs-CZ" dirty="0" smtClean="0"/>
              <a:t>Dobrovolnické </a:t>
            </a:r>
            <a:r>
              <a:rPr lang="cs-CZ" dirty="0"/>
              <a:t>centrum </a:t>
            </a:r>
            <a:r>
              <a:rPr lang="cs-CZ" dirty="0" smtClean="0"/>
              <a:t>Havlíčkův Brod </a:t>
            </a:r>
          </a:p>
          <a:p>
            <a:pPr marL="0" indent="0">
              <a:buNone/>
            </a:pPr>
            <a:r>
              <a:rPr lang="cs-CZ" dirty="0" smtClean="0"/>
              <a:t>a Chotěboř</a:t>
            </a:r>
            <a:endParaRPr lang="cs-CZ" dirty="0"/>
          </a:p>
          <a:p>
            <a:r>
              <a:rPr lang="cs-CZ" dirty="0" smtClean="0"/>
              <a:t>Evidence dobrovolnických hodin, </a:t>
            </a:r>
          </a:p>
          <a:p>
            <a:pPr marL="0" indent="0">
              <a:buNone/>
            </a:pPr>
            <a:r>
              <a:rPr lang="cs-CZ" dirty="0" smtClean="0"/>
              <a:t>počtu dobrovolníků </a:t>
            </a:r>
          </a:p>
          <a:p>
            <a:pPr marL="0" indent="0">
              <a:buNone/>
            </a:pPr>
            <a:r>
              <a:rPr lang="cs-CZ" dirty="0" smtClean="0"/>
              <a:t>v jednotlivých přijímacích </a:t>
            </a:r>
          </a:p>
          <a:p>
            <a:pPr marL="0" indent="0">
              <a:buNone/>
            </a:pPr>
            <a:r>
              <a:rPr lang="cs-CZ" dirty="0" smtClean="0"/>
              <a:t>organizacích </a:t>
            </a:r>
          </a:p>
          <a:p>
            <a:pPr marL="0" indent="0">
              <a:buNone/>
            </a:pPr>
            <a:r>
              <a:rPr lang="cs-CZ" dirty="0" smtClean="0"/>
              <a:t>(ES </a:t>
            </a:r>
            <a:r>
              <a:rPr lang="cs-CZ" dirty="0" err="1" smtClean="0"/>
              <a:t>Highlander</a:t>
            </a:r>
            <a:r>
              <a:rPr lang="cs-CZ" dirty="0" smtClean="0"/>
              <a:t> 3)  </a:t>
            </a:r>
          </a:p>
          <a:p>
            <a:endParaRPr lang="cs-CZ" dirty="0"/>
          </a:p>
        </p:txBody>
      </p:sp>
      <p:sp>
        <p:nvSpPr>
          <p:cNvPr id="7" name="Ovál 6"/>
          <p:cNvSpPr/>
          <p:nvPr/>
        </p:nvSpPr>
        <p:spPr>
          <a:xfrm>
            <a:off x="5864433" y="4018853"/>
            <a:ext cx="336410" cy="315611"/>
          </a:xfrm>
          <a:prstGeom prst="ellipse">
            <a:avLst/>
          </a:prstGeom>
          <a:solidFill>
            <a:srgbClr val="4848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vál 7"/>
          <p:cNvSpPr/>
          <p:nvPr/>
        </p:nvSpPr>
        <p:spPr>
          <a:xfrm>
            <a:off x="5652120" y="4706282"/>
            <a:ext cx="336410" cy="315611"/>
          </a:xfrm>
          <a:prstGeom prst="ellipse">
            <a:avLst/>
          </a:prstGeom>
          <a:solidFill>
            <a:srgbClr val="4848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p:cNvSpPr/>
          <p:nvPr/>
        </p:nvSpPr>
        <p:spPr>
          <a:xfrm>
            <a:off x="6732399" y="3821949"/>
            <a:ext cx="336410" cy="315611"/>
          </a:xfrm>
          <a:prstGeom prst="ellipse">
            <a:avLst/>
          </a:prstGeom>
          <a:solidFill>
            <a:srgbClr val="4848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145370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91266" cy="1354162"/>
          </a:xfrm>
        </p:spPr>
        <p:txBody>
          <a:bodyPr/>
          <a:lstStyle/>
          <a:p>
            <a:pPr algn="ctr"/>
            <a:r>
              <a:rPr lang="cs-CZ" sz="3600" b="1" dirty="0">
                <a:latin typeface="+mj-lt"/>
              </a:rPr>
              <a:t>Dobrovolnictví v období </a:t>
            </a:r>
            <a:r>
              <a:rPr lang="cs-CZ" sz="3600" b="1" dirty="0" err="1">
                <a:latin typeface="+mj-lt"/>
              </a:rPr>
              <a:t>covidu</a:t>
            </a:r>
            <a:r>
              <a:rPr lang="cs-CZ" sz="3600" b="1" dirty="0">
                <a:latin typeface="+mj-lt"/>
              </a:rPr>
              <a:t> v okresech Havlíčkův </a:t>
            </a:r>
            <a:r>
              <a:rPr lang="cs-CZ" sz="3600" b="1" dirty="0" smtClean="0">
                <a:latin typeface="+mj-lt"/>
              </a:rPr>
              <a:t>Brod </a:t>
            </a:r>
            <a:r>
              <a:rPr lang="cs-CZ" sz="3600" b="1" dirty="0">
                <a:latin typeface="+mj-lt"/>
              </a:rPr>
              <a:t>a Pelhřimov</a:t>
            </a:r>
          </a:p>
        </p:txBody>
      </p:sp>
      <p:graphicFrame>
        <p:nvGraphicFramePr>
          <p:cNvPr id="9" name="Zástupný symbol pro obsah 8"/>
          <p:cNvGraphicFramePr>
            <a:graphicFrameLocks noGrp="1"/>
          </p:cNvGraphicFramePr>
          <p:nvPr>
            <p:ph idx="1"/>
            <p:extLst>
              <p:ext uri="{D42A27DB-BD31-4B8C-83A1-F6EECF244321}">
                <p14:modId xmlns:p14="http://schemas.microsoft.com/office/powerpoint/2010/main" val="4229346760"/>
              </p:ext>
            </p:extLst>
          </p:nvPr>
        </p:nvGraphicFramePr>
        <p:xfrm>
          <a:off x="457200" y="1484785"/>
          <a:ext cx="8291266" cy="4382459"/>
        </p:xfrm>
        <a:graphic>
          <a:graphicData uri="http://schemas.openxmlformats.org/drawingml/2006/table">
            <a:tbl>
              <a:tblPr firstRow="1" bandRow="1">
                <a:tableStyleId>{10A1B5D5-9B99-4C35-A422-299274C87663}</a:tableStyleId>
              </a:tblPr>
              <a:tblGrid>
                <a:gridCol w="1441323">
                  <a:extLst>
                    <a:ext uri="{9D8B030D-6E8A-4147-A177-3AD203B41FA5}">
                      <a16:colId xmlns:a16="http://schemas.microsoft.com/office/drawing/2014/main" val="536409407"/>
                    </a:ext>
                  </a:extLst>
                </a:gridCol>
                <a:gridCol w="1153675">
                  <a:extLst>
                    <a:ext uri="{9D8B030D-6E8A-4147-A177-3AD203B41FA5}">
                      <a16:colId xmlns:a16="http://schemas.microsoft.com/office/drawing/2014/main" val="854457757"/>
                    </a:ext>
                  </a:extLst>
                </a:gridCol>
                <a:gridCol w="958402">
                  <a:extLst>
                    <a:ext uri="{9D8B030D-6E8A-4147-A177-3AD203B41FA5}">
                      <a16:colId xmlns:a16="http://schemas.microsoft.com/office/drawing/2014/main" val="1546198876"/>
                    </a:ext>
                  </a:extLst>
                </a:gridCol>
                <a:gridCol w="1421051">
                  <a:extLst>
                    <a:ext uri="{9D8B030D-6E8A-4147-A177-3AD203B41FA5}">
                      <a16:colId xmlns:a16="http://schemas.microsoft.com/office/drawing/2014/main" val="1149750619"/>
                    </a:ext>
                  </a:extLst>
                </a:gridCol>
                <a:gridCol w="947882">
                  <a:extLst>
                    <a:ext uri="{9D8B030D-6E8A-4147-A177-3AD203B41FA5}">
                      <a16:colId xmlns:a16="http://schemas.microsoft.com/office/drawing/2014/main" val="326424444"/>
                    </a:ext>
                  </a:extLst>
                </a:gridCol>
                <a:gridCol w="1575780">
                  <a:extLst>
                    <a:ext uri="{9D8B030D-6E8A-4147-A177-3AD203B41FA5}">
                      <a16:colId xmlns:a16="http://schemas.microsoft.com/office/drawing/2014/main" val="3915034167"/>
                    </a:ext>
                  </a:extLst>
                </a:gridCol>
                <a:gridCol w="793153">
                  <a:extLst>
                    <a:ext uri="{9D8B030D-6E8A-4147-A177-3AD203B41FA5}">
                      <a16:colId xmlns:a16="http://schemas.microsoft.com/office/drawing/2014/main" val="3249508795"/>
                    </a:ext>
                  </a:extLst>
                </a:gridCol>
              </a:tblGrid>
              <a:tr h="2237677">
                <a:tc>
                  <a:txBody>
                    <a:bodyPr/>
                    <a:lstStyle/>
                    <a:p>
                      <a:pPr algn="l" fontAlgn="b"/>
                      <a:r>
                        <a:rPr lang="cs-CZ" sz="2400" u="none" strike="noStrike" dirty="0">
                          <a:effectLst/>
                        </a:rPr>
                        <a:t>Dobrovolnictví v okrese </a:t>
                      </a:r>
                      <a:r>
                        <a:rPr lang="cs-CZ" sz="2400" u="none" strike="noStrike" dirty="0" err="1" smtClean="0">
                          <a:effectLst/>
                        </a:rPr>
                        <a:t>Havl</a:t>
                      </a:r>
                      <a:r>
                        <a:rPr lang="cs-CZ" sz="2400" u="none" strike="noStrike" dirty="0" smtClean="0">
                          <a:effectLst/>
                        </a:rPr>
                        <a:t>. </a:t>
                      </a:r>
                      <a:r>
                        <a:rPr lang="cs-CZ" sz="2400" u="none" strike="noStrike" dirty="0">
                          <a:effectLst/>
                        </a:rPr>
                        <a:t>Brod a Pelhřimov</a:t>
                      </a:r>
                      <a:endParaRPr lang="cs-CZ" sz="24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l" fontAlgn="b"/>
                      <a:r>
                        <a:rPr lang="cs-CZ" sz="2400" u="none" strike="noStrike" dirty="0">
                          <a:effectLst/>
                        </a:rPr>
                        <a:t>Počet dobrovolníků</a:t>
                      </a:r>
                      <a:endParaRPr lang="cs-CZ" sz="2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l" fontAlgn="b"/>
                      <a:r>
                        <a:rPr lang="cs-CZ" sz="2400" u="none" strike="noStrike" dirty="0">
                          <a:effectLst/>
                        </a:rPr>
                        <a:t> </a:t>
                      </a:r>
                      <a:endParaRPr lang="cs-CZ" sz="2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l" fontAlgn="b"/>
                      <a:r>
                        <a:rPr lang="cs-CZ" sz="2400" u="none" strike="noStrike" dirty="0">
                          <a:effectLst/>
                        </a:rPr>
                        <a:t>Počet dobrovolnických hodin </a:t>
                      </a:r>
                      <a:endParaRPr lang="cs-CZ" sz="2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l" fontAlgn="b"/>
                      <a:r>
                        <a:rPr lang="cs-CZ" sz="2400" u="none" strike="noStrike" dirty="0">
                          <a:effectLst/>
                        </a:rPr>
                        <a:t> </a:t>
                      </a:r>
                      <a:endParaRPr lang="cs-CZ" sz="2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l" fontAlgn="b"/>
                      <a:r>
                        <a:rPr lang="cs-CZ" sz="2400" u="none" strike="noStrike" dirty="0" smtClean="0">
                          <a:effectLst/>
                        </a:rPr>
                        <a:t>Počet </a:t>
                      </a:r>
                      <a:r>
                        <a:rPr lang="cs-CZ" sz="2400" u="none" strike="noStrike" dirty="0">
                          <a:effectLst/>
                        </a:rPr>
                        <a:t>přijímajících organizací</a:t>
                      </a:r>
                      <a:endParaRPr lang="cs-CZ" sz="2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l" fontAlgn="b"/>
                      <a:r>
                        <a:rPr lang="cs-CZ" sz="2400" u="none" strike="noStrike" dirty="0">
                          <a:effectLst/>
                        </a:rPr>
                        <a:t> </a:t>
                      </a:r>
                      <a:endParaRPr lang="cs-CZ" sz="2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extLst>
                  <a:ext uri="{0D108BD9-81ED-4DB2-BD59-A6C34878D82A}">
                    <a16:rowId xmlns:a16="http://schemas.microsoft.com/office/drawing/2014/main" val="41730922"/>
                  </a:ext>
                </a:extLst>
              </a:tr>
              <a:tr h="1072391">
                <a:tc>
                  <a:txBody>
                    <a:bodyPr/>
                    <a:lstStyle/>
                    <a:p>
                      <a:pPr algn="r" fontAlgn="b"/>
                      <a:r>
                        <a:rPr lang="cs-CZ" sz="2400" u="none" strike="noStrike" dirty="0">
                          <a:effectLst/>
                        </a:rPr>
                        <a:t>2019</a:t>
                      </a:r>
                      <a:endParaRPr lang="cs-CZ" sz="24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cs-CZ" sz="2400" u="none" strike="noStrike" dirty="0">
                          <a:effectLst/>
                        </a:rPr>
                        <a:t>378</a:t>
                      </a:r>
                      <a:endParaRPr lang="cs-CZ" sz="2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cs-CZ" sz="2400" u="none" strike="noStrike" dirty="0">
                          <a:effectLst/>
                        </a:rPr>
                        <a:t>100%</a:t>
                      </a:r>
                      <a:endParaRPr lang="cs-CZ" sz="2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cs-CZ" sz="2400" u="none" strike="noStrike" dirty="0">
                          <a:effectLst/>
                        </a:rPr>
                        <a:t>12 188</a:t>
                      </a:r>
                      <a:endParaRPr lang="cs-CZ" sz="2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cs-CZ" sz="2400" u="none" strike="noStrike" dirty="0">
                          <a:effectLst/>
                        </a:rPr>
                        <a:t>100%</a:t>
                      </a:r>
                      <a:endParaRPr lang="cs-CZ" sz="2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cs-CZ" sz="2400" u="none" strike="noStrike">
                          <a:effectLst/>
                        </a:rPr>
                        <a:t>36</a:t>
                      </a:r>
                      <a:endParaRPr lang="cs-CZ" sz="24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cs-CZ" sz="2400" u="none" strike="noStrike" dirty="0">
                          <a:effectLst/>
                        </a:rPr>
                        <a:t>100%</a:t>
                      </a:r>
                      <a:endParaRPr lang="cs-CZ" sz="2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8642550"/>
                  </a:ext>
                </a:extLst>
              </a:tr>
              <a:tr h="1072391">
                <a:tc>
                  <a:txBody>
                    <a:bodyPr/>
                    <a:lstStyle/>
                    <a:p>
                      <a:pPr algn="r" fontAlgn="b"/>
                      <a:r>
                        <a:rPr lang="cs-CZ" sz="2400" u="none" strike="noStrike">
                          <a:effectLst/>
                        </a:rPr>
                        <a:t>2020</a:t>
                      </a:r>
                      <a:endParaRPr lang="cs-CZ" sz="2400" b="1" i="0" u="none" strike="noStrike">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cs-CZ" sz="2400" u="none" strike="noStrike">
                          <a:effectLst/>
                        </a:rPr>
                        <a:t>293</a:t>
                      </a:r>
                      <a:endParaRPr lang="cs-CZ" sz="24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cs-CZ" sz="2400" u="none" strike="noStrike">
                          <a:effectLst/>
                        </a:rPr>
                        <a:t>78%</a:t>
                      </a:r>
                      <a:endParaRPr lang="cs-CZ" sz="2400" b="0" i="0" u="none" strike="noStrike">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cs-CZ" sz="2400" u="none" strike="noStrike" dirty="0">
                          <a:effectLst/>
                        </a:rPr>
                        <a:t>15 891</a:t>
                      </a:r>
                      <a:endParaRPr lang="cs-CZ" sz="2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cs-CZ" sz="2400" u="none" strike="noStrike" dirty="0">
                          <a:effectLst/>
                        </a:rPr>
                        <a:t>130%</a:t>
                      </a:r>
                      <a:endParaRPr lang="cs-CZ" sz="2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cs-CZ" sz="2400" u="none" strike="noStrike" dirty="0">
                          <a:effectLst/>
                        </a:rPr>
                        <a:t>37</a:t>
                      </a:r>
                      <a:endParaRPr lang="cs-CZ" sz="2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cs-CZ" sz="2400" u="none" strike="noStrike" dirty="0">
                          <a:effectLst/>
                        </a:rPr>
                        <a:t>103%</a:t>
                      </a:r>
                      <a:endParaRPr lang="cs-CZ" sz="24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8143368"/>
                  </a:ext>
                </a:extLst>
              </a:tr>
            </a:tbl>
          </a:graphicData>
        </a:graphic>
      </p:graphicFrame>
    </p:spTree>
    <p:extLst>
      <p:ext uri="{BB962C8B-B14F-4D97-AF65-F5344CB8AC3E}">
        <p14:creationId xmlns:p14="http://schemas.microsoft.com/office/powerpoint/2010/main" val="3468816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91264" cy="1143000"/>
          </a:xfrm>
        </p:spPr>
        <p:txBody>
          <a:bodyPr/>
          <a:lstStyle/>
          <a:p>
            <a:pPr algn="ctr"/>
            <a:r>
              <a:rPr lang="cs-CZ" sz="3600" b="1" dirty="0" smtClean="0">
                <a:latin typeface="+mn-lt"/>
              </a:rPr>
              <a:t>V kterých oblastech v běžné době dobrovolníci  působí?  </a:t>
            </a:r>
            <a:endParaRPr lang="cs-CZ" sz="3600" b="1" dirty="0">
              <a:latin typeface="+mn-lt"/>
            </a:endParaRPr>
          </a:p>
        </p:txBody>
      </p:sp>
      <p:sp>
        <p:nvSpPr>
          <p:cNvPr id="3" name="Zástupný symbol pro obsah 2"/>
          <p:cNvSpPr>
            <a:spLocks noGrp="1"/>
          </p:cNvSpPr>
          <p:nvPr>
            <p:ph idx="1"/>
          </p:nvPr>
        </p:nvSpPr>
        <p:spPr>
          <a:xfrm>
            <a:off x="467544" y="1484784"/>
            <a:ext cx="7848872" cy="4813995"/>
          </a:xfrm>
        </p:spPr>
        <p:txBody>
          <a:bodyPr/>
          <a:lstStyle/>
          <a:p>
            <a:pPr marL="0" indent="0">
              <a:buNone/>
            </a:pPr>
            <a:r>
              <a:rPr lang="cs-CZ" u="sng" dirty="0" smtClean="0"/>
              <a:t>Sociální služby</a:t>
            </a:r>
            <a:r>
              <a:rPr lang="cs-CZ" dirty="0" smtClean="0"/>
              <a:t>: </a:t>
            </a:r>
          </a:p>
          <a:p>
            <a:pPr marL="0" indent="0">
              <a:buNone/>
            </a:pPr>
            <a:r>
              <a:rPr lang="cs-CZ" dirty="0" smtClean="0"/>
              <a:t>Domovy pro seniory: předčítání, povídání, procházky </a:t>
            </a:r>
          </a:p>
          <a:p>
            <a:pPr marL="0" indent="0">
              <a:buNone/>
            </a:pPr>
            <a:r>
              <a:rPr lang="cs-CZ" dirty="0" smtClean="0"/>
              <a:t>Terénní a </a:t>
            </a:r>
            <a:r>
              <a:rPr lang="cs-CZ" dirty="0" err="1" smtClean="0"/>
              <a:t>amb</a:t>
            </a:r>
            <a:r>
              <a:rPr lang="cs-CZ" dirty="0" smtClean="0"/>
              <a:t>. služby – doprovod,  povídání, „být přítelem“, volnočasové a propagační aktivity, </a:t>
            </a:r>
          </a:p>
          <a:p>
            <a:pPr marL="0" indent="0">
              <a:buNone/>
            </a:pPr>
            <a:endParaRPr lang="cs-CZ" dirty="0" smtClean="0"/>
          </a:p>
          <a:p>
            <a:pPr marL="0" indent="0">
              <a:buNone/>
            </a:pPr>
            <a:r>
              <a:rPr lang="cs-CZ" u="sng" dirty="0" smtClean="0"/>
              <a:t>Nemocnice</a:t>
            </a:r>
            <a:r>
              <a:rPr lang="cs-CZ" dirty="0" smtClean="0"/>
              <a:t>: předčítání, povídání, vánoční aktivity</a:t>
            </a:r>
          </a:p>
          <a:p>
            <a:pPr marL="0" indent="0">
              <a:buNone/>
            </a:pPr>
            <a:r>
              <a:rPr lang="cs-CZ" u="sng" dirty="0" smtClean="0"/>
              <a:t>Knihovny</a:t>
            </a:r>
            <a:r>
              <a:rPr lang="cs-CZ" dirty="0" smtClean="0"/>
              <a:t> – donáška knih, pomoc při výběru knih a nahrávek</a:t>
            </a:r>
          </a:p>
          <a:p>
            <a:pPr marL="0" indent="0">
              <a:buNone/>
            </a:pPr>
            <a:r>
              <a:rPr lang="cs-CZ" u="sng" dirty="0" smtClean="0"/>
              <a:t>Programy pro děti </a:t>
            </a:r>
            <a:r>
              <a:rPr lang="cs-CZ" dirty="0" smtClean="0"/>
              <a:t>– kroužky, besedy, tábory, soutěže</a:t>
            </a:r>
          </a:p>
          <a:p>
            <a:pPr marL="0" indent="0">
              <a:buNone/>
            </a:pPr>
            <a:r>
              <a:rPr lang="cs-CZ" u="sng" dirty="0" smtClean="0"/>
              <a:t>Ekologie</a:t>
            </a:r>
            <a:r>
              <a:rPr lang="cs-CZ" dirty="0" smtClean="0"/>
              <a:t> – venčení psů v útulcích, výukové programy, čištění přírody</a:t>
            </a:r>
          </a:p>
          <a:p>
            <a:pPr marL="0" indent="0">
              <a:buNone/>
            </a:pPr>
            <a:r>
              <a:rPr lang="cs-CZ" dirty="0"/>
              <a:t>	</a:t>
            </a:r>
            <a:r>
              <a:rPr lang="cs-CZ" dirty="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19256" cy="980728"/>
          </a:xfrm>
        </p:spPr>
        <p:txBody>
          <a:bodyPr/>
          <a:lstStyle/>
          <a:p>
            <a:pPr algn="ctr"/>
            <a:r>
              <a:rPr lang="cs-CZ" sz="3200" b="1" dirty="0" smtClean="0">
                <a:latin typeface="+mn-lt"/>
              </a:rPr>
              <a:t>Oblasti působnosti dle dobrovolnických hodin </a:t>
            </a:r>
            <a:endParaRPr lang="cs-CZ" sz="3200" b="1" dirty="0">
              <a:latin typeface="+mn-lt"/>
            </a:endParaRPr>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159943961"/>
              </p:ext>
            </p:extLst>
          </p:nvPr>
        </p:nvGraphicFramePr>
        <p:xfrm>
          <a:off x="179512" y="836711"/>
          <a:ext cx="8640960" cy="5542514"/>
        </p:xfrm>
        <a:graphic>
          <a:graphicData uri="http://schemas.openxmlformats.org/drawingml/2006/table">
            <a:tbl>
              <a:tblPr firstRow="1" bandRow="1">
                <a:tableStyleId>{93296810-A885-4BE3-A3E7-6D5BEEA58F35}</a:tableStyleId>
              </a:tblPr>
              <a:tblGrid>
                <a:gridCol w="2160240">
                  <a:extLst>
                    <a:ext uri="{9D8B030D-6E8A-4147-A177-3AD203B41FA5}">
                      <a16:colId xmlns:a16="http://schemas.microsoft.com/office/drawing/2014/main" val="2774414829"/>
                    </a:ext>
                  </a:extLst>
                </a:gridCol>
                <a:gridCol w="2160240">
                  <a:extLst>
                    <a:ext uri="{9D8B030D-6E8A-4147-A177-3AD203B41FA5}">
                      <a16:colId xmlns:a16="http://schemas.microsoft.com/office/drawing/2014/main" val="3855110198"/>
                    </a:ext>
                  </a:extLst>
                </a:gridCol>
                <a:gridCol w="2160240">
                  <a:extLst>
                    <a:ext uri="{9D8B030D-6E8A-4147-A177-3AD203B41FA5}">
                      <a16:colId xmlns:a16="http://schemas.microsoft.com/office/drawing/2014/main" val="2936591891"/>
                    </a:ext>
                  </a:extLst>
                </a:gridCol>
                <a:gridCol w="2160240">
                  <a:extLst>
                    <a:ext uri="{9D8B030D-6E8A-4147-A177-3AD203B41FA5}">
                      <a16:colId xmlns:a16="http://schemas.microsoft.com/office/drawing/2014/main" val="1185184987"/>
                    </a:ext>
                  </a:extLst>
                </a:gridCol>
              </a:tblGrid>
              <a:tr h="602753">
                <a:tc>
                  <a:txBody>
                    <a:bodyPr/>
                    <a:lstStyle/>
                    <a:p>
                      <a:pPr algn="l" fontAlgn="b"/>
                      <a:r>
                        <a:rPr lang="cs-CZ" sz="2000" u="none" strike="noStrike" dirty="0">
                          <a:effectLst/>
                          <a:latin typeface="+mn-lt"/>
                        </a:rPr>
                        <a:t>Oblast působnosti dobrovolníků </a:t>
                      </a:r>
                      <a:endParaRPr lang="cs-CZ" sz="2000" b="1" i="0" u="none" strike="noStrike" dirty="0">
                        <a:solidFill>
                          <a:srgbClr val="000000"/>
                        </a:solidFill>
                        <a:effectLst/>
                        <a:latin typeface="+mn-lt"/>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gridSpan="2">
                  <a:txBody>
                    <a:bodyPr/>
                    <a:lstStyle/>
                    <a:p>
                      <a:pPr algn="ctr" fontAlgn="b"/>
                      <a:r>
                        <a:rPr lang="cs-CZ" sz="2000" u="none" strike="noStrike" dirty="0">
                          <a:effectLst/>
                          <a:latin typeface="+mn-lt"/>
                        </a:rPr>
                        <a:t>Počet hodin</a:t>
                      </a:r>
                      <a:endParaRPr lang="cs-CZ" sz="2000" b="1" i="0" u="none" strike="noStrike" dirty="0">
                        <a:solidFill>
                          <a:srgbClr val="000000"/>
                        </a:solidFill>
                        <a:effectLst/>
                        <a:latin typeface="+mn-lt"/>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hMerge="1">
                  <a:txBody>
                    <a:bodyPr/>
                    <a:lstStyle/>
                    <a:p>
                      <a:endParaRPr lang="cs-CZ"/>
                    </a:p>
                  </a:txBody>
                  <a:tcPr/>
                </a:tc>
                <a:tc>
                  <a:txBody>
                    <a:bodyPr/>
                    <a:lstStyle/>
                    <a:p>
                      <a:pPr algn="l" fontAlgn="b"/>
                      <a:r>
                        <a:rPr lang="cs-CZ" sz="2000" u="none" strike="noStrike" dirty="0">
                          <a:effectLst/>
                          <a:latin typeface="+mn-lt"/>
                        </a:rPr>
                        <a:t>Změna </a:t>
                      </a:r>
                      <a:endParaRPr lang="cs-CZ" sz="2000" b="1" i="0" u="none" strike="noStrike" dirty="0">
                        <a:solidFill>
                          <a:srgbClr val="000000"/>
                        </a:solidFill>
                        <a:effectLst/>
                        <a:latin typeface="+mn-lt"/>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extLst>
                  <a:ext uri="{0D108BD9-81ED-4DB2-BD59-A6C34878D82A}">
                    <a16:rowId xmlns:a16="http://schemas.microsoft.com/office/drawing/2014/main" val="4181867201"/>
                  </a:ext>
                </a:extLst>
              </a:tr>
              <a:tr h="248147">
                <a:tc>
                  <a:txBody>
                    <a:bodyPr/>
                    <a:lstStyle/>
                    <a:p>
                      <a:pPr algn="l" fontAlgn="b"/>
                      <a:endParaRPr lang="cs-CZ" sz="2000" b="1" i="0" u="none" strike="noStrike" dirty="0">
                        <a:solidFill>
                          <a:srgbClr val="000000"/>
                        </a:solidFill>
                        <a:effectLst/>
                        <a:latin typeface="+mn-lt"/>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r" fontAlgn="b"/>
                      <a:r>
                        <a:rPr lang="cs-CZ" sz="2000" b="1" u="none" strike="noStrike">
                          <a:effectLst/>
                          <a:latin typeface="+mn-lt"/>
                        </a:rPr>
                        <a:t>2019</a:t>
                      </a:r>
                      <a:endParaRPr lang="cs-CZ" sz="2000" b="1" i="0" u="none" strike="noStrike">
                        <a:solidFill>
                          <a:srgbClr val="000000"/>
                        </a:solidFill>
                        <a:effectLst/>
                        <a:latin typeface="+mn-lt"/>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r" fontAlgn="b"/>
                      <a:r>
                        <a:rPr lang="cs-CZ" sz="2000" b="1" u="none" strike="noStrike">
                          <a:effectLst/>
                          <a:latin typeface="+mn-lt"/>
                        </a:rPr>
                        <a:t>2020</a:t>
                      </a:r>
                      <a:endParaRPr lang="cs-CZ" sz="2000" b="1" i="0" u="none" strike="noStrike">
                        <a:solidFill>
                          <a:srgbClr val="000000"/>
                        </a:solidFill>
                        <a:effectLst/>
                        <a:latin typeface="+mn-lt"/>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l" fontAlgn="b"/>
                      <a:endParaRPr lang="cs-CZ" sz="2000" b="1" i="0" u="none" strike="noStrike" dirty="0">
                        <a:solidFill>
                          <a:srgbClr val="000000"/>
                        </a:solidFill>
                        <a:effectLst/>
                        <a:latin typeface="+mn-lt"/>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extLst>
                  <a:ext uri="{0D108BD9-81ED-4DB2-BD59-A6C34878D82A}">
                    <a16:rowId xmlns:a16="http://schemas.microsoft.com/office/drawing/2014/main" val="182189658"/>
                  </a:ext>
                </a:extLst>
              </a:tr>
              <a:tr h="352847">
                <a:tc>
                  <a:txBody>
                    <a:bodyPr/>
                    <a:lstStyle/>
                    <a:p>
                      <a:pPr algn="l" fontAlgn="b"/>
                      <a:r>
                        <a:rPr lang="cs-CZ" sz="2000" b="1" u="none" strike="noStrike" dirty="0">
                          <a:effectLst/>
                          <a:latin typeface="+mn-lt"/>
                        </a:rPr>
                        <a:t>Sociální služby </a:t>
                      </a:r>
                      <a:endParaRPr lang="cs-CZ" sz="2000" b="1" i="0" u="none" strike="noStrike" dirty="0">
                        <a:solidFill>
                          <a:srgbClr val="000000"/>
                        </a:solidFill>
                        <a:effectLst/>
                        <a:latin typeface="+mn-lt"/>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r" fontAlgn="b"/>
                      <a:r>
                        <a:rPr lang="cs-CZ" sz="2000" b="1" u="none" strike="noStrike" dirty="0">
                          <a:effectLst/>
                          <a:latin typeface="+mn-lt"/>
                        </a:rPr>
                        <a:t>5825:00</a:t>
                      </a:r>
                      <a:endParaRPr lang="cs-CZ" sz="2000" b="1" i="0" u="none" strike="noStrike" dirty="0">
                        <a:solidFill>
                          <a:srgbClr val="000000"/>
                        </a:solidFill>
                        <a:effectLst/>
                        <a:latin typeface="+mn-lt"/>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r" fontAlgn="b"/>
                      <a:r>
                        <a:rPr lang="cs-CZ" sz="2000" b="1" u="none" strike="noStrike" dirty="0">
                          <a:effectLst/>
                          <a:latin typeface="+mn-lt"/>
                        </a:rPr>
                        <a:t>5339:05</a:t>
                      </a:r>
                      <a:endParaRPr lang="cs-CZ" sz="2000" b="1" i="0" u="none" strike="noStrike" dirty="0">
                        <a:solidFill>
                          <a:srgbClr val="000000"/>
                        </a:solidFill>
                        <a:effectLst/>
                        <a:latin typeface="+mn-lt"/>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r" fontAlgn="b"/>
                      <a:r>
                        <a:rPr lang="cs-CZ" sz="2000" b="1" u="none" strike="noStrike" dirty="0">
                          <a:effectLst/>
                          <a:latin typeface="+mn-lt"/>
                        </a:rPr>
                        <a:t>92%</a:t>
                      </a:r>
                      <a:endParaRPr lang="cs-CZ" sz="2000" b="1" i="0" u="none" strike="noStrike" dirty="0">
                        <a:solidFill>
                          <a:srgbClr val="000000"/>
                        </a:solidFill>
                        <a:effectLst/>
                        <a:latin typeface="+mn-lt"/>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extLst>
                  <a:ext uri="{0D108BD9-81ED-4DB2-BD59-A6C34878D82A}">
                    <a16:rowId xmlns:a16="http://schemas.microsoft.com/office/drawing/2014/main" val="2291611250"/>
                  </a:ext>
                </a:extLst>
              </a:tr>
              <a:tr h="528062">
                <a:tc>
                  <a:txBody>
                    <a:bodyPr/>
                    <a:lstStyle/>
                    <a:p>
                      <a:pPr algn="l" fontAlgn="b"/>
                      <a:r>
                        <a:rPr lang="cs-CZ" sz="1600" b="0" i="1" u="none" strike="noStrike" dirty="0">
                          <a:effectLst/>
                        </a:rPr>
                        <a:t>Domovy pro seniory a pobytové služby </a:t>
                      </a:r>
                      <a:endParaRPr lang="cs-CZ" sz="1600" b="0" i="1"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r" fontAlgn="b"/>
                      <a:r>
                        <a:rPr lang="cs-CZ" sz="1600" b="0" i="1" u="none" strike="noStrike" dirty="0">
                          <a:effectLst/>
                        </a:rPr>
                        <a:t>2640:40</a:t>
                      </a:r>
                      <a:endParaRPr lang="cs-CZ" sz="1600" b="0" i="1"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r" fontAlgn="b"/>
                      <a:r>
                        <a:rPr lang="cs-CZ" sz="1600" b="0" i="1" u="none" strike="noStrike" dirty="0">
                          <a:effectLst/>
                        </a:rPr>
                        <a:t>1082:20</a:t>
                      </a:r>
                      <a:endParaRPr lang="cs-CZ" sz="1600" b="0" i="1"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r" fontAlgn="b"/>
                      <a:r>
                        <a:rPr lang="cs-CZ" sz="1600" b="0" i="1" u="none" strike="noStrike" dirty="0">
                          <a:solidFill>
                            <a:srgbClr val="FF0000"/>
                          </a:solidFill>
                          <a:effectLst/>
                        </a:rPr>
                        <a:t>41%</a:t>
                      </a:r>
                      <a:endParaRPr lang="cs-CZ" sz="1600" b="0" i="1" u="none" strike="noStrike" dirty="0">
                        <a:solidFill>
                          <a:srgbClr val="FF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extLst>
                  <a:ext uri="{0D108BD9-81ED-4DB2-BD59-A6C34878D82A}">
                    <a16:rowId xmlns:a16="http://schemas.microsoft.com/office/drawing/2014/main" val="2700202283"/>
                  </a:ext>
                </a:extLst>
              </a:tr>
              <a:tr h="528062">
                <a:tc>
                  <a:txBody>
                    <a:bodyPr/>
                    <a:lstStyle/>
                    <a:p>
                      <a:pPr algn="l" fontAlgn="b"/>
                      <a:r>
                        <a:rPr lang="cs-CZ" sz="1600" b="0" i="1" u="none" strike="noStrike" dirty="0" smtClean="0">
                          <a:effectLst/>
                        </a:rPr>
                        <a:t>Ambulantní </a:t>
                      </a:r>
                      <a:r>
                        <a:rPr lang="cs-CZ" sz="1600" b="0" i="1" u="none" strike="noStrike" dirty="0">
                          <a:effectLst/>
                        </a:rPr>
                        <a:t>a terénní služby </a:t>
                      </a:r>
                      <a:endParaRPr lang="cs-CZ" sz="1600" b="0" i="1"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r" fontAlgn="b"/>
                      <a:r>
                        <a:rPr lang="cs-CZ" sz="1600" b="0" i="1" u="none" strike="noStrike" dirty="0">
                          <a:effectLst/>
                        </a:rPr>
                        <a:t>3184:20</a:t>
                      </a:r>
                      <a:endParaRPr lang="cs-CZ" sz="1600" b="0" i="1"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r" fontAlgn="b"/>
                      <a:r>
                        <a:rPr lang="cs-CZ" sz="1600" b="0" i="1" u="none" strike="noStrike" dirty="0">
                          <a:effectLst/>
                        </a:rPr>
                        <a:t>4256:45</a:t>
                      </a:r>
                      <a:endParaRPr lang="cs-CZ" sz="1600" b="0" i="1"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r" fontAlgn="b"/>
                      <a:r>
                        <a:rPr lang="cs-CZ" sz="1600" b="0" i="1" u="none" strike="noStrike" dirty="0">
                          <a:effectLst/>
                        </a:rPr>
                        <a:t>134%</a:t>
                      </a:r>
                      <a:endParaRPr lang="cs-CZ" sz="1600" b="0" i="1"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extLst>
                  <a:ext uri="{0D108BD9-81ED-4DB2-BD59-A6C34878D82A}">
                    <a16:rowId xmlns:a16="http://schemas.microsoft.com/office/drawing/2014/main" val="3250753115"/>
                  </a:ext>
                </a:extLst>
              </a:tr>
              <a:tr h="602753">
                <a:tc>
                  <a:txBody>
                    <a:bodyPr/>
                    <a:lstStyle/>
                    <a:p>
                      <a:pPr algn="l" fontAlgn="b"/>
                      <a:r>
                        <a:rPr lang="cs-CZ" sz="2000" b="1" u="none" strike="noStrike" dirty="0">
                          <a:effectLst/>
                        </a:rPr>
                        <a:t>Zdravotní služby - nemocnice</a:t>
                      </a:r>
                      <a:endParaRPr lang="cs-CZ" sz="20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r" fontAlgn="b"/>
                      <a:r>
                        <a:rPr lang="cs-CZ" sz="2000" b="1" u="none" strike="noStrike" dirty="0">
                          <a:effectLst/>
                        </a:rPr>
                        <a:t>584:55</a:t>
                      </a:r>
                      <a:endParaRPr lang="cs-CZ" sz="20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r" fontAlgn="b"/>
                      <a:r>
                        <a:rPr lang="cs-CZ" sz="2000" b="1" u="none" strike="noStrike" dirty="0">
                          <a:effectLst/>
                        </a:rPr>
                        <a:t>2412:10</a:t>
                      </a:r>
                      <a:endParaRPr lang="cs-CZ" sz="20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r" fontAlgn="b"/>
                      <a:r>
                        <a:rPr lang="cs-CZ" sz="2000" b="1" u="none" strike="noStrike" dirty="0">
                          <a:solidFill>
                            <a:srgbClr val="00B050"/>
                          </a:solidFill>
                          <a:effectLst/>
                        </a:rPr>
                        <a:t>412%</a:t>
                      </a:r>
                      <a:endParaRPr lang="cs-CZ" sz="2000" b="1" i="0" u="none" strike="noStrike" dirty="0">
                        <a:solidFill>
                          <a:srgbClr val="00B05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extLst>
                  <a:ext uri="{0D108BD9-81ED-4DB2-BD59-A6C34878D82A}">
                    <a16:rowId xmlns:a16="http://schemas.microsoft.com/office/drawing/2014/main" val="2904329850"/>
                  </a:ext>
                </a:extLst>
              </a:tr>
              <a:tr h="352847">
                <a:tc>
                  <a:txBody>
                    <a:bodyPr/>
                    <a:lstStyle/>
                    <a:p>
                      <a:pPr algn="l" fontAlgn="b"/>
                      <a:r>
                        <a:rPr lang="cs-CZ" sz="2000" b="1" u="none" strike="noStrike" dirty="0">
                          <a:effectLst/>
                        </a:rPr>
                        <a:t>Ekologie </a:t>
                      </a:r>
                      <a:endParaRPr lang="cs-CZ" sz="20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r" fontAlgn="b"/>
                      <a:r>
                        <a:rPr lang="cs-CZ" sz="2000" b="1" u="none" strike="noStrike" dirty="0">
                          <a:effectLst/>
                        </a:rPr>
                        <a:t>1365:00</a:t>
                      </a:r>
                      <a:endParaRPr lang="cs-CZ" sz="20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r" fontAlgn="b"/>
                      <a:r>
                        <a:rPr lang="cs-CZ" sz="2000" b="1" u="none" strike="noStrike" dirty="0">
                          <a:effectLst/>
                        </a:rPr>
                        <a:t>1416:15</a:t>
                      </a:r>
                      <a:endParaRPr lang="cs-CZ" sz="20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r" fontAlgn="b"/>
                      <a:r>
                        <a:rPr lang="cs-CZ" sz="2000" b="1" u="none" strike="noStrike" dirty="0">
                          <a:effectLst/>
                        </a:rPr>
                        <a:t>104%</a:t>
                      </a:r>
                      <a:endParaRPr lang="cs-CZ" sz="20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extLst>
                  <a:ext uri="{0D108BD9-81ED-4DB2-BD59-A6C34878D82A}">
                    <a16:rowId xmlns:a16="http://schemas.microsoft.com/office/drawing/2014/main" val="190457248"/>
                  </a:ext>
                </a:extLst>
              </a:tr>
              <a:tr h="352847">
                <a:tc>
                  <a:txBody>
                    <a:bodyPr/>
                    <a:lstStyle/>
                    <a:p>
                      <a:pPr algn="l" fontAlgn="b"/>
                      <a:r>
                        <a:rPr lang="cs-CZ" sz="2000" b="1" u="none" strike="noStrike" dirty="0">
                          <a:effectLst/>
                        </a:rPr>
                        <a:t>Knihovny </a:t>
                      </a:r>
                      <a:endParaRPr lang="cs-CZ" sz="20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r" fontAlgn="b"/>
                      <a:r>
                        <a:rPr lang="cs-CZ" sz="2000" b="1" u="none" strike="noStrike" dirty="0">
                          <a:effectLst/>
                        </a:rPr>
                        <a:t>744:30</a:t>
                      </a:r>
                      <a:endParaRPr lang="cs-CZ" sz="20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r" fontAlgn="b"/>
                      <a:r>
                        <a:rPr lang="cs-CZ" sz="2000" b="1" u="none" strike="noStrike" dirty="0">
                          <a:effectLst/>
                        </a:rPr>
                        <a:t>133:00</a:t>
                      </a:r>
                      <a:endParaRPr lang="cs-CZ" sz="20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r" fontAlgn="b"/>
                      <a:r>
                        <a:rPr lang="cs-CZ" sz="2000" b="1" u="none" strike="noStrike" dirty="0">
                          <a:solidFill>
                            <a:srgbClr val="FF0000"/>
                          </a:solidFill>
                          <a:effectLst/>
                        </a:rPr>
                        <a:t>18%</a:t>
                      </a:r>
                      <a:endParaRPr lang="cs-CZ" sz="2000" b="1" i="0" u="none" strike="noStrike" dirty="0">
                        <a:solidFill>
                          <a:srgbClr val="FF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extLst>
                  <a:ext uri="{0D108BD9-81ED-4DB2-BD59-A6C34878D82A}">
                    <a16:rowId xmlns:a16="http://schemas.microsoft.com/office/drawing/2014/main" val="3155682083"/>
                  </a:ext>
                </a:extLst>
              </a:tr>
              <a:tr h="563155">
                <a:tc>
                  <a:txBody>
                    <a:bodyPr/>
                    <a:lstStyle/>
                    <a:p>
                      <a:pPr algn="l" fontAlgn="b"/>
                      <a:r>
                        <a:rPr lang="cs-CZ" sz="2000" b="1" u="none" strike="noStrike">
                          <a:effectLst/>
                        </a:rPr>
                        <a:t>Návazné služby děti </a:t>
                      </a:r>
                      <a:endParaRPr lang="cs-CZ" sz="2000" b="1" i="0" u="none" strike="noStrike">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r" fontAlgn="b"/>
                      <a:r>
                        <a:rPr lang="cs-CZ" sz="2000" b="1" u="none" strike="noStrike" dirty="0">
                          <a:effectLst/>
                        </a:rPr>
                        <a:t>3554:30</a:t>
                      </a:r>
                      <a:endParaRPr lang="cs-CZ" sz="20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r" fontAlgn="b"/>
                      <a:r>
                        <a:rPr lang="cs-CZ" sz="2000" b="1" u="none" strike="noStrike" dirty="0">
                          <a:effectLst/>
                        </a:rPr>
                        <a:t>5927:45</a:t>
                      </a:r>
                      <a:endParaRPr lang="cs-CZ" sz="20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r" fontAlgn="b"/>
                      <a:r>
                        <a:rPr lang="cs-CZ" sz="2000" b="1" u="none" strike="noStrike" dirty="0">
                          <a:solidFill>
                            <a:srgbClr val="00B050"/>
                          </a:solidFill>
                          <a:effectLst/>
                        </a:rPr>
                        <a:t>167%</a:t>
                      </a:r>
                      <a:endParaRPr lang="cs-CZ" sz="2000" b="1" i="0" u="none" strike="noStrike" dirty="0">
                        <a:solidFill>
                          <a:srgbClr val="00B05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extLst>
                  <a:ext uri="{0D108BD9-81ED-4DB2-BD59-A6C34878D82A}">
                    <a16:rowId xmlns:a16="http://schemas.microsoft.com/office/drawing/2014/main" val="2351723915"/>
                  </a:ext>
                </a:extLst>
              </a:tr>
              <a:tr h="602753">
                <a:tc>
                  <a:txBody>
                    <a:bodyPr/>
                    <a:lstStyle/>
                    <a:p>
                      <a:pPr algn="l" fontAlgn="b"/>
                      <a:r>
                        <a:rPr lang="cs-CZ" sz="2000" b="1" u="none" strike="noStrike">
                          <a:effectLst/>
                        </a:rPr>
                        <a:t>Návazné služby senioři </a:t>
                      </a:r>
                      <a:endParaRPr lang="cs-CZ" sz="2000" b="1" i="0" u="none" strike="noStrike">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r" fontAlgn="b"/>
                      <a:r>
                        <a:rPr lang="cs-CZ" sz="2000" b="1" u="none" strike="noStrike" dirty="0">
                          <a:effectLst/>
                        </a:rPr>
                        <a:t>80:00</a:t>
                      </a:r>
                      <a:endParaRPr lang="cs-CZ" sz="20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r" fontAlgn="b"/>
                      <a:r>
                        <a:rPr lang="cs-CZ" sz="2000" b="1" u="none" strike="noStrike" dirty="0">
                          <a:effectLst/>
                        </a:rPr>
                        <a:t>20:00</a:t>
                      </a:r>
                      <a:endParaRPr lang="cs-CZ" sz="20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r" fontAlgn="b"/>
                      <a:r>
                        <a:rPr lang="cs-CZ" sz="2000" b="1" u="none" strike="noStrike" dirty="0">
                          <a:effectLst/>
                        </a:rPr>
                        <a:t>25%</a:t>
                      </a:r>
                      <a:endParaRPr lang="cs-CZ" sz="20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extLst>
                  <a:ext uri="{0D108BD9-81ED-4DB2-BD59-A6C34878D82A}">
                    <a16:rowId xmlns:a16="http://schemas.microsoft.com/office/drawing/2014/main" val="3105054282"/>
                  </a:ext>
                </a:extLst>
              </a:tr>
              <a:tr h="352847">
                <a:tc>
                  <a:txBody>
                    <a:bodyPr/>
                    <a:lstStyle/>
                    <a:p>
                      <a:pPr algn="l" fontAlgn="b"/>
                      <a:r>
                        <a:rPr lang="cs-CZ" sz="2000" b="1" u="none" strike="noStrike">
                          <a:effectLst/>
                        </a:rPr>
                        <a:t>Veřejná sféra</a:t>
                      </a:r>
                      <a:endParaRPr lang="cs-CZ" sz="2000" b="1" i="0" u="none" strike="noStrike">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r" fontAlgn="b"/>
                      <a:r>
                        <a:rPr lang="cs-CZ" sz="2000" b="1" u="none" strike="noStrike">
                          <a:effectLst/>
                        </a:rPr>
                        <a:t>0:00</a:t>
                      </a:r>
                      <a:endParaRPr lang="cs-CZ" sz="2000" b="1" i="0" u="none" strike="noStrike">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r" fontAlgn="b"/>
                      <a:r>
                        <a:rPr lang="cs-CZ" sz="2000" b="1" u="none" strike="noStrike" dirty="0">
                          <a:effectLst/>
                        </a:rPr>
                        <a:t>582:15</a:t>
                      </a:r>
                      <a:endParaRPr lang="cs-CZ" sz="20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r" fontAlgn="b"/>
                      <a:r>
                        <a:rPr lang="cs-CZ" sz="2000" b="1" u="none" strike="noStrike" dirty="0">
                          <a:solidFill>
                            <a:srgbClr val="00B050"/>
                          </a:solidFill>
                          <a:effectLst/>
                        </a:rPr>
                        <a:t>58200%</a:t>
                      </a:r>
                      <a:endParaRPr lang="cs-CZ" sz="2000" b="1" i="0" u="none" strike="noStrike" dirty="0">
                        <a:solidFill>
                          <a:srgbClr val="00B05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extLst>
                  <a:ext uri="{0D108BD9-81ED-4DB2-BD59-A6C34878D82A}">
                    <a16:rowId xmlns:a16="http://schemas.microsoft.com/office/drawing/2014/main" val="1974025606"/>
                  </a:ext>
                </a:extLst>
              </a:tr>
              <a:tr h="352847">
                <a:tc>
                  <a:txBody>
                    <a:bodyPr/>
                    <a:lstStyle/>
                    <a:p>
                      <a:pPr algn="l" fontAlgn="b"/>
                      <a:r>
                        <a:rPr lang="cs-CZ" sz="2000" b="1" u="none" strike="noStrike">
                          <a:effectLst/>
                        </a:rPr>
                        <a:t>Vzdělávání a školy</a:t>
                      </a:r>
                      <a:endParaRPr lang="cs-CZ" sz="2000" b="1" i="0" u="none" strike="noStrike">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r" fontAlgn="b"/>
                      <a:r>
                        <a:rPr lang="cs-CZ" sz="2000" b="1" u="none" strike="noStrike" dirty="0">
                          <a:effectLst/>
                        </a:rPr>
                        <a:t>2676:15</a:t>
                      </a:r>
                      <a:endParaRPr lang="cs-CZ" sz="20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r" fontAlgn="b"/>
                      <a:r>
                        <a:rPr lang="cs-CZ" sz="2000" b="1" u="none" strike="noStrike" dirty="0">
                          <a:effectLst/>
                        </a:rPr>
                        <a:t>20:30</a:t>
                      </a:r>
                      <a:endParaRPr lang="cs-CZ" sz="20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tc>
                  <a:txBody>
                    <a:bodyPr/>
                    <a:lstStyle/>
                    <a:p>
                      <a:pPr algn="r" fontAlgn="b"/>
                      <a:r>
                        <a:rPr lang="cs-CZ" sz="2000" b="1" u="none" strike="noStrike" dirty="0">
                          <a:solidFill>
                            <a:srgbClr val="FF0000"/>
                          </a:solidFill>
                          <a:effectLst/>
                        </a:rPr>
                        <a:t>1%</a:t>
                      </a:r>
                      <a:endParaRPr lang="cs-CZ" sz="2000" b="1" i="0" u="none" strike="noStrike" dirty="0">
                        <a:solidFill>
                          <a:srgbClr val="FF0000"/>
                        </a:solidFill>
                        <a:effectLst/>
                        <a:latin typeface="Calibri" panose="020F0502020204030204" pitchFamily="34" charset="0"/>
                      </a:endParaRPr>
                    </a:p>
                  </a:txBody>
                  <a:tcPr marL="6350" marR="6350" marT="6350" marB="0" anchor="b">
                    <a:lnL w="12700" cap="flat" cmpd="sng" algn="ctr">
                      <a:solidFill>
                        <a:srgbClr val="566BA8"/>
                      </a:solidFill>
                      <a:prstDash val="solid"/>
                      <a:round/>
                      <a:headEnd type="none" w="med" len="med"/>
                      <a:tailEnd type="none" w="med" len="med"/>
                    </a:lnL>
                    <a:lnR w="12700" cap="flat" cmpd="sng" algn="ctr">
                      <a:solidFill>
                        <a:srgbClr val="566BA8"/>
                      </a:solidFill>
                      <a:prstDash val="solid"/>
                      <a:round/>
                      <a:headEnd type="none" w="med" len="med"/>
                      <a:tailEnd type="none" w="med" len="med"/>
                    </a:lnR>
                    <a:lnT w="12700" cap="flat" cmpd="sng" algn="ctr">
                      <a:solidFill>
                        <a:srgbClr val="566BA8"/>
                      </a:solidFill>
                      <a:prstDash val="solid"/>
                      <a:round/>
                      <a:headEnd type="none" w="med" len="med"/>
                      <a:tailEnd type="none" w="med" len="med"/>
                    </a:lnT>
                    <a:lnB w="12700" cap="flat" cmpd="sng" algn="ctr">
                      <a:solidFill>
                        <a:srgbClr val="566BA8"/>
                      </a:solidFill>
                      <a:prstDash val="solid"/>
                      <a:round/>
                      <a:headEnd type="none" w="med" len="med"/>
                      <a:tailEnd type="none" w="med" len="med"/>
                    </a:lnB>
                  </a:tcPr>
                </a:tc>
                <a:extLst>
                  <a:ext uri="{0D108BD9-81ED-4DB2-BD59-A6C34878D82A}">
                    <a16:rowId xmlns:a16="http://schemas.microsoft.com/office/drawing/2014/main" val="2638058898"/>
                  </a:ext>
                </a:extLst>
              </a:tr>
            </a:tbl>
          </a:graphicData>
        </a:graphic>
      </p:graphicFrame>
    </p:spTree>
    <p:extLst>
      <p:ext uri="{BB962C8B-B14F-4D97-AF65-F5344CB8AC3E}">
        <p14:creationId xmlns:p14="http://schemas.microsoft.com/office/powerpoint/2010/main" val="3086749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787208" cy="1143000"/>
          </a:xfrm>
        </p:spPr>
        <p:txBody>
          <a:bodyPr/>
          <a:lstStyle/>
          <a:p>
            <a:pPr algn="ctr"/>
            <a:r>
              <a:rPr lang="cs-CZ" sz="3600" b="1" dirty="0" smtClean="0">
                <a:latin typeface="+mj-lt"/>
              </a:rPr>
              <a:t>Činnosti dobrovolníků v době </a:t>
            </a:r>
            <a:r>
              <a:rPr lang="cs-CZ" sz="3600" b="1" dirty="0" err="1" smtClean="0">
                <a:latin typeface="+mj-lt"/>
              </a:rPr>
              <a:t>covidu</a:t>
            </a:r>
            <a:r>
              <a:rPr lang="cs-CZ" sz="3600" b="1" dirty="0" smtClean="0">
                <a:latin typeface="+mj-lt"/>
              </a:rPr>
              <a:t> </a:t>
            </a:r>
            <a:endParaRPr lang="cs-CZ" sz="3600" b="1" dirty="0">
              <a:latin typeface="+mj-lt"/>
            </a:endParaRPr>
          </a:p>
        </p:txBody>
      </p:sp>
      <p:sp>
        <p:nvSpPr>
          <p:cNvPr id="3" name="Zástupný symbol pro obsah 2"/>
          <p:cNvSpPr>
            <a:spLocks noGrp="1"/>
          </p:cNvSpPr>
          <p:nvPr>
            <p:ph idx="1"/>
          </p:nvPr>
        </p:nvSpPr>
        <p:spPr/>
        <p:txBody>
          <a:bodyPr/>
          <a:lstStyle/>
          <a:p>
            <a:r>
              <a:rPr lang="cs-CZ" dirty="0" smtClean="0"/>
              <a:t>Šití roušek a ochranných obleků  - koordinace distribuce materiálu, švadlen a svozu roušek</a:t>
            </a:r>
            <a:endParaRPr lang="cs-CZ" dirty="0"/>
          </a:p>
          <a:p>
            <a:r>
              <a:rPr lang="cs-CZ" dirty="0" smtClean="0"/>
              <a:t>Distribuce roušek – sociálním a zdravotnickým </a:t>
            </a:r>
            <a:r>
              <a:rPr lang="cs-CZ" dirty="0" smtClean="0"/>
              <a:t>zařízením, </a:t>
            </a:r>
            <a:r>
              <a:rPr lang="cs-CZ" dirty="0" smtClean="0"/>
              <a:t>obcím a následně občanů, firmám – pekárny, supermarkety, základní školy</a:t>
            </a:r>
          </a:p>
          <a:p>
            <a:r>
              <a:rPr lang="cs-CZ" dirty="0" smtClean="0"/>
              <a:t>Nákupy seniorům, lidem se zdrav. postižením nebo jinak ohroženým v karanténě nebo v době nouzového stavu – potraviny, léky, pošta..</a:t>
            </a:r>
          </a:p>
          <a:p>
            <a:r>
              <a:rPr lang="cs-CZ" dirty="0" smtClean="0"/>
              <a:t>Pomoc </a:t>
            </a:r>
            <a:r>
              <a:rPr lang="cs-CZ" dirty="0"/>
              <a:t>starším </a:t>
            </a:r>
            <a:r>
              <a:rPr lang="cs-CZ" dirty="0" smtClean="0"/>
              <a:t>lidem s registrací na očkování proti </a:t>
            </a:r>
            <a:r>
              <a:rPr lang="cs-CZ" dirty="0" err="1" smtClean="0"/>
              <a:t>covidu</a:t>
            </a:r>
            <a:endParaRPr lang="cs-CZ" dirty="0" smtClean="0"/>
          </a:p>
          <a:p>
            <a:r>
              <a:rPr lang="cs-CZ" dirty="0" smtClean="0"/>
              <a:t>Zřizování krizových linek – call linky na zajištění nákupů, jídel či informací v době nouzového stavu</a:t>
            </a:r>
          </a:p>
          <a:p>
            <a:endParaRPr lang="cs-CZ" dirty="0" smtClean="0"/>
          </a:p>
          <a:p>
            <a:endParaRPr lang="cs-CZ" dirty="0" smtClean="0"/>
          </a:p>
          <a:p>
            <a:endParaRPr lang="cs-CZ" dirty="0" smtClean="0"/>
          </a:p>
          <a:p>
            <a:endParaRPr lang="cs-CZ" dirty="0"/>
          </a:p>
        </p:txBody>
      </p:sp>
    </p:spTree>
    <p:extLst>
      <p:ext uri="{BB962C8B-B14F-4D97-AF65-F5344CB8AC3E}">
        <p14:creationId xmlns:p14="http://schemas.microsoft.com/office/powerpoint/2010/main" val="2837345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2070" y="1133165"/>
            <a:ext cx="2981930" cy="5301208"/>
          </a:xfrm>
          <a:prstGeom prst="rect">
            <a:avLst/>
          </a:prstGeom>
        </p:spPr>
      </p:pic>
      <p:sp>
        <p:nvSpPr>
          <p:cNvPr id="2" name="Nadpis 1"/>
          <p:cNvSpPr>
            <a:spLocks noGrp="1"/>
          </p:cNvSpPr>
          <p:nvPr>
            <p:ph type="title"/>
          </p:nvPr>
        </p:nvSpPr>
        <p:spPr/>
        <p:txBody>
          <a:bodyPr/>
          <a:lstStyle/>
          <a:p>
            <a:r>
              <a:rPr lang="cs-CZ" dirty="0" smtClean="0"/>
              <a:t/>
            </a:r>
            <a:br>
              <a:rPr lang="cs-CZ" dirty="0" smtClean="0"/>
            </a:br>
            <a:r>
              <a:rPr lang="cs-CZ" dirty="0"/>
              <a:t/>
            </a:r>
            <a:br>
              <a:rPr lang="cs-CZ" dirty="0"/>
            </a:br>
            <a:endParaRPr lang="cs-CZ" dirty="0"/>
          </a:p>
        </p:txBody>
      </p:sp>
      <p:sp>
        <p:nvSpPr>
          <p:cNvPr id="3" name="Zástupný symbol pro obsah 2"/>
          <p:cNvSpPr>
            <a:spLocks noGrp="1"/>
          </p:cNvSpPr>
          <p:nvPr>
            <p:ph idx="1"/>
          </p:nvPr>
        </p:nvSpPr>
        <p:spPr>
          <a:xfrm>
            <a:off x="467544" y="274638"/>
            <a:ext cx="7848872" cy="6024141"/>
          </a:xfrm>
        </p:spPr>
        <p:txBody>
          <a:bodyPr/>
          <a:lstStyle/>
          <a:p>
            <a:endParaRPr lang="cs-CZ" dirty="0" smtClean="0"/>
          </a:p>
          <a:p>
            <a:r>
              <a:rPr lang="cs-CZ" dirty="0" smtClean="0"/>
              <a:t>Doučování dětí a pomoc pedagogických pracovníků při volnočasových aktivitách v dětských </a:t>
            </a:r>
          </a:p>
          <a:p>
            <a:pPr marL="0" indent="0">
              <a:buNone/>
            </a:pPr>
            <a:r>
              <a:rPr lang="cs-CZ" dirty="0" smtClean="0"/>
              <a:t>     domovech</a:t>
            </a:r>
          </a:p>
          <a:p>
            <a:r>
              <a:rPr lang="cs-CZ" dirty="0" smtClean="0"/>
              <a:t>výpomoc zdravotnickému </a:t>
            </a:r>
            <a:r>
              <a:rPr lang="cs-CZ" dirty="0"/>
              <a:t>personálu v </a:t>
            </a:r>
            <a:endParaRPr lang="cs-CZ" dirty="0" smtClean="0"/>
          </a:p>
          <a:p>
            <a:pPr marL="0" indent="0">
              <a:buNone/>
            </a:pPr>
            <a:r>
              <a:rPr lang="cs-CZ" dirty="0" smtClean="0"/>
              <a:t>     nemocnicích – v </a:t>
            </a:r>
            <a:r>
              <a:rPr lang="cs-CZ" dirty="0" err="1" smtClean="0"/>
              <a:t>covidových</a:t>
            </a:r>
            <a:r>
              <a:rPr lang="cs-CZ" dirty="0" smtClean="0"/>
              <a:t> stanech, </a:t>
            </a:r>
          </a:p>
          <a:p>
            <a:pPr marL="0" indent="0">
              <a:buNone/>
            </a:pPr>
            <a:r>
              <a:rPr lang="cs-CZ" dirty="0"/>
              <a:t> </a:t>
            </a:r>
            <a:r>
              <a:rPr lang="cs-CZ" dirty="0" smtClean="0"/>
              <a:t>    studenti medicíny přímo na odděleních</a:t>
            </a:r>
          </a:p>
          <a:p>
            <a:r>
              <a:rPr lang="cs-CZ" dirty="0"/>
              <a:t>výpomoc </a:t>
            </a:r>
            <a:r>
              <a:rPr lang="cs-CZ" dirty="0" smtClean="0"/>
              <a:t>v pobytových sociálních </a:t>
            </a:r>
          </a:p>
          <a:p>
            <a:pPr marL="0" indent="0">
              <a:buNone/>
            </a:pPr>
            <a:r>
              <a:rPr lang="cs-CZ" dirty="0" smtClean="0"/>
              <a:t>     službách při nedostatku personálu – </a:t>
            </a:r>
          </a:p>
          <a:p>
            <a:pPr marL="0" indent="0">
              <a:buNone/>
            </a:pPr>
            <a:r>
              <a:rPr lang="cs-CZ" dirty="0"/>
              <a:t> </a:t>
            </a:r>
            <a:r>
              <a:rPr lang="cs-CZ" dirty="0" smtClean="0"/>
              <a:t>    desinfikování prostor a nábytku na pokojích</a:t>
            </a:r>
            <a:endParaRPr lang="cs-CZ" dirty="0"/>
          </a:p>
          <a:p>
            <a:r>
              <a:rPr lang="cs-CZ" dirty="0" smtClean="0"/>
              <a:t> koncerty </a:t>
            </a:r>
            <a:r>
              <a:rPr lang="cs-CZ" dirty="0"/>
              <a:t>pod okny pro seniory</a:t>
            </a:r>
          </a:p>
          <a:p>
            <a:pPr marL="0" indent="0">
              <a:buNone/>
            </a:pPr>
            <a:endParaRPr lang="cs-CZ" dirty="0" smtClean="0"/>
          </a:p>
          <a:p>
            <a:endParaRPr lang="cs-CZ" dirty="0"/>
          </a:p>
        </p:txBody>
      </p:sp>
    </p:spTree>
    <p:extLst>
      <p:ext uri="{BB962C8B-B14F-4D97-AF65-F5344CB8AC3E}">
        <p14:creationId xmlns:p14="http://schemas.microsoft.com/office/powerpoint/2010/main" val="1893834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0333"/>
            <a:ext cx="9144000" cy="5063003"/>
          </a:xfrm>
          <a:prstGeom prst="rect">
            <a:avLst/>
          </a:prstGeom>
        </p:spPr>
      </p:pic>
      <p:sp>
        <p:nvSpPr>
          <p:cNvPr id="2" name="Nadpis 1"/>
          <p:cNvSpPr>
            <a:spLocks noGrp="1"/>
          </p:cNvSpPr>
          <p:nvPr>
            <p:ph type="title"/>
          </p:nvPr>
        </p:nvSpPr>
        <p:spPr>
          <a:xfrm>
            <a:off x="457200" y="274638"/>
            <a:ext cx="8363272" cy="1143000"/>
          </a:xfrm>
        </p:spPr>
        <p:txBody>
          <a:bodyPr/>
          <a:lstStyle/>
          <a:p>
            <a:pPr algn="ctr"/>
            <a:r>
              <a:rPr lang="cs-CZ" sz="3600" b="1" dirty="0" smtClean="0">
                <a:latin typeface="+mn-lt"/>
              </a:rPr>
              <a:t>Další činnosti v </a:t>
            </a:r>
            <a:r>
              <a:rPr lang="cs-CZ" sz="3600" b="1" dirty="0">
                <a:latin typeface="+mn-lt"/>
              </a:rPr>
              <a:t>době </a:t>
            </a:r>
            <a:r>
              <a:rPr lang="cs-CZ" sz="3600" b="1" dirty="0" err="1">
                <a:latin typeface="+mn-lt"/>
              </a:rPr>
              <a:t>covidu</a:t>
            </a:r>
            <a:r>
              <a:rPr lang="cs-CZ" sz="3600" b="1" dirty="0">
                <a:latin typeface="+mn-lt"/>
              </a:rPr>
              <a:t> </a:t>
            </a:r>
            <a:r>
              <a:rPr lang="cs-CZ" sz="3600" b="1" dirty="0" smtClean="0">
                <a:latin typeface="+mn-lt"/>
              </a:rPr>
              <a:t>mimo dobrovolnickou službu</a:t>
            </a:r>
            <a:endParaRPr lang="cs-CZ" sz="3600" dirty="0">
              <a:latin typeface="+mn-lt"/>
            </a:endParaRPr>
          </a:p>
        </p:txBody>
      </p:sp>
      <p:sp>
        <p:nvSpPr>
          <p:cNvPr id="3" name="Zástupný symbol pro obsah 2"/>
          <p:cNvSpPr>
            <a:spLocks noGrp="1"/>
          </p:cNvSpPr>
          <p:nvPr>
            <p:ph idx="1"/>
          </p:nvPr>
        </p:nvSpPr>
        <p:spPr/>
        <p:txBody>
          <a:bodyPr/>
          <a:lstStyle/>
          <a:p>
            <a:endParaRPr lang="cs-CZ" dirty="0" smtClean="0"/>
          </a:p>
          <a:p>
            <a:endParaRPr lang="cs-CZ" dirty="0"/>
          </a:p>
        </p:txBody>
      </p:sp>
    </p:spTree>
    <p:extLst>
      <p:ext uri="{BB962C8B-B14F-4D97-AF65-F5344CB8AC3E}">
        <p14:creationId xmlns:p14="http://schemas.microsoft.com/office/powerpoint/2010/main" val="134819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colorTemperature colorTemp="2500"/>
                    </a14:imgEffect>
                    <a14:imgEffect>
                      <a14:saturation sat="105000"/>
                    </a14:imgEffect>
                  </a14:imgLayer>
                </a14:imgProps>
              </a:ext>
              <a:ext uri="{28A0092B-C50C-407E-A947-70E740481C1C}">
                <a14:useLocalDpi xmlns:a14="http://schemas.microsoft.com/office/drawing/2010/main" val="0"/>
              </a:ext>
            </a:extLst>
          </a:blip>
          <a:stretch>
            <a:fillRect/>
          </a:stretch>
        </p:blipFill>
        <p:spPr>
          <a:xfrm>
            <a:off x="0" y="0"/>
            <a:ext cx="9144000" cy="6453336"/>
          </a:xfrm>
          <a:prstGeom prst="rect">
            <a:avLst/>
          </a:prstGeom>
          <a:noFill/>
          <a:effectLst>
            <a:outerShdw blurRad="50800" dist="50800" dir="5400000" algn="ctr" rotWithShape="0">
              <a:schemeClr val="tx1"/>
            </a:outerShdw>
          </a:effectLst>
        </p:spPr>
      </p:pic>
      <p:sp>
        <p:nvSpPr>
          <p:cNvPr id="3" name="Zástupný symbol pro obsah 2"/>
          <p:cNvSpPr>
            <a:spLocks noGrp="1"/>
          </p:cNvSpPr>
          <p:nvPr>
            <p:ph idx="1"/>
          </p:nvPr>
        </p:nvSpPr>
        <p:spPr/>
        <p:txBody>
          <a:bodyPr/>
          <a:lstStyle/>
          <a:p>
            <a:r>
              <a:rPr lang="cs-CZ" dirty="0">
                <a:solidFill>
                  <a:srgbClr val="4848C4"/>
                </a:solidFill>
              </a:rPr>
              <a:t>Rozvoz roušek po celé ČR – propojení s národní distribucí roušek – skladováno ve Vysočanských </a:t>
            </a:r>
            <a:r>
              <a:rPr lang="cs-CZ" dirty="0" smtClean="0">
                <a:solidFill>
                  <a:srgbClr val="4848C4"/>
                </a:solidFill>
              </a:rPr>
              <a:t>nemocnicích </a:t>
            </a:r>
            <a:r>
              <a:rPr lang="cs-CZ" dirty="0">
                <a:solidFill>
                  <a:srgbClr val="4848C4"/>
                </a:solidFill>
              </a:rPr>
              <a:t>v Humpolci a následně rozvoz po celé ČR prostřednictvím motorkářského klubu – zapojení cca 500 motorkářů z ČR</a:t>
            </a:r>
          </a:p>
          <a:p>
            <a:r>
              <a:rPr lang="cs-CZ" dirty="0" smtClean="0">
                <a:solidFill>
                  <a:srgbClr val="4848C4"/>
                </a:solidFill>
              </a:rPr>
              <a:t>psaní dopisů pro seniory od dětí ze základních škol, že na ně někdo myslí</a:t>
            </a:r>
          </a:p>
          <a:p>
            <a:r>
              <a:rPr lang="cs-CZ" dirty="0" smtClean="0">
                <a:solidFill>
                  <a:srgbClr val="4848C4"/>
                </a:solidFill>
              </a:rPr>
              <a:t>malování </a:t>
            </a:r>
            <a:r>
              <a:rPr lang="cs-CZ" dirty="0">
                <a:solidFill>
                  <a:srgbClr val="4848C4"/>
                </a:solidFill>
              </a:rPr>
              <a:t>obrázků pro seniory od dětí z mateřských škol pro radost seniorům</a:t>
            </a:r>
          </a:p>
        </p:txBody>
      </p:sp>
    </p:spTree>
    <p:extLst>
      <p:ext uri="{BB962C8B-B14F-4D97-AF65-F5344CB8AC3E}">
        <p14:creationId xmlns:p14="http://schemas.microsoft.com/office/powerpoint/2010/main" val="3620360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zentace_sablona_finalni_1">
  <a:themeElements>
    <a:clrScheme name="Stupně šedi">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zentace_sablona_nova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zentace_sablona_nova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zentace_sablona_nova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zentace_sablona_nova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zentace_sablona_nova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zentace_sablona_nova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zentace_sablona_nova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zentace_sablona_nova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zentace_sablona_nova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zentace_sablona_nova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zentace_sablona_nova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zentace_sablona_nova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778</TotalTime>
  <Words>1035</Words>
  <Application>Microsoft Office PowerPoint</Application>
  <PresentationFormat>Předvádění na obrazovce (4:3)</PresentationFormat>
  <Paragraphs>153</Paragraphs>
  <Slides>19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19</vt:i4>
      </vt:variant>
    </vt:vector>
  </HeadingPairs>
  <TitlesOfParts>
    <vt:vector size="24" baseType="lpstr">
      <vt:lpstr>Arial</vt:lpstr>
      <vt:lpstr>Calibri</vt:lpstr>
      <vt:lpstr>Pump D CE</vt:lpstr>
      <vt:lpstr>Wingdings</vt:lpstr>
      <vt:lpstr>prezentace_sablona_finalni_1</vt:lpstr>
      <vt:lpstr>Dobrovolnictví v době covidu </vt:lpstr>
      <vt:lpstr>Analýza dat v době covidu </vt:lpstr>
      <vt:lpstr>Dobrovolnictví v období covidu v okresech Havlíčkův Brod a Pelhřimov</vt:lpstr>
      <vt:lpstr>V kterých oblastech v běžné době dobrovolníci  působí?  </vt:lpstr>
      <vt:lpstr>Oblasti působnosti dle dobrovolnických hodin </vt:lpstr>
      <vt:lpstr>Činnosti dobrovolníků v době covidu </vt:lpstr>
      <vt:lpstr>  </vt:lpstr>
      <vt:lpstr>Další činnosti v době covidu mimo dobrovolnickou službu</vt:lpstr>
      <vt:lpstr>Prezentace aplikace PowerPoint</vt:lpstr>
      <vt:lpstr>Význam dobrovolníků v krizových či náročných situacích regionu</vt:lpstr>
      <vt:lpstr>A jak to vidí zájemci o dobrovolnictví z řad studentů…</vt:lpstr>
      <vt:lpstr>Prezentace aplikace PowerPoint</vt:lpstr>
      <vt:lpstr> Dobrovolnictví u lidí se zkušeností s duševním onemocněním </vt:lpstr>
      <vt:lpstr>Příběh dobrovolnice Lídy</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Jaklova</dc:creator>
  <cp:lastModifiedBy>Anna</cp:lastModifiedBy>
  <cp:revision>91</cp:revision>
  <dcterms:created xsi:type="dcterms:W3CDTF">2013-08-19T11:24:44Z</dcterms:created>
  <dcterms:modified xsi:type="dcterms:W3CDTF">2021-10-18T17:50:43Z</dcterms:modified>
</cp:coreProperties>
</file>